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59" r:id="rId4"/>
    <p:sldId id="260" r:id="rId5"/>
    <p:sldId id="265" r:id="rId6"/>
    <p:sldId id="276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8"/>
    <a:srgbClr val="FAA400"/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034" autoAdjust="0"/>
  </p:normalViewPr>
  <p:slideViewPr>
    <p:cSldViewPr>
      <p:cViewPr varScale="1">
        <p:scale>
          <a:sx n="116" d="100"/>
          <a:sy n="116" d="100"/>
        </p:scale>
        <p:origin x="-834" y="-11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CCFB-326C-4EA5-B7AA-C145226ECAAC}" type="datetimeFigureOut">
              <a:rPr lang="sk-SK" smtClean="0"/>
              <a:pPr/>
              <a:t>21. 9. 2016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7DDE-F8EB-45AF-9DBF-AE23C74C92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9497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1854F-1326-45C8-A678-F0F3F8C8949A}" type="datetimeFigureOut">
              <a:rPr lang="sk-SK" smtClean="0"/>
              <a:pPr/>
              <a:t>21. 9. 2016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08504-D297-489A-A33D-14F75DDC62A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4934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57606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85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772816"/>
            <a:ext cx="8229600" cy="64807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AA400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pic>
        <p:nvPicPr>
          <p:cNvPr id="1026" name="Picture 2" descr="\\Halaskap\r\Oddelenie marketingu a služieb verejnosti\02_Projekty\Nový Dizajn manuál\00 Dizajn manuál\01 grafika\link\B Merkantílie\00 prvky\log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" y="0"/>
            <a:ext cx="379862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:\1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5356" r="2118" b="29378"/>
          <a:stretch/>
        </p:blipFill>
        <p:spPr bwMode="auto">
          <a:xfrm>
            <a:off x="0" y="2452718"/>
            <a:ext cx="9144000" cy="44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44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988840"/>
            <a:ext cx="8229600" cy="504056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585858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448272"/>
          </a:xfrm>
        </p:spPr>
        <p:txBody>
          <a:bodyPr/>
          <a:lstStyle>
            <a:lvl1pPr marL="0" indent="0">
              <a:buNone/>
              <a:defRPr sz="2000">
                <a:solidFill>
                  <a:srgbClr val="585858"/>
                </a:solidFill>
              </a:defRPr>
            </a:lvl1pPr>
            <a:lvl2pPr marL="800100" indent="-342900">
              <a:buFont typeface="+mj-lt"/>
              <a:buAutoNum type="arabicPeriod"/>
              <a:defRPr sz="1800">
                <a:solidFill>
                  <a:srgbClr val="585858"/>
                </a:solidFill>
              </a:defRPr>
            </a:lvl2pPr>
            <a:lvl3pPr marL="1257300" indent="-342900">
              <a:buFont typeface="Arial" panose="020B0604020202020204" pitchFamily="34" charset="0"/>
              <a:buChar char="˗"/>
              <a:defRPr sz="1600">
                <a:solidFill>
                  <a:srgbClr val="585858"/>
                </a:solidFill>
              </a:defRPr>
            </a:lvl3pPr>
            <a:lvl4pPr marL="1657350" indent="-285750">
              <a:buFont typeface="Arial" panose="020B0604020202020204" pitchFamily="34" charset="0"/>
              <a:buChar char="˗"/>
              <a:defRPr sz="1400">
                <a:solidFill>
                  <a:srgbClr val="585858"/>
                </a:solidFill>
              </a:defRPr>
            </a:lvl4pPr>
            <a:lvl5pPr marL="2057400" indent="-228600">
              <a:buFont typeface="Arial" panose="020B0604020202020204" pitchFamily="34" charset="0"/>
              <a:buChar char="˗"/>
              <a:defRPr sz="1200">
                <a:solidFill>
                  <a:srgbClr val="585858"/>
                </a:solidFill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Prvá úroveň</a:t>
            </a:r>
          </a:p>
          <a:p>
            <a:pPr lvl="2"/>
            <a:r>
              <a:rPr lang="sk-SK" dirty="0" smtClean="0"/>
              <a:t>Druhá úroveň</a:t>
            </a:r>
          </a:p>
          <a:p>
            <a:pPr lvl="3"/>
            <a:r>
              <a:rPr lang="sk-SK" dirty="0" smtClean="0"/>
              <a:t>Tretia úroveň</a:t>
            </a:r>
          </a:p>
        </p:txBody>
      </p:sp>
      <p:pic>
        <p:nvPicPr>
          <p:cNvPr id="5" name="Picture 2" descr="\\Halaskap\r\Oddelenie marketingu a služieb verejnosti\02_Projekty\Nový Dizajn manuál\00 Dizajn manuál\01 grafika\link\B Merkantílie\00 prvky\log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" y="0"/>
            <a:ext cx="379862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68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043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204864"/>
            <a:ext cx="6838528" cy="1584175"/>
          </a:xfrm>
        </p:spPr>
        <p:txBody>
          <a:bodyPr>
            <a:normAutofit fontScale="90000"/>
          </a:bodyPr>
          <a:lstStyle/>
          <a:p>
            <a:r>
              <a:rPr lang="sk-SK" dirty="0"/>
              <a:t>Podmienky a realizácia rozvoja diaľničnej infraštruktúry na </a:t>
            </a:r>
            <a:r>
              <a:rPr lang="sk-SK" dirty="0" smtClean="0"/>
              <a:t>Slovensku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/>
              <a:t>v období </a:t>
            </a:r>
            <a:r>
              <a:rPr lang="sk-SK" dirty="0" smtClean="0"/>
              <a:t>2014 – 2020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dirty="0" smtClean="0">
                <a:solidFill>
                  <a:srgbClr val="585858"/>
                </a:solidFill>
              </a:rPr>
              <a:t>Peter Kunkela</a:t>
            </a:r>
            <a:br>
              <a:rPr lang="sk-SK" dirty="0" smtClean="0">
                <a:solidFill>
                  <a:srgbClr val="585858"/>
                </a:solidFill>
              </a:rPr>
            </a:br>
            <a:r>
              <a:rPr lang="sk-SK" sz="1200" dirty="0">
                <a:solidFill>
                  <a:srgbClr val="585858"/>
                </a:solidFill>
              </a:rPr>
              <a:t>Národná diaľničná spoločnosť</a:t>
            </a:r>
            <a:r>
              <a:rPr lang="sk-SK" dirty="0">
                <a:solidFill>
                  <a:srgbClr val="585858"/>
                </a:solidFill>
              </a:rPr>
              <a:t/>
            </a:r>
            <a:br>
              <a:rPr lang="sk-SK" dirty="0">
                <a:solidFill>
                  <a:srgbClr val="585858"/>
                </a:solidFill>
              </a:rPr>
            </a:br>
            <a:r>
              <a:rPr lang="sk-SK" dirty="0" smtClean="0">
                <a:solidFill>
                  <a:srgbClr val="585858"/>
                </a:solidFill>
              </a:rPr>
              <a:t/>
            </a:r>
            <a:br>
              <a:rPr lang="sk-SK" dirty="0" smtClean="0">
                <a:solidFill>
                  <a:srgbClr val="585858"/>
                </a:solidFill>
              </a:rPr>
            </a:b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4377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8541" y="-7187"/>
            <a:ext cx="9721081" cy="687237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19" y="908720"/>
            <a:ext cx="5040560" cy="5040560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483767" y="1916832"/>
            <a:ext cx="417646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500" b="1" dirty="0" smtClean="0">
                <a:solidFill>
                  <a:schemeClr val="bg1"/>
                </a:solidFill>
              </a:rPr>
              <a:t>Vyňatie</a:t>
            </a:r>
          </a:p>
          <a:p>
            <a:pPr algn="ctr"/>
            <a:r>
              <a:rPr lang="sk-SK" sz="3500" b="1" dirty="0" smtClean="0">
                <a:solidFill>
                  <a:schemeClr val="bg1"/>
                </a:solidFill>
              </a:rPr>
              <a:t>z</a:t>
            </a:r>
            <a:r>
              <a:rPr lang="sk-SK" sz="3500" b="1" dirty="0">
                <a:solidFill>
                  <a:schemeClr val="bg1"/>
                </a:solidFill>
              </a:rPr>
              <a:t> okruhu </a:t>
            </a:r>
            <a:endParaRPr lang="sk-SK" sz="35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3500" b="1" dirty="0" smtClean="0">
                <a:solidFill>
                  <a:schemeClr val="bg1"/>
                </a:solidFill>
              </a:rPr>
              <a:t>verejných </a:t>
            </a:r>
            <a:r>
              <a:rPr lang="sk-SK" sz="3500" b="1" dirty="0">
                <a:solidFill>
                  <a:schemeClr val="bg1"/>
                </a:solidFill>
              </a:rPr>
              <a:t>financií </a:t>
            </a:r>
            <a:endParaRPr lang="en-US" sz="3500" b="1" dirty="0" smtClean="0">
              <a:solidFill>
                <a:schemeClr val="bg1"/>
              </a:solidFill>
            </a:endParaRPr>
          </a:p>
          <a:p>
            <a:pPr algn="ctr"/>
            <a:endParaRPr lang="sk-SK" sz="1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s</a:t>
            </a:r>
            <a:r>
              <a:rPr lang="sk-SK" sz="2400" dirty="0" smtClean="0">
                <a:solidFill>
                  <a:schemeClr val="bg1"/>
                </a:solidFill>
              </a:rPr>
              <a:t>amostatné fungovanie spoločnosti nezávisle </a:t>
            </a:r>
            <a:r>
              <a:rPr lang="sk-SK" sz="2400" dirty="0">
                <a:solidFill>
                  <a:schemeClr val="bg1"/>
                </a:solidFill>
              </a:rPr>
              <a:t>od štátneho rozpočtu</a:t>
            </a:r>
          </a:p>
        </p:txBody>
      </p:sp>
    </p:spTree>
    <p:extLst>
      <p:ext uri="{BB962C8B-B14F-4D97-AF65-F5344CB8AC3E}">
        <p14:creationId xmlns:p14="http://schemas.microsoft.com/office/powerpoint/2010/main" xmlns="" val="50028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78363" y="-1058052"/>
            <a:ext cx="12458400" cy="88075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362" y="1663762"/>
            <a:ext cx="3384951" cy="3384951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411760" y="2276872"/>
            <a:ext cx="382290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500" b="1" dirty="0" smtClean="0">
                <a:solidFill>
                  <a:schemeClr val="bg1"/>
                </a:solidFill>
              </a:rPr>
              <a:t>BENEFITY</a:t>
            </a:r>
            <a:endParaRPr lang="en-US" sz="35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3500" dirty="0">
                <a:solidFill>
                  <a:schemeClr val="bg1"/>
                </a:solidFill>
              </a:rPr>
              <a:t>v</a:t>
            </a:r>
            <a:r>
              <a:rPr lang="sk-SK" sz="3500" dirty="0" smtClean="0">
                <a:solidFill>
                  <a:schemeClr val="bg1"/>
                </a:solidFill>
              </a:rPr>
              <a:t>oľné zdroje</a:t>
            </a:r>
            <a:endParaRPr lang="en-US" sz="3500" dirty="0" smtClean="0">
              <a:solidFill>
                <a:schemeClr val="bg1"/>
              </a:solidFill>
            </a:endParaRPr>
          </a:p>
          <a:p>
            <a:pPr algn="ctr"/>
            <a:r>
              <a:rPr lang="sk-SK" sz="3500" dirty="0" smtClean="0">
                <a:solidFill>
                  <a:schemeClr val="bg1"/>
                </a:solidFill>
              </a:rPr>
              <a:t> úvery</a:t>
            </a:r>
            <a:endParaRPr lang="en-US" sz="3500" dirty="0" smtClean="0">
              <a:solidFill>
                <a:schemeClr val="bg1"/>
              </a:solidFill>
            </a:endParaRPr>
          </a:p>
          <a:p>
            <a:pPr algn="ctr"/>
            <a:r>
              <a:rPr lang="sk-SK" sz="3500" dirty="0" smtClean="0">
                <a:solidFill>
                  <a:schemeClr val="bg1"/>
                </a:solidFill>
              </a:rPr>
              <a:t>dlhopisy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-11198"/>
            <a:ext cx="2302351" cy="2302351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4765714" y="551976"/>
            <a:ext cx="1914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bg1"/>
                </a:solidFill>
              </a:rPr>
              <a:t>zníženie tlaku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na </a:t>
            </a:r>
            <a:r>
              <a:rPr lang="sk-SK" sz="2400" dirty="0">
                <a:solidFill>
                  <a:schemeClr val="bg1"/>
                </a:solidFill>
              </a:rPr>
              <a:t>verejné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financie </a:t>
            </a:r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684" y="2119492"/>
            <a:ext cx="2302351" cy="2302351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5919732" y="2772309"/>
            <a:ext cx="2130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2800" dirty="0">
                <a:solidFill>
                  <a:schemeClr val="bg1"/>
                </a:solidFill>
              </a:rPr>
              <a:t>rozvoj regiónov  </a:t>
            </a: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187" y="4429754"/>
            <a:ext cx="2302351" cy="2302351"/>
          </a:xfrm>
          <a:prstGeom prst="rect">
            <a:avLst/>
          </a:prstGeom>
        </p:spPr>
      </p:pic>
      <p:sp>
        <p:nvSpPr>
          <p:cNvPr id="22" name="BlokTextu 21"/>
          <p:cNvSpPr txBox="1"/>
          <p:nvPr/>
        </p:nvSpPr>
        <p:spPr>
          <a:xfrm>
            <a:off x="3707904" y="4932902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2800" dirty="0">
                <a:solidFill>
                  <a:schemeClr val="bg1"/>
                </a:solidFill>
              </a:rPr>
              <a:t>stabilita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ctr"/>
            <a:r>
              <a:rPr lang="sk-SK" sz="2800" dirty="0">
                <a:solidFill>
                  <a:schemeClr val="bg1"/>
                </a:solidFill>
              </a:rPr>
              <a:t>s</a:t>
            </a:r>
            <a:r>
              <a:rPr lang="sk-SK" sz="2800" dirty="0" smtClean="0">
                <a:solidFill>
                  <a:schemeClr val="bg1"/>
                </a:solidFill>
              </a:rPr>
              <a:t>tavebných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ctr"/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>
                <a:solidFill>
                  <a:schemeClr val="bg1"/>
                </a:solidFill>
              </a:rPr>
              <a:t>firiem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080" y="4409364"/>
            <a:ext cx="2302351" cy="2302351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1027035" y="4888431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2800" dirty="0">
                <a:solidFill>
                  <a:schemeClr val="bg1"/>
                </a:solidFill>
              </a:rPr>
              <a:t>b</a:t>
            </a:r>
            <a:r>
              <a:rPr lang="sk-SK" sz="2800" dirty="0" smtClean="0">
                <a:solidFill>
                  <a:schemeClr val="bg1"/>
                </a:solidFill>
              </a:rPr>
              <a:t>ezpečnosť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ctr"/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>
                <a:solidFill>
                  <a:schemeClr val="bg1"/>
                </a:solidFill>
              </a:rPr>
              <a:t>a komfort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ctr"/>
            <a:r>
              <a:rPr lang="sk-SK" sz="2800" dirty="0" smtClean="0">
                <a:solidFill>
                  <a:schemeClr val="bg1"/>
                </a:solidFill>
              </a:rPr>
              <a:t>cestovania  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65" y="2244109"/>
            <a:ext cx="2302351" cy="2302351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-243880" y="264109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2400" dirty="0">
                <a:solidFill>
                  <a:schemeClr val="bg1"/>
                </a:solidFill>
              </a:rPr>
              <a:t>dlhodobé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algn="ctr"/>
            <a:r>
              <a:rPr lang="sk-SK" sz="2400" dirty="0" smtClean="0">
                <a:solidFill>
                  <a:schemeClr val="bg1"/>
                </a:solidFill>
              </a:rPr>
              <a:t>plánovanie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algn="ctr"/>
            <a:r>
              <a:rPr lang="sk-SK" sz="2400" dirty="0" smtClean="0">
                <a:solidFill>
                  <a:schemeClr val="bg1"/>
                </a:solidFill>
              </a:rPr>
              <a:t>bez </a:t>
            </a:r>
            <a:r>
              <a:rPr lang="sk-SK" sz="2400" dirty="0">
                <a:solidFill>
                  <a:schemeClr val="bg1"/>
                </a:solidFill>
              </a:rPr>
              <a:t>politických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algn="ctr"/>
            <a:r>
              <a:rPr lang="sk-SK" sz="2400" dirty="0" smtClean="0">
                <a:solidFill>
                  <a:schemeClr val="bg1"/>
                </a:solidFill>
              </a:rPr>
              <a:t>vplyvov                    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84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  <p:bldP spid="22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65920" y="-949573"/>
            <a:ext cx="12458400" cy="88075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72241"/>
            <a:ext cx="3384951" cy="338495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976" y="-4255482"/>
            <a:ext cx="12458400" cy="8807532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611560" y="268278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500" b="1" dirty="0" smtClean="0">
                <a:solidFill>
                  <a:schemeClr val="bg1"/>
                </a:solidFill>
              </a:rPr>
              <a:t>DIAĽNICA</a:t>
            </a:r>
          </a:p>
          <a:p>
            <a:pPr algn="ctr"/>
            <a:r>
              <a:rPr lang="sk-SK" sz="3500" b="1" dirty="0" smtClean="0">
                <a:solidFill>
                  <a:schemeClr val="bg1"/>
                </a:solidFill>
              </a:rPr>
              <a:t>ako obchodná</a:t>
            </a:r>
          </a:p>
          <a:p>
            <a:pPr algn="ctr"/>
            <a:r>
              <a:rPr lang="sk-SK" sz="3500" b="1" dirty="0" smtClean="0">
                <a:solidFill>
                  <a:schemeClr val="bg1"/>
                </a:solidFill>
              </a:rPr>
              <a:t>komodita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640" y="247853"/>
            <a:ext cx="2302351" cy="2302351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4211960" y="983050"/>
            <a:ext cx="396044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500" dirty="0" smtClean="0">
                <a:solidFill>
                  <a:schemeClr val="bg1"/>
                </a:solidFill>
              </a:rPr>
              <a:t>Tržby z</a:t>
            </a:r>
          </a:p>
          <a:p>
            <a:pPr algn="ctr"/>
            <a:r>
              <a:rPr lang="sk-SK" sz="2500" b="1" dirty="0" smtClean="0">
                <a:solidFill>
                  <a:schemeClr val="bg1"/>
                </a:solidFill>
              </a:rPr>
              <a:t>prenájmu</a:t>
            </a:r>
            <a:endParaRPr lang="sk-SK" sz="2500" b="1" dirty="0">
              <a:solidFill>
                <a:schemeClr val="bg1"/>
              </a:solidFill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131202"/>
            <a:ext cx="2302351" cy="2302351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6119219" y="2824480"/>
            <a:ext cx="2125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500" dirty="0">
                <a:solidFill>
                  <a:schemeClr val="bg1"/>
                </a:solidFill>
              </a:rPr>
              <a:t> </a:t>
            </a:r>
            <a:r>
              <a:rPr lang="sk-SK" sz="2500" dirty="0" smtClean="0">
                <a:solidFill>
                  <a:schemeClr val="bg1"/>
                </a:solidFill>
              </a:rPr>
              <a:t>Tržby zo </a:t>
            </a:r>
          </a:p>
          <a:p>
            <a:pPr algn="ctr"/>
            <a:r>
              <a:rPr lang="sk-SK" sz="2500" b="1" dirty="0" smtClean="0">
                <a:solidFill>
                  <a:schemeClr val="bg1"/>
                </a:solidFill>
              </a:rPr>
              <a:t>služieb</a:t>
            </a:r>
            <a:r>
              <a:rPr lang="sk-SK" sz="2500" dirty="0" smtClean="0">
                <a:solidFill>
                  <a:schemeClr val="bg1"/>
                </a:solidFill>
              </a:rPr>
              <a:t>      </a:t>
            </a:r>
            <a:endParaRPr lang="sk-SK" sz="2500" dirty="0">
              <a:solidFill>
                <a:schemeClr val="bg1"/>
              </a:solidFill>
            </a:endParaRP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8171" y="4023840"/>
            <a:ext cx="2302351" cy="2302351"/>
          </a:xfrm>
          <a:prstGeom prst="rect">
            <a:avLst/>
          </a:prstGeom>
        </p:spPr>
      </p:pic>
      <p:sp>
        <p:nvSpPr>
          <p:cNvPr id="22" name="BlokTextu 21"/>
          <p:cNvSpPr txBox="1"/>
          <p:nvPr/>
        </p:nvSpPr>
        <p:spPr>
          <a:xfrm>
            <a:off x="4139952" y="4318064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500" dirty="0" smtClean="0">
                <a:solidFill>
                  <a:schemeClr val="bg1"/>
                </a:solidFill>
              </a:rPr>
              <a:t>Tržby </a:t>
            </a:r>
            <a:endParaRPr lang="en-US" sz="2500" dirty="0" smtClean="0">
              <a:solidFill>
                <a:schemeClr val="bg1"/>
              </a:solidFill>
            </a:endParaRPr>
          </a:p>
          <a:p>
            <a:pPr algn="ctr"/>
            <a:r>
              <a:rPr lang="sk-SK" sz="2500" dirty="0" smtClean="0">
                <a:solidFill>
                  <a:schemeClr val="bg1"/>
                </a:solidFill>
              </a:rPr>
              <a:t> </a:t>
            </a:r>
            <a:r>
              <a:rPr lang="sk-SK" sz="2500" dirty="0">
                <a:solidFill>
                  <a:schemeClr val="bg1"/>
                </a:solidFill>
              </a:rPr>
              <a:t>z </a:t>
            </a:r>
            <a:r>
              <a:rPr lang="sk-SK" sz="2500" b="1" dirty="0">
                <a:solidFill>
                  <a:schemeClr val="bg1"/>
                </a:solidFill>
              </a:rPr>
              <a:t>mýta</a:t>
            </a:r>
            <a:r>
              <a:rPr lang="sk-SK" sz="2500" dirty="0">
                <a:solidFill>
                  <a:schemeClr val="bg1"/>
                </a:solidFill>
              </a:rPr>
              <a:t> </a:t>
            </a:r>
            <a:r>
              <a:rPr lang="sk-SK" sz="2500" dirty="0" smtClean="0">
                <a:solidFill>
                  <a:schemeClr val="bg1"/>
                </a:solidFill>
              </a:rPr>
              <a:t>a</a:t>
            </a:r>
            <a:endParaRPr lang="en-US" sz="2500" dirty="0" smtClean="0">
              <a:solidFill>
                <a:schemeClr val="bg1"/>
              </a:solidFill>
            </a:endParaRPr>
          </a:p>
          <a:p>
            <a:pPr algn="ctr"/>
            <a:r>
              <a:rPr lang="sk-SK" sz="2500" dirty="0">
                <a:solidFill>
                  <a:schemeClr val="bg1"/>
                </a:solidFill>
              </a:rPr>
              <a:t> </a:t>
            </a:r>
            <a:r>
              <a:rPr lang="sk-SK" sz="2500" b="1" dirty="0" smtClean="0">
                <a:solidFill>
                  <a:schemeClr val="bg1"/>
                </a:solidFill>
              </a:rPr>
              <a:t>diaľničných</a:t>
            </a:r>
            <a:endParaRPr lang="en-US" sz="25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2500" b="1" dirty="0" smtClean="0">
                <a:solidFill>
                  <a:schemeClr val="bg1"/>
                </a:solidFill>
              </a:rPr>
              <a:t> </a:t>
            </a:r>
            <a:r>
              <a:rPr lang="sk-SK" sz="2500" b="1" dirty="0">
                <a:solidFill>
                  <a:schemeClr val="bg1"/>
                </a:solidFill>
              </a:rPr>
              <a:t>známok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56538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8541" y="-7187"/>
            <a:ext cx="9721081" cy="687237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19" y="908720"/>
            <a:ext cx="5040560" cy="5040560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483767" y="2566733"/>
            <a:ext cx="41764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Súhlas štatistického úradu SR a </a:t>
            </a:r>
            <a:r>
              <a:rPr lang="sk-SK" sz="2800" b="1" dirty="0" err="1" smtClean="0">
                <a:solidFill>
                  <a:schemeClr val="bg1"/>
                </a:solidFill>
              </a:rPr>
              <a:t>Eurostat-u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sk-SK" sz="1400" b="1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racovná skupina v zložení MDVRR SR, MF SR </a:t>
            </a:r>
            <a:r>
              <a:rPr lang="sk-SK" sz="2400" dirty="0">
                <a:solidFill>
                  <a:schemeClr val="bg1"/>
                </a:solidFill>
              </a:rPr>
              <a:t>a ŠÚ </a:t>
            </a:r>
          </a:p>
        </p:txBody>
      </p:sp>
    </p:spTree>
    <p:extLst>
      <p:ext uri="{BB962C8B-B14F-4D97-AF65-F5344CB8AC3E}">
        <p14:creationId xmlns:p14="http://schemas.microsoft.com/office/powerpoint/2010/main" xmlns="" val="169904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8541" y="-7187"/>
            <a:ext cx="9721081" cy="687237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151" y="332656"/>
            <a:ext cx="3599695" cy="359969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483766" y="153233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NÁVRHY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 RIEŠENÍ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498" y="3068960"/>
            <a:ext cx="3599695" cy="3599695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4014113" y="4261457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Samostatná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sk-SK" sz="3600" dirty="0" smtClean="0">
                <a:solidFill>
                  <a:schemeClr val="bg1"/>
                </a:solidFill>
              </a:rPr>
              <a:t>vyhláška </a:t>
            </a:r>
            <a:endParaRPr lang="sk-SK" sz="3600" dirty="0">
              <a:solidFill>
                <a:schemeClr val="bg1"/>
              </a:solidFill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755" y="3061773"/>
            <a:ext cx="3599695" cy="3599695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881370" y="4083977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chemeClr val="bg1"/>
                </a:solidFill>
              </a:rPr>
              <a:t>Úprava </a:t>
            </a:r>
            <a:r>
              <a:rPr lang="sk-SK" sz="3200" dirty="0" smtClean="0">
                <a:solidFill>
                  <a:schemeClr val="bg1"/>
                </a:solidFill>
              </a:rPr>
              <a:t>problematických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bodov  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460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23528" y="30689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AA400"/>
                </a:solidFill>
              </a:rPr>
              <a:t>ĎAKUJEM ZA POZORNOSŤ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-2547664"/>
            <a:ext cx="17928976" cy="126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547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21" y="1125376"/>
            <a:ext cx="8833808" cy="5652000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656584" y="5805265"/>
            <a:ext cx="3235896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000" b="1" dirty="0" smtClean="0"/>
              <a:t>DIAĽNIČNÁ SIEŤ dnes</a:t>
            </a:r>
            <a:endParaRPr lang="sk-SK" sz="3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707904" y="692697"/>
            <a:ext cx="5256584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b="1" dirty="0" smtClean="0">
                <a:solidFill>
                  <a:srgbClr val="FAA400"/>
                </a:solidFill>
              </a:rPr>
              <a:t>VO VÝSTAVBE	</a:t>
            </a:r>
            <a:r>
              <a:rPr lang="sk-SK" sz="3000" b="1" dirty="0" smtClean="0"/>
              <a:t>V PREVÁDZKE</a:t>
            </a:r>
            <a:endParaRPr lang="sk-SK" sz="3000" b="1" dirty="0"/>
          </a:p>
          <a:p>
            <a:r>
              <a:rPr lang="sk-SK" sz="3000" b="1" dirty="0" smtClean="0">
                <a:solidFill>
                  <a:srgbClr val="FAA400"/>
                </a:solidFill>
              </a:rPr>
              <a:t>        78 km		</a:t>
            </a:r>
            <a:r>
              <a:rPr lang="sk-SK" sz="3000" b="1" dirty="0">
                <a:solidFill>
                  <a:srgbClr val="FAA400"/>
                </a:solidFill>
              </a:rPr>
              <a:t> </a:t>
            </a:r>
            <a:r>
              <a:rPr lang="sk-SK" sz="3000" b="1" dirty="0" smtClean="0">
                <a:solidFill>
                  <a:srgbClr val="FAA400"/>
                </a:solidFill>
              </a:rPr>
              <a:t>      </a:t>
            </a:r>
            <a:r>
              <a:rPr lang="sk-SK" sz="3000" b="1" dirty="0" smtClean="0"/>
              <a:t>708 km</a:t>
            </a:r>
            <a:endParaRPr lang="sk-SK" sz="3000" b="1" dirty="0"/>
          </a:p>
        </p:txBody>
      </p:sp>
    </p:spTree>
    <p:extLst>
      <p:ext uri="{BB962C8B-B14F-4D97-AF65-F5344CB8AC3E}">
        <p14:creationId xmlns:p14="http://schemas.microsoft.com/office/powerpoint/2010/main" xmlns="" val="3767716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77767"/>
            <a:ext cx="9144000" cy="357447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31" y="1218"/>
            <a:ext cx="9721081" cy="687237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918" y="923094"/>
            <a:ext cx="5026186" cy="5026186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2699789" y="383176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e</a:t>
            </a:r>
            <a:r>
              <a:rPr lang="sk-SK" sz="3600" dirty="0" smtClean="0">
                <a:solidFill>
                  <a:schemeClr val="bg1"/>
                </a:solidFill>
              </a:rPr>
              <a:t>urofondy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771800" y="249289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</a:t>
            </a:r>
            <a:r>
              <a:rPr lang="sk-SK" sz="3600" b="1" dirty="0" err="1" smtClean="0">
                <a:solidFill>
                  <a:schemeClr val="bg1"/>
                </a:solidFill>
              </a:rPr>
              <a:t>lavný</a:t>
            </a:r>
            <a:r>
              <a:rPr lang="sk-SK" sz="3600" b="1" dirty="0" smtClean="0">
                <a:solidFill>
                  <a:schemeClr val="bg1"/>
                </a:solidFill>
              </a:rPr>
              <a:t> zdroj financií na </a:t>
            </a:r>
            <a:r>
              <a:rPr lang="sk-SK" sz="3600" b="1" dirty="0">
                <a:solidFill>
                  <a:schemeClr val="bg1"/>
                </a:solidFill>
              </a:rPr>
              <a:t>výstavbu </a:t>
            </a:r>
            <a:endParaRPr lang="sk-SK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22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3527"/>
            <a:ext cx="9144000" cy="357447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0768" y="-1629561"/>
            <a:ext cx="17569246" cy="12420672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539552" y="1845822"/>
            <a:ext cx="42484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8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˗"/>
              <a:defRPr sz="16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˗"/>
              <a:defRPr sz="14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˗"/>
              <a:defRPr sz="12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 smtClean="0"/>
              <a:t>OPD 2007 </a:t>
            </a:r>
            <a:r>
              <a:rPr lang="sk-SK" sz="2800" dirty="0"/>
              <a:t>– </a:t>
            </a:r>
            <a:r>
              <a:rPr lang="sk-SK" sz="2800" dirty="0" smtClean="0"/>
              <a:t>2013</a:t>
            </a:r>
            <a:r>
              <a:rPr lang="en-US" sz="2800" dirty="0" smtClean="0"/>
              <a:t>  </a:t>
            </a:r>
            <a:r>
              <a:rPr lang="sk-SK" sz="2800" dirty="0" smtClean="0"/>
              <a:t>VYČERPANÝCH  </a:t>
            </a:r>
            <a:endParaRPr lang="sk-SK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80928"/>
            <a:ext cx="3599695" cy="359969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463635" y="3608130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chemeClr val="bg1"/>
                </a:solidFill>
              </a:rPr>
              <a:t>1,3</a:t>
            </a:r>
            <a:r>
              <a:rPr lang="sk-SK" sz="4800" b="1" dirty="0" smtClean="0">
                <a:solidFill>
                  <a:schemeClr val="bg1"/>
                </a:solidFill>
              </a:rPr>
              <a:t>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4800" b="1" dirty="0">
                <a:solidFill>
                  <a:schemeClr val="bg1"/>
                </a:solidFill>
              </a:rPr>
              <a:t>m</a:t>
            </a:r>
            <a:r>
              <a:rPr lang="sk-SK" sz="4800" b="1" dirty="0" smtClean="0">
                <a:solidFill>
                  <a:schemeClr val="bg1"/>
                </a:solidFill>
              </a:rPr>
              <a:t>ld. </a:t>
            </a:r>
            <a:r>
              <a:rPr lang="sk-SK" sz="4800" b="1" dirty="0">
                <a:solidFill>
                  <a:schemeClr val="bg1"/>
                </a:solidFill>
              </a:rPr>
              <a:t>eur </a:t>
            </a:r>
            <a:endParaRPr lang="sk-SK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992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3527"/>
            <a:ext cx="9144000" cy="357447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0768" y="-1629561"/>
            <a:ext cx="17569246" cy="12420672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539552" y="1845822"/>
            <a:ext cx="4824536" cy="93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8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˗"/>
              <a:defRPr sz="16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˗"/>
              <a:defRPr sz="14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˗"/>
              <a:defRPr sz="12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 smtClean="0"/>
              <a:t>OPII </a:t>
            </a:r>
            <a:r>
              <a:rPr lang="sk-SK" sz="2800" dirty="0"/>
              <a:t>2014 – </a:t>
            </a:r>
            <a:r>
              <a:rPr lang="sk-SK" sz="2800" dirty="0" smtClean="0"/>
              <a:t>2020</a:t>
            </a:r>
          </a:p>
          <a:p>
            <a:r>
              <a:rPr lang="sk-SK" sz="2800" dirty="0" smtClean="0"/>
              <a:t>K DISPOZÍCII </a:t>
            </a:r>
            <a:endParaRPr lang="sk-SK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80928"/>
            <a:ext cx="3599695" cy="359969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463635" y="3608130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>
                <a:solidFill>
                  <a:schemeClr val="bg1"/>
                </a:solidFill>
              </a:rPr>
              <a:t>1,54</a:t>
            </a:r>
            <a:r>
              <a:rPr lang="sk-SK" sz="6600" dirty="0"/>
              <a:t> </a:t>
            </a:r>
            <a:r>
              <a:rPr lang="sk-SK" sz="4800" b="1" dirty="0" smtClean="0">
                <a:solidFill>
                  <a:schemeClr val="bg1"/>
                </a:solidFill>
              </a:rPr>
              <a:t>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4800" b="1" dirty="0" smtClean="0">
                <a:solidFill>
                  <a:schemeClr val="bg1"/>
                </a:solidFill>
              </a:rPr>
              <a:t>mld. </a:t>
            </a:r>
            <a:r>
              <a:rPr lang="sk-SK" sz="4800" b="1" dirty="0">
                <a:solidFill>
                  <a:schemeClr val="bg1"/>
                </a:solidFill>
              </a:rPr>
              <a:t>eur </a:t>
            </a:r>
            <a:endParaRPr lang="sk-SK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836" y="2636912"/>
            <a:ext cx="8296658" cy="411975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656584" y="5805265"/>
            <a:ext cx="3235896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58585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000" b="1" dirty="0" smtClean="0"/>
              <a:t>DIAĽNIČNÁ SIEŤ</a:t>
            </a:r>
          </a:p>
          <a:p>
            <a:pPr algn="ctr"/>
            <a:r>
              <a:rPr lang="sk-SK" sz="3000" b="1" dirty="0" smtClean="0"/>
              <a:t>v roku 2022</a:t>
            </a:r>
            <a:endParaRPr lang="sk-SK" sz="3000" b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516883" y="980728"/>
            <a:ext cx="8303589" cy="1656184"/>
            <a:chOff x="516883" y="980728"/>
            <a:chExt cx="8303589" cy="1656184"/>
          </a:xfrm>
        </p:grpSpPr>
        <p:sp>
          <p:nvSpPr>
            <p:cNvPr id="6" name="Nadpis 1"/>
            <p:cNvSpPr txBox="1">
              <a:spLocks/>
            </p:cNvSpPr>
            <p:nvPr/>
          </p:nvSpPr>
          <p:spPr>
            <a:xfrm>
              <a:off x="516883" y="1916833"/>
              <a:ext cx="1246805" cy="7200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rgbClr val="585858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sk-SK" sz="4000" b="1" dirty="0" smtClean="0"/>
                <a:t>2016</a:t>
              </a:r>
              <a:endParaRPr lang="sk-SK" sz="4000" b="1" dirty="0"/>
            </a:p>
          </p:txBody>
        </p:sp>
        <p:sp>
          <p:nvSpPr>
            <p:cNvPr id="8" name="Nadpis 1"/>
            <p:cNvSpPr txBox="1">
              <a:spLocks/>
            </p:cNvSpPr>
            <p:nvPr/>
          </p:nvSpPr>
          <p:spPr>
            <a:xfrm>
              <a:off x="7240760" y="1916833"/>
              <a:ext cx="1579712" cy="7200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rgbClr val="585858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k-SK" sz="4000" b="1" dirty="0" smtClean="0"/>
                <a:t>2022</a:t>
              </a:r>
              <a:endParaRPr lang="sk-SK" sz="4000" b="1" dirty="0"/>
            </a:p>
          </p:txBody>
        </p:sp>
        <p:cxnSp>
          <p:nvCxnSpPr>
            <p:cNvPr id="9" name="Rovná spojovacia šípka 8"/>
            <p:cNvCxnSpPr/>
            <p:nvPr/>
          </p:nvCxnSpPr>
          <p:spPr>
            <a:xfrm flipV="1">
              <a:off x="5940152" y="2276872"/>
              <a:ext cx="1296144" cy="2"/>
            </a:xfrm>
            <a:prstGeom prst="straightConnector1">
              <a:avLst/>
            </a:prstGeom>
            <a:ln w="76200">
              <a:solidFill>
                <a:srgbClr val="585858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Nadpis 1"/>
            <p:cNvSpPr txBox="1">
              <a:spLocks/>
            </p:cNvSpPr>
            <p:nvPr/>
          </p:nvSpPr>
          <p:spPr>
            <a:xfrm>
              <a:off x="2483768" y="1268759"/>
              <a:ext cx="4176464" cy="9361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rgbClr val="585858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k-SK" sz="4500" b="1" dirty="0" smtClean="0">
                  <a:solidFill>
                    <a:schemeClr val="tx1"/>
                  </a:solidFill>
                </a:rPr>
                <a:t>164</a:t>
              </a:r>
              <a:r>
                <a:rPr lang="sk-SK" b="1" dirty="0" smtClean="0">
                  <a:solidFill>
                    <a:schemeClr val="tx1"/>
                  </a:solidFill>
                </a:rPr>
                <a:t> </a:t>
              </a:r>
              <a:r>
                <a:rPr lang="sk-SK" sz="3000" b="1" dirty="0" smtClean="0">
                  <a:solidFill>
                    <a:schemeClr val="tx1"/>
                  </a:solidFill>
                </a:rPr>
                <a:t>nových kilometrov</a:t>
              </a:r>
              <a:endParaRPr lang="sk-SK" sz="3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Nadpis 1"/>
            <p:cNvSpPr txBox="1">
              <a:spLocks/>
            </p:cNvSpPr>
            <p:nvPr/>
          </p:nvSpPr>
          <p:spPr>
            <a:xfrm>
              <a:off x="2411760" y="980728"/>
              <a:ext cx="417646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rgbClr val="585858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k-SK" sz="3500" b="1" dirty="0" smtClean="0">
                  <a:solidFill>
                    <a:srgbClr val="FAA400"/>
                  </a:solidFill>
                </a:rPr>
                <a:t>139</a:t>
              </a:r>
              <a:r>
                <a:rPr lang="sk-SK" b="1" dirty="0" smtClean="0">
                  <a:solidFill>
                    <a:srgbClr val="FAA400"/>
                  </a:solidFill>
                </a:rPr>
                <a:t> km vo výstavbe</a:t>
              </a:r>
              <a:endParaRPr lang="sk-SK" b="1" dirty="0">
                <a:solidFill>
                  <a:srgbClr val="FAA400"/>
                </a:solidFill>
              </a:endParaRPr>
            </a:p>
          </p:txBody>
        </p:sp>
        <p:sp>
          <p:nvSpPr>
            <p:cNvPr id="12" name="Nadpis 1"/>
            <p:cNvSpPr txBox="1">
              <a:spLocks/>
            </p:cNvSpPr>
            <p:nvPr/>
          </p:nvSpPr>
          <p:spPr>
            <a:xfrm>
              <a:off x="2339752" y="1916832"/>
              <a:ext cx="4176464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kern="1200">
                  <a:solidFill>
                    <a:srgbClr val="585858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k-SK" sz="3500" b="1" dirty="0" smtClean="0"/>
                <a:t>708</a:t>
              </a:r>
              <a:r>
                <a:rPr lang="sk-SK" b="1" dirty="0" smtClean="0"/>
                <a:t> km v prevádzke</a:t>
              </a:r>
              <a:endParaRPr lang="sk-SK" b="1" dirty="0"/>
            </a:p>
          </p:txBody>
        </p:sp>
        <p:cxnSp>
          <p:nvCxnSpPr>
            <p:cNvPr id="4" name="Rovná spojnica 3"/>
            <p:cNvCxnSpPr/>
            <p:nvPr/>
          </p:nvCxnSpPr>
          <p:spPr>
            <a:xfrm flipH="1">
              <a:off x="1883259" y="2276874"/>
              <a:ext cx="1008112" cy="0"/>
            </a:xfrm>
            <a:prstGeom prst="line">
              <a:avLst/>
            </a:prstGeom>
            <a:ln w="76200">
              <a:solidFill>
                <a:srgbClr val="5858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630386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8541" y="-7187"/>
            <a:ext cx="9721081" cy="687237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905" y="887098"/>
            <a:ext cx="5134190" cy="5134190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483767" y="2835513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0" b="1" dirty="0">
                <a:solidFill>
                  <a:schemeClr val="bg1"/>
                </a:solidFill>
              </a:rPr>
              <a:t>Ako </a:t>
            </a:r>
            <a:r>
              <a:rPr lang="sk-SK" sz="7000" b="1" dirty="0" smtClean="0">
                <a:solidFill>
                  <a:schemeClr val="bg1"/>
                </a:solidFill>
              </a:rPr>
              <a:t>ďalej</a:t>
            </a:r>
          </a:p>
        </p:txBody>
      </p:sp>
    </p:spTree>
    <p:extLst>
      <p:ext uri="{BB962C8B-B14F-4D97-AF65-F5344CB8AC3E}">
        <p14:creationId xmlns:p14="http://schemas.microsoft.com/office/powerpoint/2010/main" xmlns="" val="261721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65920" y="-949573"/>
            <a:ext cx="12458400" cy="88075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72241"/>
            <a:ext cx="3384951" cy="338495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-4265831"/>
            <a:ext cx="12458400" cy="8807532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39552" y="314270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EUROFONDY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640" y="247853"/>
            <a:ext cx="2302351" cy="2302351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4175595" y="92197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</a:rPr>
              <a:t>z</a:t>
            </a:r>
            <a:r>
              <a:rPr lang="sk-SK" sz="2800" dirty="0" smtClean="0">
                <a:solidFill>
                  <a:schemeClr val="bg1"/>
                </a:solidFill>
              </a:rPr>
              <a:t>božné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>
                <a:solidFill>
                  <a:schemeClr val="bg1"/>
                </a:solidFill>
              </a:rPr>
              <a:t>želanie </a:t>
            </a:r>
            <a:endParaRPr lang="sk-SK" sz="2800" b="1" dirty="0" smtClean="0">
              <a:solidFill>
                <a:schemeClr val="bg1"/>
              </a:solidFill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131202"/>
            <a:ext cx="2302351" cy="2302351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5255123" y="300636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</a:rPr>
              <a:t>riziká</a:t>
            </a:r>
            <a:endParaRPr lang="sk-SK" sz="2800" b="1" dirty="0" smtClean="0">
              <a:solidFill>
                <a:schemeClr val="bg1"/>
              </a:solidFill>
            </a:endParaRP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8171" y="4023840"/>
            <a:ext cx="2302351" cy="2302351"/>
          </a:xfrm>
          <a:prstGeom prst="rect">
            <a:avLst/>
          </a:prstGeom>
        </p:spPr>
      </p:pic>
      <p:sp>
        <p:nvSpPr>
          <p:cNvPr id="22" name="BlokTextu 21"/>
          <p:cNvSpPr txBox="1"/>
          <p:nvPr/>
        </p:nvSpPr>
        <p:spPr>
          <a:xfrm>
            <a:off x="4175595" y="49307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</a:rPr>
              <a:t>neistota</a:t>
            </a:r>
            <a:endParaRPr lang="sk-SK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02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902"/>
            <a:ext cx="9144000" cy="1925098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65920" y="-949573"/>
            <a:ext cx="12458400" cy="88075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72241"/>
            <a:ext cx="3384951" cy="338495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-4265831"/>
            <a:ext cx="12458400" cy="8807532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80187" y="286876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ŠTÁTNY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ROZPOČET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640" y="247853"/>
            <a:ext cx="2302351" cy="2302351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4139952" y="105342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err="1">
                <a:solidFill>
                  <a:schemeClr val="bg1"/>
                </a:solidFill>
              </a:rPr>
              <a:t>nekoncepčnosť</a:t>
            </a:r>
            <a:r>
              <a:rPr lang="sk-SK" sz="2800" dirty="0" smtClean="0"/>
              <a:t> 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131202"/>
            <a:ext cx="2302351" cy="2302351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5255123" y="300636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</a:rPr>
              <a:t>neistota</a:t>
            </a:r>
            <a:endParaRPr lang="sk-SK" sz="2800" b="1" dirty="0" smtClean="0">
              <a:solidFill>
                <a:schemeClr val="bg1"/>
              </a:solidFill>
            </a:endParaRP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8171" y="4023840"/>
            <a:ext cx="2302351" cy="2302351"/>
          </a:xfrm>
          <a:prstGeom prst="rect">
            <a:avLst/>
          </a:prstGeom>
        </p:spPr>
      </p:pic>
      <p:sp>
        <p:nvSpPr>
          <p:cNvPr id="22" name="BlokTextu 21"/>
          <p:cNvSpPr txBox="1"/>
          <p:nvPr/>
        </p:nvSpPr>
        <p:spPr>
          <a:xfrm>
            <a:off x="4175595" y="465741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</a:rPr>
              <a:t>politické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dirty="0" smtClean="0">
                <a:solidFill>
                  <a:schemeClr val="bg1"/>
                </a:solidFill>
              </a:rPr>
              <a:t>rozhodnutia </a:t>
            </a:r>
            <a:endParaRPr lang="sk-SK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170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127</Words>
  <Application>Microsoft Office PowerPoint</Application>
  <PresentationFormat>Prezentácia na obrazovke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Podmienky a realizácia rozvoja diaľničnej infraštruktúry na Slovensku  v období 2014 – 2020  Peter Kunkela Národná diaľničná spoločnosť  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Čižmanská Zuzana</dc:creator>
  <cp:lastModifiedBy>3439</cp:lastModifiedBy>
  <cp:revision>64</cp:revision>
  <dcterms:created xsi:type="dcterms:W3CDTF">2015-06-17T08:30:38Z</dcterms:created>
  <dcterms:modified xsi:type="dcterms:W3CDTF">2016-09-21T16:58:18Z</dcterms:modified>
</cp:coreProperties>
</file>