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2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3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4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5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6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7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8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9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0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1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2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</p:sldMasterIdLst>
  <p:notesMasterIdLst>
    <p:notesMasterId r:id="rId19"/>
  </p:notesMasterIdLst>
  <p:handoutMasterIdLst>
    <p:handoutMasterId r:id="rId20"/>
  </p:handoutMasterIdLst>
  <p:sldIdLst>
    <p:sldId id="432" r:id="rId5"/>
    <p:sldId id="462" r:id="rId6"/>
    <p:sldId id="438" r:id="rId7"/>
    <p:sldId id="441" r:id="rId8"/>
    <p:sldId id="442" r:id="rId9"/>
    <p:sldId id="450" r:id="rId10"/>
    <p:sldId id="458" r:id="rId11"/>
    <p:sldId id="455" r:id="rId12"/>
    <p:sldId id="451" r:id="rId13"/>
    <p:sldId id="452" r:id="rId14"/>
    <p:sldId id="440" r:id="rId15"/>
    <p:sldId id="460" r:id="rId16"/>
    <p:sldId id="461" r:id="rId17"/>
    <p:sldId id="448" r:id="rId18"/>
  </p:sldIdLst>
  <p:sldSz cx="10058400" cy="7772400"/>
  <p:notesSz cx="6858000" cy="9296400"/>
  <p:custDataLst>
    <p:tags r:id="rId21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orient="horz" pos="624">
          <p15:clr>
            <a:srgbClr val="A4A3A4"/>
          </p15:clr>
        </p15:guide>
        <p15:guide id="3" orient="horz" pos="4665">
          <p15:clr>
            <a:srgbClr val="A4A3A4"/>
          </p15:clr>
        </p15:guide>
        <p15:guide id="4" orient="horz" pos="4383">
          <p15:clr>
            <a:srgbClr val="A4A3A4"/>
          </p15:clr>
        </p15:guide>
        <p15:guide id="5" orient="horz" pos="4532">
          <p15:clr>
            <a:srgbClr val="A4A3A4"/>
          </p15:clr>
        </p15:guide>
        <p15:guide id="6" orient="horz" pos="1296">
          <p15:clr>
            <a:srgbClr val="A4A3A4"/>
          </p15:clr>
        </p15:guide>
        <p15:guide id="7" orient="horz" pos="720">
          <p15:clr>
            <a:srgbClr val="A4A3A4"/>
          </p15:clr>
        </p15:guide>
        <p15:guide id="8" orient="horz" pos="1392">
          <p15:clr>
            <a:srgbClr val="A4A3A4"/>
          </p15:clr>
        </p15:guide>
        <p15:guide id="10" orient="horz" pos="4896" userDrawn="1">
          <p15:clr>
            <a:srgbClr val="A4A3A4"/>
          </p15:clr>
        </p15:guide>
        <p15:guide id="12" orient="horz" pos="4172" userDrawn="1">
          <p15:clr>
            <a:srgbClr val="A4A3A4"/>
          </p15:clr>
        </p15:guide>
        <p15:guide id="13" orient="horz" pos="4272">
          <p15:clr>
            <a:srgbClr val="A4A3A4"/>
          </p15:clr>
        </p15:guide>
        <p15:guide id="22" pos="333" userDrawn="1">
          <p15:clr>
            <a:srgbClr val="A4A3A4"/>
          </p15:clr>
        </p15:guide>
        <p15:guide id="23" pos="60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1C5"/>
    <a:srgbClr val="968C6D"/>
    <a:srgbClr val="DC6900"/>
    <a:srgbClr val="FFC283"/>
    <a:srgbClr val="DCB900"/>
    <a:srgbClr val="FFB83D"/>
    <a:srgbClr val="FF4051"/>
    <a:srgbClr val="E7EBE0"/>
    <a:srgbClr val="CCFFFF"/>
    <a:srgbClr val="FCC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30875-5027-47A9-8995-C2BF9F8F2FF4}">
  <a:tblStyle styleId="{D5C30875-5027-47A9-8995-C2BF9F8F2FF4}" styleName="Smart Colour Block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1H>
    <a:band2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noFill/>
        </a:fill>
      </a:tcStyle>
    </a:firstRow>
  </a:tblStyle>
  <a:tblStyle styleId="{74ED0A72-4B8E-423B-AE2F-120ADE3C16FB}" styleName="Smart Table Tex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360D96-D63B-11DF-A243-F2A3DFD72085}" styleName="Smart Table Figure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1BAE4E-8E61-4555-8164-91CCB0C98032}" styleName="Smart Text Lis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>
              <a:noFill/>
            </a:ln>
          </a:bottom>
        </a:tcBdr>
      </a:tcStyle>
    </a:band1H>
    <a:band2H>
      <a:tcStyle>
        <a:tcBdr>
          <a:bottom>
            <a:ln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D073F8-1565-44D7-B386-08B59EADF2EE}" styleName="Smart Basic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82F6C1B-F5DC-4988-9FA3-4B01CB59C5F3}" styleName="Smart Classic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firstCol>
      <a:tcStyle>
        <a:tcBdr/>
      </a:tcStyle>
    </a:firstCol>
    <a:firstRow>
      <a:tcTxStyle b="on">
        <a:fontRef idx="major">
          <a:prstClr val="black"/>
        </a:fontRef>
        <a:schemeClr val="dk2"/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99666" autoAdjust="0"/>
  </p:normalViewPr>
  <p:slideViewPr>
    <p:cSldViewPr snapToGrid="0" snapToObjects="1">
      <p:cViewPr varScale="1">
        <p:scale>
          <a:sx n="59" d="100"/>
          <a:sy n="59" d="100"/>
        </p:scale>
        <p:origin x="1536" y="72"/>
      </p:cViewPr>
      <p:guideLst>
        <p:guide orient="horz" pos="432"/>
        <p:guide orient="horz" pos="624"/>
        <p:guide orient="horz" pos="4665"/>
        <p:guide orient="horz" pos="4383"/>
        <p:guide orient="horz" pos="4532"/>
        <p:guide orient="horz" pos="1296"/>
        <p:guide orient="horz" pos="720"/>
        <p:guide orient="horz" pos="1392"/>
        <p:guide orient="horz" pos="4896"/>
        <p:guide orient="horz" pos="4172"/>
        <p:guide orient="horz" pos="4272"/>
        <p:guide pos="333"/>
        <p:guide pos="60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1704" y="-7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50901-8E11-48E8-8A3E-8E8C700D774B}" type="datetimeFigureOut">
              <a:rPr lang="cs-CZ" smtClean="0"/>
              <a:pPr/>
              <a:t>18.09.2017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D34EA-CEC2-4B14-B703-18C36C66D17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296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B8DA3-BCA9-4B7D-B50D-14F47506B614}" type="datetimeFigureOut">
              <a:rPr lang="cs-CZ" smtClean="0"/>
              <a:pPr/>
              <a:t>18.09.2017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5085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B8F03-BC93-4120-96CA-A36DF640BE2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23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07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614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214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022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1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2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01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1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16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827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345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254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51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Logo with Panels"/>
          <p:cNvGrpSpPr/>
          <p:nvPr userDrawn="1"/>
        </p:nvGrpSpPr>
        <p:grpSpPr>
          <a:xfrm>
            <a:off x="1129337" y="-4762"/>
            <a:ext cx="8931444" cy="7311219"/>
            <a:chOff x="1129337" y="-4762"/>
            <a:chExt cx="8931444" cy="7311219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8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8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8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cs-CZ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057400" y="1219200"/>
            <a:ext cx="5943600" cy="507831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cs-CZ" noProof="0" dirty="0" err="1" smtClean="0"/>
              <a:t>Presentation</a:t>
            </a:r>
            <a:r>
              <a:rPr lang="cs-CZ" noProof="0" dirty="0" smtClean="0"/>
              <a:t> </a:t>
            </a:r>
            <a:r>
              <a:rPr lang="cs-CZ" noProof="0" dirty="0" err="1" smtClean="0"/>
              <a:t>Title</a:t>
            </a:r>
            <a:endParaRPr lang="cs-CZ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057400" y="1752752"/>
            <a:ext cx="5943600" cy="457048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cs-CZ" noProof="0" dirty="0" err="1" smtClean="0"/>
              <a:t>Subtitle</a:t>
            </a:r>
            <a:endParaRPr lang="cs-CZ" noProof="0" dirty="0" smtClean="0"/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000" i="1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2" y="4343400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000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34" name="Frame Line"/>
          <p:cNvCxnSpPr/>
          <p:nvPr userDrawn="1"/>
        </p:nvCxnSpPr>
        <p:spPr bwMode="black">
          <a:xfrm flipV="1">
            <a:off x="381000" y="3575844"/>
            <a:ext cx="1371600" cy="144000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ver image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904333" y="3570926"/>
            <a:ext cx="6739128" cy="32095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cs-CZ" sz="2200" dirty="0" smtClean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smtClean="0"/>
              <a:t>Insert banner </a:t>
            </a:r>
            <a:r>
              <a:rPr lang="cs-CZ" noProof="0" dirty="0" err="1" smtClean="0"/>
              <a:t>statement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endParaRPr lang="cs-CZ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8997696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listopad 2016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cs-CZ" sz="1100" noProof="1" smtClean="0"/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2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cs-CZ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5164698" y="530352"/>
            <a:ext cx="4356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000" noProof="1" smtClean="0">
                <a:latin typeface="+mn-lt"/>
              </a:rPr>
              <a:t>14/09/2017 C:\Users\tduchac002\Desktop\EFSI Prague D4 R7 - CZ final.pptx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smtClean="0"/>
              <a:t>Insert banner </a:t>
            </a:r>
            <a:r>
              <a:rPr lang="cs-CZ" noProof="0" dirty="0" err="1" smtClean="0"/>
              <a:t>statement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endParaRPr lang="cs-CZ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1813" y="2212848"/>
            <a:ext cx="4425696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1" y="2212848"/>
            <a:ext cx="4425696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8997696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listopad 2016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cs-CZ" sz="1100" noProof="1" smtClean="0"/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2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cs-CZ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5164698" y="530352"/>
            <a:ext cx="4356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000" noProof="1" smtClean="0">
                <a:latin typeface="+mn-lt"/>
              </a:rPr>
              <a:t>14/09/2017 C:\Users\tduchac002\Desktop\EFSI Prague D4 R7 - CZ final.pptx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smtClean="0"/>
              <a:t>Insert banner </a:t>
            </a:r>
            <a:r>
              <a:rPr lang="cs-CZ" noProof="0" dirty="0" err="1" smtClean="0"/>
              <a:t>statement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endParaRPr lang="cs-CZ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30351" y="2212848"/>
            <a:ext cx="2898648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11"/>
          </p:nvPr>
        </p:nvSpPr>
        <p:spPr>
          <a:xfrm>
            <a:off x="3579685" y="2212848"/>
            <a:ext cx="2898648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12"/>
          </p:nvPr>
        </p:nvSpPr>
        <p:spPr>
          <a:xfrm>
            <a:off x="6629399" y="2212848"/>
            <a:ext cx="2898648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3"/>
          </p:nvPr>
        </p:nvSpPr>
        <p:spPr>
          <a:xfrm>
            <a:off x="530351" y="4498848"/>
            <a:ext cx="2898648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3579685" y="4498848"/>
            <a:ext cx="2898648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15"/>
          </p:nvPr>
        </p:nvSpPr>
        <p:spPr>
          <a:xfrm>
            <a:off x="6629399" y="4498848"/>
            <a:ext cx="2898648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35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listopad 2016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cs-CZ" sz="1100" noProof="1" smtClean="0"/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3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cs-CZ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34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5164698" y="530352"/>
            <a:ext cx="4356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000" noProof="1" smtClean="0">
                <a:latin typeface="+mn-lt"/>
              </a:rPr>
              <a:t>14/09/2017 C:\Users\tduchac002\Desktop\EFSI Prague D4 R7 - CZ final.pptx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smtClean="0"/>
              <a:t>Insert banner </a:t>
            </a:r>
            <a:r>
              <a:rPr lang="cs-CZ" noProof="0" dirty="0" err="1" smtClean="0"/>
              <a:t>statement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endParaRPr lang="cs-CZ" dirty="0"/>
          </a:p>
        </p:txBody>
      </p:sp>
      <p:sp>
        <p:nvSpPr>
          <p:cNvPr id="2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15" name="Section Footer"/>
          <p:cNvSpPr txBox="1"/>
          <p:nvPr userDrawn="1">
            <p:custDataLst>
              <p:tags r:id="rId2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cs-CZ" sz="1100" noProof="1" smtClean="0"/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16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cs-CZ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5164698" y="530352"/>
            <a:ext cx="4356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000" noProof="1" smtClean="0">
                <a:latin typeface="+mn-lt"/>
              </a:rPr>
              <a:t>14/09/2017 C:\Users\tduchac002\Desktop\EFSI Prague D4 R7 - CZ final.pptx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smtClean="0"/>
              <a:t>Insert banner </a:t>
            </a:r>
            <a:r>
              <a:rPr lang="cs-CZ" noProof="0" dirty="0" err="1" smtClean="0"/>
              <a:t>statement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endParaRPr lang="cs-CZ" noProof="0" dirty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663151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add</a:t>
            </a:r>
            <a:r>
              <a:rPr lang="cs-CZ" noProof="0" dirty="0" smtClean="0"/>
              <a:t> </a:t>
            </a:r>
            <a:r>
              <a:rPr lang="cs-CZ" noProof="0" dirty="0" err="1" smtClean="0"/>
              <a:t>Section</a:t>
            </a:r>
            <a:r>
              <a:rPr lang="cs-CZ" noProof="0" dirty="0" smtClean="0"/>
              <a:t> </a:t>
            </a:r>
            <a:r>
              <a:rPr lang="cs-CZ" noProof="0" dirty="0" err="1" smtClean="0"/>
              <a:t>Divider</a:t>
            </a:r>
            <a:r>
              <a:rPr lang="cs-CZ" noProof="0" dirty="0" smtClean="0"/>
              <a:t> </a:t>
            </a:r>
            <a:r>
              <a:rPr lang="cs-CZ" noProof="0" dirty="0" err="1" smtClean="0"/>
              <a:t>Title</a:t>
            </a:r>
            <a:endParaRPr lang="cs-CZ" noProof="0" dirty="0" smtClean="0"/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2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17" name="Section No.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</a:t>
            </a:r>
            <a:r>
              <a:rPr lang="cs-CZ" noProof="0" dirty="0" err="1" smtClean="0"/>
              <a:t>Section</a:t>
            </a:r>
            <a:r>
              <a:rPr lang="cs-CZ" noProof="0" dirty="0" smtClean="0"/>
              <a:t> </a:t>
            </a:r>
            <a:r>
              <a:rPr lang="cs-CZ" noProof="0" dirty="0" err="1" smtClean="0"/>
              <a:t>Divider</a:t>
            </a:r>
            <a:r>
              <a:rPr lang="cs-CZ" noProof="0" dirty="0" smtClean="0"/>
              <a:t> style</a:t>
            </a:r>
          </a:p>
        </p:txBody>
      </p:sp>
      <p:sp>
        <p:nvSpPr>
          <p:cNvPr id="19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listopad 2016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cs-CZ" noProof="1" smtClean="0"/>
              <a:t>Slide Tags</a:t>
            </a:r>
            <a:endParaRPr lang="cs-CZ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ppendix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664208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add</a:t>
            </a:r>
            <a:r>
              <a:rPr lang="cs-CZ" noProof="0" dirty="0" smtClean="0"/>
              <a:t> </a:t>
            </a:r>
            <a:r>
              <a:rPr lang="cs-CZ" noProof="0" dirty="0" err="1" smtClean="0"/>
              <a:t>Appendix</a:t>
            </a:r>
            <a:r>
              <a:rPr lang="cs-CZ" noProof="0" dirty="0" smtClean="0"/>
              <a:t> </a:t>
            </a:r>
            <a:r>
              <a:rPr lang="cs-CZ" noProof="0" dirty="0" err="1" smtClean="0"/>
              <a:t>Divider</a:t>
            </a:r>
            <a:r>
              <a:rPr lang="cs-CZ" noProof="0" dirty="0" smtClean="0"/>
              <a:t> </a:t>
            </a:r>
            <a:r>
              <a:rPr lang="cs-CZ" noProof="0" dirty="0" err="1" smtClean="0"/>
              <a:t>Title</a:t>
            </a:r>
            <a:endParaRPr lang="cs-CZ" noProof="0" dirty="0" smtClean="0"/>
          </a:p>
        </p:txBody>
      </p:sp>
      <p:sp>
        <p:nvSpPr>
          <p:cNvPr id="1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6" name="Appendix No.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</a:t>
            </a:r>
            <a:r>
              <a:rPr lang="cs-CZ" noProof="0" dirty="0" err="1" smtClean="0"/>
              <a:t>Appendix</a:t>
            </a:r>
            <a:r>
              <a:rPr lang="cs-CZ" noProof="0" dirty="0" smtClean="0"/>
              <a:t> </a:t>
            </a:r>
            <a:r>
              <a:rPr lang="cs-CZ" noProof="0" dirty="0" err="1" smtClean="0"/>
              <a:t>Divider</a:t>
            </a:r>
            <a:r>
              <a:rPr lang="cs-CZ" noProof="0" dirty="0" smtClean="0"/>
              <a:t> style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listopad 2016</a:t>
            </a:r>
          </a:p>
        </p:txBody>
      </p:sp>
      <p:sp>
        <p:nvSpPr>
          <p:cNvPr id="1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cs-CZ" noProof="1" smtClean="0"/>
              <a:t>Slide Tags</a:t>
            </a:r>
            <a:endParaRPr lang="cs-CZ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noProof="0" dirty="0" err="1" smtClean="0"/>
              <a:t>Closing</a:t>
            </a:r>
            <a:r>
              <a:rPr lang="cs-CZ" noProof="0" dirty="0" smtClean="0"/>
              <a:t> </a:t>
            </a:r>
            <a:r>
              <a:rPr lang="cs-CZ" noProof="0" dirty="0" err="1" smtClean="0"/>
              <a:t>statement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endParaRPr lang="cs-CZ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" y="6629400"/>
            <a:ext cx="5280660" cy="762000"/>
          </a:xfrm>
        </p:spPr>
        <p:txBody>
          <a:bodyPr anchor="b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noProof="0" dirty="0" err="1" smtClean="0"/>
              <a:t>Add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legal</a:t>
            </a:r>
            <a:r>
              <a:rPr lang="cs-CZ" noProof="0" dirty="0" smtClean="0"/>
              <a:t> and copyright </a:t>
            </a:r>
            <a:r>
              <a:rPr lang="cs-CZ" noProof="0" dirty="0" err="1" smtClean="0"/>
              <a:t>disclaimers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r>
              <a:rPr lang="cs-CZ" noProof="0" dirty="0" smtClean="0"/>
              <a:t>.</a:t>
            </a:r>
            <a:endParaRPr lang="cs-CZ" noProof="0" dirty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1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cs-CZ" noProof="0" dirty="0" err="1" smtClean="0"/>
              <a:t>Section</a:t>
            </a:r>
            <a:r>
              <a:rPr lang="cs-CZ" noProof="0" dirty="0" smtClean="0"/>
              <a:t> </a:t>
            </a:r>
            <a:r>
              <a:rPr lang="cs-CZ" noProof="0" dirty="0" err="1" smtClean="0"/>
              <a:t>Divider</a:t>
            </a:r>
            <a:r>
              <a:rPr lang="cs-CZ" noProof="0" dirty="0" smtClean="0"/>
              <a:t> </a:t>
            </a:r>
            <a:r>
              <a:rPr lang="cs-CZ" noProof="0" dirty="0" err="1" smtClean="0"/>
              <a:t>Title</a:t>
            </a:r>
            <a:endParaRPr lang="cs-CZ" noProof="0" dirty="0" smtClean="0"/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21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19" name="Big Number"/>
          <p:cNvSpPr txBox="1"/>
          <p:nvPr userDrawn="1">
            <p:custDataLst>
              <p:tags r:id="rId4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cs-CZ" sz="27900" b="1" i="1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listopad 2016</a:t>
            </a:r>
          </a:p>
        </p:txBody>
      </p:sp>
      <p:sp>
        <p:nvSpPr>
          <p:cNvPr id="1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cs-CZ" noProof="1" smtClean="0"/>
              <a:t>Slide Tags</a:t>
            </a:r>
            <a:endParaRPr lang="cs-CZ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smtClean="0"/>
              <a:t>Insert banner </a:t>
            </a:r>
            <a:r>
              <a:rPr lang="cs-CZ" noProof="0" dirty="0" err="1" smtClean="0"/>
              <a:t>statement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endParaRPr lang="cs-CZ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530352" y="2212848"/>
            <a:ext cx="8997696" cy="4416552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37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33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11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cs-CZ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5164698" y="530352"/>
            <a:ext cx="4356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000" noProof="1" smtClean="0">
                <a:latin typeface="+mn-lt"/>
              </a:rPr>
              <a:t>14/09/2017 C:\Users\tduchac002\Desktop\EFSI Prague D4 R7 - CZ final.pptx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cs-CZ" noProof="0" dirty="0" err="1" smtClean="0"/>
              <a:t>Section</a:t>
            </a:r>
            <a:r>
              <a:rPr lang="cs-CZ" noProof="0" dirty="0" smtClean="0"/>
              <a:t> </a:t>
            </a:r>
            <a:r>
              <a:rPr lang="cs-CZ" noProof="0" dirty="0" err="1" smtClean="0"/>
              <a:t>Divider</a:t>
            </a:r>
            <a:r>
              <a:rPr lang="cs-CZ" noProof="0" dirty="0" smtClean="0"/>
              <a:t> </a:t>
            </a:r>
            <a:r>
              <a:rPr lang="cs-CZ" noProof="0" dirty="0" err="1" smtClean="0"/>
              <a:t>Title</a:t>
            </a:r>
            <a:endParaRPr lang="cs-CZ" noProof="0" dirty="0" smtClean="0"/>
          </a:p>
        </p:txBody>
      </p:sp>
      <p:sp>
        <p:nvSpPr>
          <p:cNvPr id="15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solidFill>
                  <a:schemeClr val="bg1"/>
                </a:solidFill>
                <a:latin typeface="+mn-lt"/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12" name="Big Number"/>
          <p:cNvSpPr txBox="1"/>
          <p:nvPr userDrawn="1">
            <p:custDataLst>
              <p:tags r:id="rId3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cs-CZ" sz="27900" b="1" i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>
              <a:solidFill>
                <a:schemeClr val="bg1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cs-CZ" noProof="1" smtClean="0"/>
              <a:t>Slide Tags</a:t>
            </a:r>
            <a:endParaRPr lang="cs-CZ" noProof="1"/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 with Panels"/>
          <p:cNvGrpSpPr/>
          <p:nvPr userDrawn="1"/>
        </p:nvGrpSpPr>
        <p:grpSpPr>
          <a:xfrm>
            <a:off x="1129337" y="-4762"/>
            <a:ext cx="8931444" cy="7311219"/>
            <a:chOff x="1129337" y="-4762"/>
            <a:chExt cx="8931444" cy="7311219"/>
          </a:xfrm>
        </p:grpSpPr>
        <p:grpSp>
          <p:nvGrpSpPr>
            <p:cNvPr id="3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noProof="0" dirty="0"/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noProof="0" dirty="0"/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7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noProof="0" dirty="0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noProof="0" dirty="0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noProof="0" dirty="0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7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noProof="0" dirty="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noProof="0" dirty="0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noProof="0" dirty="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7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noProof="0" dirty="0"/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noProof="0" dirty="0"/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noProof="0" dirty="0"/>
              </a:p>
            </p:txBody>
          </p:sp>
        </p:grpSp>
        <p:grpSp>
          <p:nvGrpSpPr>
            <p:cNvPr id="4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cs-CZ" sz="1400" noProof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057400" y="1219200"/>
            <a:ext cx="5943600" cy="507831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cs-CZ" noProof="0" dirty="0" err="1" smtClean="0"/>
              <a:t>Presentation</a:t>
            </a:r>
            <a:r>
              <a:rPr lang="cs-CZ" noProof="0" dirty="0" smtClean="0"/>
              <a:t> </a:t>
            </a:r>
            <a:r>
              <a:rPr lang="cs-CZ" noProof="0" dirty="0" err="1" smtClean="0"/>
              <a:t>Title</a:t>
            </a:r>
            <a:endParaRPr lang="cs-CZ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057400" y="1752752"/>
            <a:ext cx="5943600" cy="457048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cs-CZ" noProof="0" dirty="0" err="1" smtClean="0"/>
              <a:t>Subtitle</a:t>
            </a:r>
            <a:endParaRPr lang="cs-CZ" noProof="0" dirty="0" smtClean="0"/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000" i="1" noProof="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2" y="4343400"/>
            <a:ext cx="1222248" cy="262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08000" rtlCol="0">
            <a:spAutoFit/>
          </a:bodyPr>
          <a:lstStyle/>
          <a:p>
            <a:pPr algn="l"/>
            <a:r>
              <a:rPr lang="cs-CZ" sz="1000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530352" y="4645152"/>
            <a:ext cx="1222248" cy="1293689"/>
          </a:xfrm>
        </p:spPr>
        <p:txBody>
          <a:bodyPr anchor="t" anchorCtr="0">
            <a:noAutofit/>
          </a:bodyPr>
          <a:lstStyle>
            <a:lvl1pPr>
              <a:defRPr sz="1000" i="1" baseline="0"/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add</a:t>
            </a:r>
            <a:r>
              <a:rPr lang="cs-CZ" noProof="0" dirty="0" smtClean="0"/>
              <a:t> text</a:t>
            </a:r>
            <a:endParaRPr lang="cs-CZ" noProof="0" dirty="0"/>
          </a:p>
        </p:txBody>
      </p:sp>
      <p:cxnSp>
        <p:nvCxnSpPr>
          <p:cNvPr id="32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ver image"/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904333" y="3570926"/>
            <a:ext cx="6739128" cy="32095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cs-CZ" sz="2200" noProof="0" dirty="0" smtClean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Logo with Panels"/>
          <p:cNvGrpSpPr/>
          <p:nvPr userDrawn="1"/>
        </p:nvGrpSpPr>
        <p:grpSpPr>
          <a:xfrm>
            <a:off x="1129337" y="6381260"/>
            <a:ext cx="1217986" cy="925197"/>
            <a:chOff x="3835013" y="2828854"/>
            <a:chExt cx="1217986" cy="925197"/>
          </a:xfrm>
        </p:grpSpPr>
        <p:grpSp>
          <p:nvGrpSpPr>
            <p:cNvPr id="42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46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4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TextBox 27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cs-CZ" sz="1400" noProof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black">
          <a:xfrm>
            <a:off x="2057400" y="1219200"/>
            <a:ext cx="5943600" cy="507831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tx1"/>
                </a:solidFill>
              </a:defRPr>
            </a:lvl1pPr>
          </a:lstStyle>
          <a:p>
            <a:r>
              <a:rPr lang="cs-CZ" noProof="0" dirty="0" err="1" smtClean="0"/>
              <a:t>Presentation</a:t>
            </a:r>
            <a:r>
              <a:rPr lang="cs-CZ" noProof="0" dirty="0" smtClean="0"/>
              <a:t> </a:t>
            </a:r>
            <a:r>
              <a:rPr lang="cs-CZ" noProof="0" dirty="0" err="1" smtClean="0"/>
              <a:t>Title</a:t>
            </a:r>
            <a:endParaRPr lang="cs-CZ" noProof="0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black">
          <a:xfrm>
            <a:off x="2057400" y="1752752"/>
            <a:ext cx="5943600" cy="45704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cs-CZ" noProof="0" dirty="0" err="1" smtClean="0"/>
              <a:t>Subtitle</a:t>
            </a:r>
            <a:endParaRPr lang="cs-CZ" noProof="0" dirty="0" smtClean="0"/>
          </a:p>
        </p:txBody>
      </p:sp>
      <p:sp>
        <p:nvSpPr>
          <p:cNvPr id="26" name="Confidentiality stamp"/>
          <p:cNvSpPr txBox="1"/>
          <p:nvPr>
            <p:custDataLst>
              <p:tags r:id="rId4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000" i="1" noProof="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>
            <p:custDataLst>
              <p:tags r:id="rId5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7" name="Report Date"/>
          <p:cNvSpPr txBox="1"/>
          <p:nvPr>
            <p:custDataLst>
              <p:tags r:id="rId6"/>
            </p:custDataLst>
          </p:nvPr>
        </p:nvSpPr>
        <p:spPr bwMode="black">
          <a:xfrm>
            <a:off x="530351" y="4343400"/>
            <a:ext cx="122224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000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30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Frame Line"/>
          <p:cNvCxnSpPr/>
          <p:nvPr userDrawn="1"/>
        </p:nvCxnSpPr>
        <p:spPr bwMode="black">
          <a:xfrm flipV="1">
            <a:off x="1905000" y="1148242"/>
            <a:ext cx="7620000" cy="144000"/>
          </a:xfrm>
          <a:prstGeom prst="bentConnector3">
            <a:avLst>
              <a:gd name="adj1" fmla="val -3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 with Panels"/>
          <p:cNvGrpSpPr/>
          <p:nvPr userDrawn="1"/>
        </p:nvGrpSpPr>
        <p:grpSpPr>
          <a:xfrm>
            <a:off x="1129337" y="1"/>
            <a:ext cx="8929063" cy="7306456"/>
            <a:chOff x="1129337" y="1"/>
            <a:chExt cx="8929063" cy="7306456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1" y="1"/>
              <a:ext cx="8154069" cy="6780464"/>
              <a:chOff x="1735972" y="184214"/>
              <a:chExt cx="7412791" cy="5982762"/>
            </a:xfrm>
          </p:grpSpPr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5973" y="184214"/>
                <a:ext cx="5677593" cy="597673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noProof="0" dirty="0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5973" y="1196944"/>
                <a:ext cx="7412790" cy="49700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noProof="0" dirty="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5972" y="1196944"/>
                <a:ext cx="5677593" cy="4970032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noProof="0" dirty="0"/>
              </a:p>
            </p:txBody>
          </p:sp>
        </p:grpSp>
        <p:grpSp>
          <p:nvGrpSpPr>
            <p:cNvPr id="23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1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cs-CZ" sz="1400" noProof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057400" y="1219200"/>
            <a:ext cx="5943600" cy="507831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cs-CZ" noProof="0" dirty="0" err="1" smtClean="0"/>
              <a:t>Presentation</a:t>
            </a:r>
            <a:r>
              <a:rPr lang="cs-CZ" noProof="0" dirty="0" smtClean="0"/>
              <a:t> </a:t>
            </a:r>
            <a:r>
              <a:rPr lang="cs-CZ" noProof="0" dirty="0" err="1" smtClean="0"/>
              <a:t>Title</a:t>
            </a:r>
            <a:endParaRPr lang="cs-CZ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057400" y="1752752"/>
            <a:ext cx="5943600" cy="45704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cs-CZ" noProof="0" dirty="0" err="1" smtClean="0"/>
              <a:t>Subtitle</a:t>
            </a:r>
            <a:endParaRPr lang="cs-CZ" noProof="0" dirty="0" smtClean="0"/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000" i="1" noProof="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1" y="4343400"/>
            <a:ext cx="122224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000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smtClean="0"/>
              <a:t>Insert banner </a:t>
            </a:r>
            <a:r>
              <a:rPr lang="cs-CZ" noProof="0" dirty="0" err="1" smtClean="0"/>
              <a:t>statement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endParaRPr lang="cs-CZ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530352" y="2212848"/>
            <a:ext cx="4425696" cy="4416552"/>
          </a:xfrm>
        </p:spPr>
        <p:txBody>
          <a:bodyPr/>
          <a:lstStyle/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5102351" y="2212848"/>
            <a:ext cx="4425696" cy="4416552"/>
          </a:xfrm>
        </p:spPr>
        <p:txBody>
          <a:bodyPr/>
          <a:lstStyle/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  <p:sp>
        <p:nvSpPr>
          <p:cNvPr id="3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2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29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listopad 2016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cs-CZ" sz="1100" noProof="1" smtClean="0"/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17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cs-CZ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5164698" y="530352"/>
            <a:ext cx="4356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000" noProof="1" smtClean="0">
                <a:latin typeface="+mn-lt"/>
              </a:rPr>
              <a:t>14/09/2017 C:\Users\tduchac002\Desktop\EFSI Prague D4 R7 - CZ final.pptx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smtClean="0"/>
              <a:t>Insert banner </a:t>
            </a:r>
            <a:r>
              <a:rPr lang="cs-CZ" noProof="0" dirty="0" err="1" smtClean="0"/>
              <a:t>statement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endParaRPr lang="cs-CZ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2" y="2212848"/>
            <a:ext cx="5946648" cy="4416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listopad 2016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cs-CZ" sz="1100" noProof="1" smtClean="0"/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cs-CZ" sz="1100" noProof="1" smtClean="0">
              <a:latin typeface="+mn-lt"/>
              <a:ea typeface="Cambria Math" pitchFamily="18" charset="0"/>
            </a:endParaRPr>
          </a:p>
        </p:txBody>
      </p: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5164698" y="530352"/>
            <a:ext cx="4356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000" noProof="1" smtClean="0">
                <a:latin typeface="+mn-lt"/>
              </a:rPr>
              <a:t>14/09/2017 C:\Users\tduchac002\Desktop\EFSI Prague D4 R7 - CZ final.pptx</a:t>
            </a: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smtClean="0"/>
              <a:t>Insert banner </a:t>
            </a:r>
            <a:r>
              <a:rPr lang="cs-CZ" noProof="0" dirty="0" err="1" smtClean="0"/>
              <a:t>statement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endParaRPr lang="cs-CZ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1" y="2212848"/>
            <a:ext cx="2898648" cy="4416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582513" y="2212848"/>
            <a:ext cx="5943600" cy="4416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2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cs-CZ" sz="1100" noProof="1" smtClean="0"/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19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cs-CZ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5164698" y="530352"/>
            <a:ext cx="4356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000" noProof="1" smtClean="0">
                <a:latin typeface="+mn-lt"/>
              </a:rPr>
              <a:t>14/09/2017 C:\Users\tduchac002\Desktop\EFSI Prague D4 R7 - CZ final.pptx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smtClean="0"/>
              <a:t>Insert banner </a:t>
            </a:r>
            <a:r>
              <a:rPr lang="cs-CZ" noProof="0" dirty="0" err="1" smtClean="0"/>
              <a:t>statement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endParaRPr lang="cs-CZ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0351" y="2212848"/>
            <a:ext cx="4425696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2" y="2212848"/>
            <a:ext cx="4425696" cy="4416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24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listopad 2016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cs-CZ" sz="1100" noProof="1" smtClean="0"/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22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0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cs-CZ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5164698" y="530352"/>
            <a:ext cx="4356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000" noProof="1" smtClean="0">
                <a:latin typeface="+mn-lt"/>
              </a:rPr>
              <a:t>14/09/2017 C:\Users\tduchac002\Desktop\EFSI Prague D4 R7 - CZ final.pptx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smtClean="0"/>
              <a:t>Insert banner </a:t>
            </a:r>
            <a:r>
              <a:rPr lang="cs-CZ" noProof="0" dirty="0" err="1" smtClean="0"/>
              <a:t>statement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endParaRPr lang="cs-CZ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1813" y="2212848"/>
            <a:ext cx="4425696" cy="4416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1" y="4498848"/>
            <a:ext cx="4425696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listopad 2016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cs-CZ" sz="1100" noProof="1" smtClean="0"/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22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cs-CZ" sz="1100" noProof="1" smtClean="0">
              <a:latin typeface="+mn-lt"/>
              <a:ea typeface="Cambria Math" pitchFamily="18" charset="0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5164698" y="530352"/>
            <a:ext cx="4356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000" noProof="1" smtClean="0">
                <a:latin typeface="+mn-lt"/>
              </a:rPr>
              <a:t>14/09/2017 C:\Users\tduchac002\Desktop\EFSI Prague D4 R7 - CZ final.pptx</a:t>
            </a: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smtClean="0"/>
              <a:t>Insert banner </a:t>
            </a:r>
            <a:r>
              <a:rPr lang="cs-CZ" noProof="0" dirty="0" err="1" smtClean="0"/>
              <a:t>statement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endParaRPr lang="cs-CZ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30352" y="2212848"/>
            <a:ext cx="2898648" cy="4416552"/>
          </a:xfrm>
        </p:spPr>
        <p:txBody>
          <a:bodyPr/>
          <a:lstStyle/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584447" y="2212848"/>
            <a:ext cx="2898648" cy="4416552"/>
          </a:xfrm>
        </p:spPr>
        <p:txBody>
          <a:bodyPr/>
          <a:lstStyle/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  <p:sp>
        <p:nvSpPr>
          <p:cNvPr id="2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36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listopad 2016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1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cs-CZ" sz="1100" noProof="1" smtClean="0"/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33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32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cs-CZ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5164698" y="530352"/>
            <a:ext cx="4356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000" noProof="1" smtClean="0">
                <a:latin typeface="+mn-lt"/>
              </a:rPr>
              <a:t>14/09/2017 C:\Users\tduchac002\Desktop\EFSI Prague D4 R7 - CZ final.pptx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smtClean="0"/>
              <a:t>Insert banner </a:t>
            </a:r>
            <a:r>
              <a:rPr lang="cs-CZ" noProof="0" dirty="0" err="1" smtClean="0"/>
              <a:t>statement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here</a:t>
            </a:r>
            <a:endParaRPr lang="cs-CZ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4425696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3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32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PwC</a:t>
            </a:r>
          </a:p>
        </p:txBody>
      </p:sp>
      <p:sp>
        <p:nvSpPr>
          <p:cNvPr id="26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listopad 2016</a:t>
            </a:r>
          </a:p>
        </p:txBody>
      </p:sp>
      <p:sp>
        <p:nvSpPr>
          <p:cNvPr id="22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24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cs-CZ" sz="1100" noProof="1" smtClean="0"/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cs-CZ" sz="1100" noProof="1" smtClean="0"/>
          </a:p>
        </p:txBody>
      </p:sp>
      <p:sp>
        <p:nvSpPr>
          <p:cNvPr id="25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cs-CZ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5164698" y="530352"/>
            <a:ext cx="43569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000" noProof="1" smtClean="0">
                <a:latin typeface="+mn-lt"/>
              </a:rPr>
              <a:t>14/09/2017 C:\Users\tduchac002\Desktop\EFSI Prague D4 R7 - CZ final.pptx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7408346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id" hidden="1"/>
          <p:cNvGrpSpPr/>
          <p:nvPr>
            <p:custDataLst>
              <p:tags r:id="rId27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5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5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139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40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41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42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43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44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5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133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34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35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36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37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38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5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127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28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29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30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31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32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6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121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22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23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24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25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26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7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15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16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17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18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19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20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8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09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10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11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12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13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14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352" y="1143000"/>
            <a:ext cx="8997696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</a:t>
            </a:r>
            <a:r>
              <a:rPr lang="cs-CZ" noProof="0" dirty="0" err="1" smtClean="0"/>
              <a:t>title</a:t>
            </a:r>
            <a:r>
              <a:rPr lang="cs-CZ" noProof="0" dirty="0" smtClean="0"/>
              <a:t> style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09800"/>
            <a:ext cx="8997696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6652" y="7059304"/>
            <a:ext cx="2638348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9EBD5762-3BDC-484D-9503-7EA6D5A9A8C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7059304"/>
            <a:ext cx="2585009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038" y="7059304"/>
            <a:ext cx="3500323" cy="341986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52" r:id="rId2"/>
    <p:sldLayoutId id="2147483653" r:id="rId3"/>
    <p:sldLayoutId id="2147483681" r:id="rId4"/>
    <p:sldLayoutId id="2147483682" r:id="rId5"/>
    <p:sldLayoutId id="2147483691" r:id="rId6"/>
    <p:sldLayoutId id="2147483702" r:id="rId7"/>
    <p:sldLayoutId id="2147483654" r:id="rId8"/>
    <p:sldLayoutId id="2147483683" r:id="rId9"/>
    <p:sldLayoutId id="2147483703" r:id="rId10"/>
    <p:sldLayoutId id="2147483704" r:id="rId11"/>
    <p:sldLayoutId id="2147483684" r:id="rId12"/>
    <p:sldLayoutId id="2147483685" r:id="rId13"/>
    <p:sldLayoutId id="2147483661" r:id="rId14"/>
    <p:sldLayoutId id="2147483686" r:id="rId15"/>
    <p:sldLayoutId id="2147483687" r:id="rId16"/>
    <p:sldLayoutId id="2147483688" r:id="rId17"/>
    <p:sldLayoutId id="2147483671" r:id="rId18"/>
    <p:sldLayoutId id="2147483689" r:id="rId19"/>
    <p:sldLayoutId id="2147483690" r:id="rId20"/>
    <p:sldLayoutId id="2147483701" r:id="rId21"/>
    <p:sldLayoutId id="2147483698" r:id="rId22"/>
    <p:sldLayoutId id="2147483700" r:id="rId23"/>
  </p:sldLayoutIdLst>
  <p:hf hdr="0"/>
  <p:txStyles>
    <p:titleStyle>
      <a:lvl1pPr algn="l" defTabSz="1018824" rtl="0" eaLnBrk="1" latinLnBrk="0" hangingPunct="1">
        <a:lnSpc>
          <a:spcPct val="100000"/>
        </a:lnSpc>
        <a:spcBef>
          <a:spcPct val="0"/>
        </a:spcBef>
        <a:buNone/>
        <a:defRPr sz="2400" b="1" i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305647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222589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305647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6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208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07.xml"/><Relationship Id="rId1" Type="http://schemas.openxmlformats.org/officeDocument/2006/relationships/vmlDrawing" Target="../drawings/vmlDrawing4.v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10" Type="http://schemas.openxmlformats.org/officeDocument/2006/relationships/image" Target="../media/image1.emf"/><Relationship Id="rId4" Type="http://schemas.openxmlformats.org/officeDocument/2006/relationships/tags" Target="../tags/tag209.xml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216.xml"/><Relationship Id="rId4" Type="http://schemas.openxmlformats.org/officeDocument/2006/relationships/tags" Target="../tags/tag2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6.jpeg"/><Relationship Id="rId3" Type="http://schemas.openxmlformats.org/officeDocument/2006/relationships/tags" Target="../tags/tag226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5.jpeg"/><Relationship Id="rId2" Type="http://schemas.openxmlformats.org/officeDocument/2006/relationships/tags" Target="../tags/tag225.xml"/><Relationship Id="rId1" Type="http://schemas.openxmlformats.org/officeDocument/2006/relationships/vmlDrawing" Target="../drawings/vmlDrawing5.vml"/><Relationship Id="rId6" Type="http://schemas.openxmlformats.org/officeDocument/2006/relationships/tags" Target="../tags/tag229.xml"/><Relationship Id="rId11" Type="http://schemas.openxmlformats.org/officeDocument/2006/relationships/image" Target="../media/image4.jpeg"/><Relationship Id="rId5" Type="http://schemas.openxmlformats.org/officeDocument/2006/relationships/tags" Target="../tags/tag228.xml"/><Relationship Id="rId10" Type="http://schemas.openxmlformats.org/officeDocument/2006/relationships/image" Target="../media/image1.emf"/><Relationship Id="rId4" Type="http://schemas.openxmlformats.org/officeDocument/2006/relationships/tags" Target="../tags/tag227.xml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3.xml"/><Relationship Id="rId4" Type="http://schemas.openxmlformats.org/officeDocument/2006/relationships/tags" Target="../tags/tag1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7" Type="http://schemas.openxmlformats.org/officeDocument/2006/relationships/image" Target="../media/image2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8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84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2.v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10" Type="http://schemas.openxmlformats.org/officeDocument/2006/relationships/image" Target="../media/image1.emf"/><Relationship Id="rId4" Type="http://schemas.openxmlformats.org/officeDocument/2006/relationships/tags" Target="../tags/tag185.xml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92.xml"/><Relationship Id="rId4" Type="http://schemas.openxmlformats.org/officeDocument/2006/relationships/tags" Target="../tags/tag1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201.xml"/><Relationship Id="rId4" Type="http://schemas.openxmlformats.org/officeDocument/2006/relationships/tags" Target="../tags/tag20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0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02.xml"/><Relationship Id="rId1" Type="http://schemas.openxmlformats.org/officeDocument/2006/relationships/vmlDrawing" Target="../drawings/vmlDrawing3.vml"/><Relationship Id="rId6" Type="http://schemas.openxmlformats.org/officeDocument/2006/relationships/tags" Target="../tags/tag206.xml"/><Relationship Id="rId11" Type="http://schemas.openxmlformats.org/officeDocument/2006/relationships/image" Target="../media/image3.jpeg"/><Relationship Id="rId5" Type="http://schemas.openxmlformats.org/officeDocument/2006/relationships/tags" Target="../tags/tag205.xml"/><Relationship Id="rId10" Type="http://schemas.openxmlformats.org/officeDocument/2006/relationships/image" Target="../media/image1.emf"/><Relationship Id="rId4" Type="http://schemas.openxmlformats.org/officeDocument/2006/relationships/tags" Target="../tags/tag204.xml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1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9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1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2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3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60" name="Descriptor"/>
          <p:cNvSpPr txBox="1"/>
          <p:nvPr>
            <p:custDataLst>
              <p:tags r:id="rId3"/>
            </p:custDataLst>
          </p:nvPr>
        </p:nvSpPr>
        <p:spPr bwMode="white">
          <a:xfrm>
            <a:off x="2057400" y="779691"/>
            <a:ext cx="1136273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cs-CZ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www.pwc.com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2130551" y="1219200"/>
            <a:ext cx="5943600" cy="926965"/>
          </a:xfrm>
        </p:spPr>
        <p:txBody>
          <a:bodyPr bIns="3600"/>
          <a:lstStyle/>
          <a:p>
            <a:r>
              <a:rPr lang="cs-CZ" sz="2000" dirty="0"/>
              <a:t>Mezinárodní konference</a:t>
            </a:r>
            <a:br>
              <a:rPr lang="cs-CZ" sz="2000" dirty="0"/>
            </a:br>
            <a:r>
              <a:rPr lang="cs-CZ" sz="2000" dirty="0"/>
              <a:t>„Střední Morava – křižovatka dopravních a ekonomických zájmů“ </a:t>
            </a:r>
          </a:p>
        </p:txBody>
      </p:sp>
      <p:sp>
        <p:nvSpPr>
          <p:cNvPr id="67" name="Report Date"/>
          <p:cNvSpPr txBox="1"/>
          <p:nvPr>
            <p:custDataLst>
              <p:tags r:id="rId5"/>
            </p:custDataLst>
          </p:nvPr>
        </p:nvSpPr>
        <p:spPr bwMode="black">
          <a:xfrm>
            <a:off x="530351" y="3884640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i="1" dirty="0" smtClean="0">
                <a:latin typeface="Georgia" pitchFamily="18" charset="0"/>
                <a:cs typeface="Arial" pitchFamily="34" charset="0"/>
              </a:rPr>
              <a:t>z</a:t>
            </a:r>
            <a:r>
              <a:rPr lang="cs-CZ" sz="1000" i="1" dirty="0" err="1" smtClean="0">
                <a:latin typeface="Georgia" pitchFamily="18" charset="0"/>
                <a:cs typeface="Arial" pitchFamily="34" charset="0"/>
              </a:rPr>
              <a:t>áří</a:t>
            </a:r>
            <a:r>
              <a:rPr lang="cs-CZ" sz="1000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2017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094467" y="2483073"/>
            <a:ext cx="606197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sz="2800" dirty="0" smtClean="0">
                <a:solidFill>
                  <a:schemeClr val="bg1"/>
                </a:solidFill>
                <a:latin typeface="+mj-lt"/>
              </a:rPr>
              <a:t>PPP projekt D4/R7:</a:t>
            </a:r>
          </a:p>
          <a:p>
            <a:r>
              <a:rPr lang="cs-CZ" sz="2800" dirty="0" smtClean="0">
                <a:solidFill>
                  <a:schemeClr val="bg1"/>
                </a:solidFill>
                <a:latin typeface="+mj-lt"/>
              </a:rPr>
              <a:t>Faktory úspěchu a získané zkušenosti pro projekt PPP D4 v ČR </a:t>
            </a:r>
          </a:p>
          <a:p>
            <a:endParaRPr lang="cs-CZ" sz="2800" dirty="0" smtClean="0">
              <a:solidFill>
                <a:schemeClr val="bg1"/>
              </a:solidFill>
              <a:latin typeface="+mj-lt"/>
            </a:endParaRPr>
          </a:p>
          <a:p>
            <a:endParaRPr lang="cs-CZ" sz="2400" dirty="0" smtClean="0">
              <a:solidFill>
                <a:schemeClr val="bg1"/>
              </a:solidFill>
              <a:latin typeface="+mj-lt"/>
            </a:endParaRPr>
          </a:p>
          <a:p>
            <a:endParaRPr lang="cs-CZ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+mj-lt"/>
              </a:rPr>
              <a:t>Jan Brázda</a:t>
            </a:r>
          </a:p>
        </p:txBody>
      </p:sp>
      <p:sp>
        <p:nvSpPr>
          <p:cNvPr id="54" name="Draft stamp" hidden="1"/>
          <p:cNvSpPr txBox="1"/>
          <p:nvPr>
            <p:custDataLst>
              <p:tags r:id="rId6"/>
            </p:custDataLst>
          </p:nvPr>
        </p:nvSpPr>
        <p:spPr bwMode="black">
          <a:xfrm>
            <a:off x="530352" y="403852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Draft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id" hidden="1"/>
          <p:cNvGrpSpPr/>
          <p:nvPr>
            <p:custDataLst>
              <p:tags r:id="rId4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9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1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2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143000"/>
            <a:ext cx="8997696" cy="480650"/>
          </a:xfrm>
        </p:spPr>
        <p:txBody>
          <a:bodyPr/>
          <a:lstStyle/>
          <a:p>
            <a:r>
              <a:rPr lang="cs-CZ" dirty="0" smtClean="0"/>
              <a:t>Proč tak atraktivní nabídky?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9" name="Page Number"/>
          <p:cNvSpPr txBox="1"/>
          <p:nvPr>
            <p:custDataLst>
              <p:tags r:id="rId5"/>
            </p:custDataLst>
          </p:nvPr>
        </p:nvSpPr>
        <p:spPr>
          <a:xfrm>
            <a:off x="9445496" y="7263477"/>
            <a:ext cx="7854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9</a:t>
            </a:r>
          </a:p>
        </p:txBody>
      </p:sp>
      <p:sp>
        <p:nvSpPr>
          <p:cNvPr id="51" name="Section Header"/>
          <p:cNvSpPr txBox="1"/>
          <p:nvPr>
            <p:custDataLst>
              <p:tags r:id="rId6"/>
            </p:custDataLst>
          </p:nvPr>
        </p:nvSpPr>
        <p:spPr>
          <a:xfrm>
            <a:off x="521208" y="813600"/>
            <a:ext cx="331340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  <a:ea typeface="Cambria Math" pitchFamily="18" charset="0"/>
              </a:rPr>
              <a:t>Sekce 3 – Hlavní výzvy a výstupy soutěžního dialogu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30352" y="1623650"/>
            <a:ext cx="8997696" cy="4339650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900"/>
              </a:spcAft>
              <a:buClr>
                <a:srgbClr val="12068D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+mj-lt"/>
              </a:rPr>
              <a:t>Projekt je velmi atraktivní, s vysokou prioritou vzhledem k následujícím faktorům:</a:t>
            </a:r>
          </a:p>
          <a:p>
            <a:pPr marL="852312" lvl="1" indent="-342900">
              <a:spcBef>
                <a:spcPts val="600"/>
              </a:spcBef>
              <a:spcAft>
                <a:spcPts val="900"/>
              </a:spcAft>
              <a:buClr>
                <a:srgbClr val="12068D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+mj-lt"/>
              </a:rPr>
              <a:t>Makroekonomická a politická stabilita + příznivý rating </a:t>
            </a:r>
            <a:r>
              <a:rPr lang="en-US" sz="1600" dirty="0" smtClean="0">
                <a:latin typeface="+mj-lt"/>
              </a:rPr>
              <a:t>SR </a:t>
            </a:r>
            <a:r>
              <a:rPr lang="cs-CZ" sz="1600" dirty="0" smtClean="0">
                <a:latin typeface="+mj-lt"/>
              </a:rPr>
              <a:t>(A)</a:t>
            </a:r>
          </a:p>
          <a:p>
            <a:pPr marL="852312" lvl="1" indent="-342900">
              <a:spcBef>
                <a:spcPts val="600"/>
              </a:spcBef>
              <a:spcAft>
                <a:spcPts val="900"/>
              </a:spcAft>
              <a:buClr>
                <a:srgbClr val="12068D"/>
              </a:buClr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latin typeface="+mj-lt"/>
              </a:rPr>
              <a:t>Atraktivní rozsah projektu</a:t>
            </a:r>
          </a:p>
          <a:p>
            <a:pPr marL="852312" lvl="1" indent="-342900">
              <a:spcBef>
                <a:spcPts val="600"/>
              </a:spcBef>
              <a:spcAft>
                <a:spcPts val="900"/>
              </a:spcAft>
              <a:buClr>
                <a:srgbClr val="12068D"/>
              </a:buClr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latin typeface="+mj-lt"/>
              </a:rPr>
              <a:t>Využití inovativních finančních nástrojů (mezaninové financování poskytnuté Slovenským </a:t>
            </a:r>
            <a:r>
              <a:rPr lang="cs-CZ" sz="1600" b="1" dirty="0" err="1" smtClean="0">
                <a:latin typeface="+mj-lt"/>
              </a:rPr>
              <a:t>investičným</a:t>
            </a:r>
            <a:r>
              <a:rPr lang="cs-CZ" sz="1600" b="1" dirty="0" smtClean="0">
                <a:latin typeface="+mj-lt"/>
              </a:rPr>
              <a:t> holdingem), navýšené financování EIB díky využití Evropskému fondu pro strategické investice</a:t>
            </a:r>
          </a:p>
          <a:p>
            <a:pPr marL="852312" lvl="1" indent="-342900">
              <a:spcBef>
                <a:spcPts val="600"/>
              </a:spcBef>
              <a:spcAft>
                <a:spcPts val="900"/>
              </a:spcAft>
              <a:buClr>
                <a:srgbClr val="12068D"/>
              </a:buClr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latin typeface="+mj-lt"/>
              </a:rPr>
              <a:t>Příznivá situace na finančních trzích (podmínky dlouhodobého financování se přiblížily podmínkám před finanční krizí)</a:t>
            </a:r>
          </a:p>
          <a:p>
            <a:pPr marL="852312" lvl="1" indent="-342900">
              <a:spcBef>
                <a:spcPts val="600"/>
              </a:spcBef>
              <a:spcAft>
                <a:spcPts val="900"/>
              </a:spcAft>
              <a:buClr>
                <a:srgbClr val="12068D"/>
              </a:buClr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latin typeface="+mj-lt"/>
              </a:rPr>
              <a:t>Nedostatek podobných dobře připravených PPP projektů v Evropě</a:t>
            </a:r>
          </a:p>
          <a:p>
            <a:pPr marL="852312" lvl="1" indent="-342900">
              <a:spcBef>
                <a:spcPts val="600"/>
              </a:spcBef>
              <a:spcAft>
                <a:spcPts val="900"/>
              </a:spcAft>
              <a:buClr>
                <a:srgbClr val="12068D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>
                <a:latin typeface="+mj-lt"/>
              </a:rPr>
              <a:t>Vhodn</a:t>
            </a:r>
            <a:r>
              <a:rPr lang="cs-CZ" sz="1600" dirty="0" smtClean="0">
                <a:latin typeface="+mj-lt"/>
              </a:rPr>
              <a:t>ě strukturovaná alokace rizik a principy platebního mechanismu</a:t>
            </a:r>
            <a:endParaRPr lang="cs-CZ" sz="1600" b="1" i="1" dirty="0" smtClean="0"/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cs-CZ" sz="1600" i="1" dirty="0" smtClean="0"/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cs-CZ" sz="1600" dirty="0">
              <a:latin typeface="+mj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71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9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1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2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2" name="Subtitle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0352" y="1143000"/>
            <a:ext cx="8997696" cy="997196"/>
          </a:xfrm>
        </p:spPr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Faktory úspěchu a získané zkušenosti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49" name="Page Number"/>
          <p:cNvSpPr txBox="1"/>
          <p:nvPr>
            <p:custDataLst>
              <p:tags r:id="rId4"/>
            </p:custDataLst>
          </p:nvPr>
        </p:nvSpPr>
        <p:spPr>
          <a:xfrm>
            <a:off x="9366949" y="7263477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solidFill>
                  <a:schemeClr val="bg1"/>
                </a:solidFill>
                <a:latin typeface="+mn-lt"/>
              </a:rPr>
              <a:t>11</a:t>
            </a:r>
          </a:p>
        </p:txBody>
      </p:sp>
      <p:sp>
        <p:nvSpPr>
          <p:cNvPr id="52" name="Big Number"/>
          <p:cNvSpPr txBox="1"/>
          <p:nvPr>
            <p:custDataLst>
              <p:tags r:id="rId5"/>
            </p:custDataLst>
          </p:nvPr>
        </p:nvSpPr>
        <p:spPr>
          <a:xfrm>
            <a:off x="7198799" y="2414016"/>
            <a:ext cx="2322751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r>
              <a:rPr lang="cs-CZ" sz="279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9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38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39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43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44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80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81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82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83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84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85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45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74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75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76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77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78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79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46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68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69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70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71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72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73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47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62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63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64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65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66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67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48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56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7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8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9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60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61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49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50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1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úspěchu a získané zkušenosti (1/2)</a:t>
            </a:r>
            <a:endParaRPr lang="cs-CZ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41037"/>
              </p:ext>
            </p:extLst>
          </p:nvPr>
        </p:nvGraphicFramePr>
        <p:xfrm>
          <a:off x="586740" y="2163857"/>
          <a:ext cx="6705601" cy="3895278"/>
        </p:xfrm>
        <a:graphic>
          <a:graphicData uri="http://schemas.openxmlformats.org/drawingml/2006/table">
            <a:tbl>
              <a:tblPr firstRow="1" bandRow="1">
                <a:tableStyleId>{69D073F8-1565-44D7-B386-08B59EADF2EE}</a:tableStyleId>
              </a:tblPr>
              <a:tblGrid>
                <a:gridCol w="739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085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75418" marR="75418" marT="37709" marB="37709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Politická podpora projektu je zásadní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5418" marR="75418" marT="37709" marB="37709" anchor="ctr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085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75418" marR="75418" marT="37709" marB="37709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Zkušení poradci umí projekt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</a:rPr>
                        <a:t> připravit tak, aby závazky z projektu nebyly konsolidovány v národních účtech (v souladu s ESA2010) </a:t>
                      </a:r>
                      <a:endParaRPr lang="cs-CZ" sz="1600" b="1" dirty="0" smtClean="0">
                        <a:solidFill>
                          <a:srgbClr val="00B0F0"/>
                        </a:solidFill>
                      </a:endParaRPr>
                    </a:p>
                  </a:txBody>
                  <a:tcPr marL="75418" marR="75418" marT="37709" marB="37709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085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75418" marR="75418" marT="37709" marB="37709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Atraktivní rozsah projektu</a:t>
                      </a:r>
                    </a:p>
                  </a:txBody>
                  <a:tcPr marL="75418" marR="75418" marT="37709" marB="37709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085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75418" marR="75418" marT="37709" marB="37709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Platební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</a:rPr>
                        <a:t> mechanismus založený na dostupnosti služby</a:t>
                      </a:r>
                      <a:endParaRPr lang="cs-CZ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5418" marR="75418" marT="37709" marB="37709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085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75418" marR="75418" marT="37709" marB="37709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Matice rizik typická pro dopravní PPP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</a:rPr>
                        <a:t> projekty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– nesnažme se inovovat!</a:t>
                      </a:r>
                    </a:p>
                  </a:txBody>
                  <a:tcPr marL="75418" marR="75418" marT="37709" marB="37709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30816" y="3068739"/>
            <a:ext cx="504769" cy="504769"/>
            <a:chOff x="6774740" y="3876344"/>
            <a:chExt cx="1362625" cy="1362625"/>
          </a:xfrm>
        </p:grpSpPr>
        <p:sp>
          <p:nvSpPr>
            <p:cNvPr id="14" name="Oval Callout 13"/>
            <p:cNvSpPr/>
            <p:nvPr/>
          </p:nvSpPr>
          <p:spPr bwMode="ltGray">
            <a:xfrm>
              <a:off x="6774740" y="3876344"/>
              <a:ext cx="1362625" cy="1362625"/>
            </a:xfrm>
            <a:prstGeom prst="wedgeEllipseCallout">
              <a:avLst>
                <a:gd name="adj1" fmla="val -14255"/>
                <a:gd name="adj2" fmla="val 4631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endParaRPr lang="cs-CZ" sz="1650" kern="0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171874" y="4046500"/>
              <a:ext cx="568357" cy="1105690"/>
              <a:chOff x="1286794" y="4000780"/>
              <a:chExt cx="568357" cy="1105690"/>
            </a:xfrm>
          </p:grpSpPr>
          <p:sp>
            <p:nvSpPr>
              <p:cNvPr id="16" name="Regular Pentagon 2"/>
              <p:cNvSpPr/>
              <p:nvPr/>
            </p:nvSpPr>
            <p:spPr bwMode="ltGray">
              <a:xfrm flipV="1">
                <a:off x="1462803" y="4374551"/>
                <a:ext cx="218052" cy="731919"/>
              </a:xfrm>
              <a:custGeom>
                <a:avLst/>
                <a:gdLst>
                  <a:gd name="connsiteX0" fmla="*/ 1 w 551145"/>
                  <a:gd name="connsiteY0" fmla="*/ 910371 h 2383387"/>
                  <a:gd name="connsiteX1" fmla="*/ 275573 w 551145"/>
                  <a:gd name="connsiteY1" fmla="*/ 0 h 2383387"/>
                  <a:gd name="connsiteX2" fmla="*/ 551144 w 551145"/>
                  <a:gd name="connsiteY2" fmla="*/ 910371 h 2383387"/>
                  <a:gd name="connsiteX3" fmla="*/ 445885 w 551145"/>
                  <a:gd name="connsiteY3" fmla="*/ 2383381 h 2383387"/>
                  <a:gd name="connsiteX4" fmla="*/ 105260 w 551145"/>
                  <a:gd name="connsiteY4" fmla="*/ 2383381 h 2383387"/>
                  <a:gd name="connsiteX5" fmla="*/ 1 w 551145"/>
                  <a:gd name="connsiteY5" fmla="*/ 910371 h 2383387"/>
                  <a:gd name="connsiteX0" fmla="*/ 0 w 551143"/>
                  <a:gd name="connsiteY0" fmla="*/ 376971 h 1849981"/>
                  <a:gd name="connsiteX1" fmla="*/ 246997 w 551143"/>
                  <a:gd name="connsiteY1" fmla="*/ 0 h 1849981"/>
                  <a:gd name="connsiteX2" fmla="*/ 551143 w 551143"/>
                  <a:gd name="connsiteY2" fmla="*/ 376971 h 1849981"/>
                  <a:gd name="connsiteX3" fmla="*/ 445884 w 551143"/>
                  <a:gd name="connsiteY3" fmla="*/ 1849981 h 1849981"/>
                  <a:gd name="connsiteX4" fmla="*/ 105259 w 551143"/>
                  <a:gd name="connsiteY4" fmla="*/ 1849981 h 1849981"/>
                  <a:gd name="connsiteX5" fmla="*/ 0 w 551143"/>
                  <a:gd name="connsiteY5" fmla="*/ 376971 h 1849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1143" h="1849981">
                    <a:moveTo>
                      <a:pt x="0" y="376971"/>
                    </a:moveTo>
                    <a:lnTo>
                      <a:pt x="246997" y="0"/>
                    </a:lnTo>
                    <a:lnTo>
                      <a:pt x="551143" y="376971"/>
                    </a:lnTo>
                    <a:lnTo>
                      <a:pt x="445884" y="1849981"/>
                    </a:lnTo>
                    <a:lnTo>
                      <a:pt x="105259" y="1849981"/>
                    </a:lnTo>
                    <a:lnTo>
                      <a:pt x="0" y="376971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5418" tIns="37709" rIns="75418" bIns="377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 sz="1650" dirty="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7" name="Regular Pentagon 16"/>
              <p:cNvSpPr/>
              <p:nvPr/>
            </p:nvSpPr>
            <p:spPr bwMode="ltGray">
              <a:xfrm>
                <a:off x="1464726" y="4117189"/>
                <a:ext cx="214206" cy="204005"/>
              </a:xfrm>
              <a:prstGeom prst="pentagon">
                <a:avLst/>
              </a:prstGeom>
              <a:solidFill>
                <a:schemeClr val="bg2"/>
              </a:solidFill>
              <a:ln w="31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5418" tIns="37709" rIns="75418" bIns="377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 sz="1650" dirty="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643023" y="4117189"/>
                <a:ext cx="119018" cy="87596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1759887" y="4022769"/>
                <a:ext cx="95264" cy="182016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1648714" y="4000780"/>
                <a:ext cx="138661" cy="118526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 flipH="1">
                <a:off x="1286794" y="4000780"/>
                <a:ext cx="212128" cy="204005"/>
                <a:chOff x="1227264" y="4000780"/>
                <a:chExt cx="212128" cy="204005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227264" y="4117189"/>
                  <a:ext cx="119018" cy="87596"/>
                </a:xfrm>
                <a:prstGeom prst="line">
                  <a:avLst/>
                </a:prstGeom>
                <a:ln w="127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1344128" y="4022769"/>
                  <a:ext cx="95264" cy="182016"/>
                </a:xfrm>
                <a:prstGeom prst="line">
                  <a:avLst/>
                </a:prstGeom>
                <a:ln w="127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1232955" y="4000780"/>
                  <a:ext cx="138661" cy="118526"/>
                </a:xfrm>
                <a:prstGeom prst="line">
                  <a:avLst/>
                </a:prstGeom>
                <a:ln w="127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630816" y="5367945"/>
            <a:ext cx="504769" cy="504769"/>
            <a:chOff x="9617181" y="3474401"/>
            <a:chExt cx="612000" cy="612000"/>
          </a:xfrm>
        </p:grpSpPr>
        <p:sp>
          <p:nvSpPr>
            <p:cNvPr id="29" name="Oval 28"/>
            <p:cNvSpPr/>
            <p:nvPr/>
          </p:nvSpPr>
          <p:spPr bwMode="ltGray">
            <a:xfrm>
              <a:off x="9617181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50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" name="Freeform 4848"/>
            <p:cNvSpPr>
              <a:spLocks noEditPoints="1"/>
            </p:cNvSpPr>
            <p:nvPr/>
          </p:nvSpPr>
          <p:spPr bwMode="auto">
            <a:xfrm>
              <a:off x="9707113" y="3558784"/>
              <a:ext cx="431358" cy="382617"/>
            </a:xfrm>
            <a:custGeom>
              <a:avLst/>
              <a:gdLst>
                <a:gd name="T0" fmla="*/ 198 w 354"/>
                <a:gd name="T1" fmla="*/ 12 h 314"/>
                <a:gd name="T2" fmla="*/ 194 w 354"/>
                <a:gd name="T3" fmla="*/ 8 h 314"/>
                <a:gd name="T4" fmla="*/ 184 w 354"/>
                <a:gd name="T5" fmla="*/ 0 h 314"/>
                <a:gd name="T6" fmla="*/ 178 w 354"/>
                <a:gd name="T7" fmla="*/ 0 h 314"/>
                <a:gd name="T8" fmla="*/ 166 w 354"/>
                <a:gd name="T9" fmla="*/ 4 h 314"/>
                <a:gd name="T10" fmla="*/ 158 w 354"/>
                <a:gd name="T11" fmla="*/ 12 h 314"/>
                <a:gd name="T12" fmla="*/ 4 w 354"/>
                <a:gd name="T13" fmla="*/ 278 h 314"/>
                <a:gd name="T14" fmla="*/ 0 w 354"/>
                <a:gd name="T15" fmla="*/ 290 h 314"/>
                <a:gd name="T16" fmla="*/ 4 w 354"/>
                <a:gd name="T17" fmla="*/ 302 h 314"/>
                <a:gd name="T18" fmla="*/ 8 w 354"/>
                <a:gd name="T19" fmla="*/ 306 h 314"/>
                <a:gd name="T20" fmla="*/ 18 w 354"/>
                <a:gd name="T21" fmla="*/ 312 h 314"/>
                <a:gd name="T22" fmla="*/ 330 w 354"/>
                <a:gd name="T23" fmla="*/ 314 h 314"/>
                <a:gd name="T24" fmla="*/ 338 w 354"/>
                <a:gd name="T25" fmla="*/ 312 h 314"/>
                <a:gd name="T26" fmla="*/ 348 w 354"/>
                <a:gd name="T27" fmla="*/ 306 h 314"/>
                <a:gd name="T28" fmla="*/ 352 w 354"/>
                <a:gd name="T29" fmla="*/ 302 h 314"/>
                <a:gd name="T30" fmla="*/ 354 w 354"/>
                <a:gd name="T31" fmla="*/ 290 h 314"/>
                <a:gd name="T32" fmla="*/ 352 w 354"/>
                <a:gd name="T33" fmla="*/ 278 h 314"/>
                <a:gd name="T34" fmla="*/ 42 w 354"/>
                <a:gd name="T35" fmla="*/ 280 h 314"/>
                <a:gd name="T36" fmla="*/ 314 w 354"/>
                <a:gd name="T37" fmla="*/ 280 h 314"/>
                <a:gd name="T38" fmla="*/ 160 w 354"/>
                <a:gd name="T39" fmla="*/ 142 h 314"/>
                <a:gd name="T40" fmla="*/ 158 w 354"/>
                <a:gd name="T41" fmla="*/ 132 h 314"/>
                <a:gd name="T42" fmla="*/ 160 w 354"/>
                <a:gd name="T43" fmla="*/ 126 h 314"/>
                <a:gd name="T44" fmla="*/ 164 w 354"/>
                <a:gd name="T45" fmla="*/ 122 h 314"/>
                <a:gd name="T46" fmla="*/ 178 w 354"/>
                <a:gd name="T47" fmla="*/ 118 h 314"/>
                <a:gd name="T48" fmla="*/ 186 w 354"/>
                <a:gd name="T49" fmla="*/ 118 h 314"/>
                <a:gd name="T50" fmla="*/ 192 w 354"/>
                <a:gd name="T51" fmla="*/ 122 h 314"/>
                <a:gd name="T52" fmla="*/ 198 w 354"/>
                <a:gd name="T53" fmla="*/ 132 h 314"/>
                <a:gd name="T54" fmla="*/ 196 w 354"/>
                <a:gd name="T55" fmla="*/ 142 h 314"/>
                <a:gd name="T56" fmla="*/ 172 w 354"/>
                <a:gd name="T57" fmla="*/ 206 h 314"/>
                <a:gd name="T58" fmla="*/ 178 w 354"/>
                <a:gd name="T59" fmla="*/ 218 h 314"/>
                <a:gd name="T60" fmla="*/ 186 w 354"/>
                <a:gd name="T61" fmla="*/ 220 h 314"/>
                <a:gd name="T62" fmla="*/ 190 w 354"/>
                <a:gd name="T63" fmla="*/ 224 h 314"/>
                <a:gd name="T64" fmla="*/ 194 w 354"/>
                <a:gd name="T65" fmla="*/ 230 h 314"/>
                <a:gd name="T66" fmla="*/ 196 w 354"/>
                <a:gd name="T67" fmla="*/ 238 h 314"/>
                <a:gd name="T68" fmla="*/ 194 w 354"/>
                <a:gd name="T69" fmla="*/ 244 h 314"/>
                <a:gd name="T70" fmla="*/ 190 w 354"/>
                <a:gd name="T71" fmla="*/ 250 h 314"/>
                <a:gd name="T72" fmla="*/ 186 w 354"/>
                <a:gd name="T73" fmla="*/ 254 h 314"/>
                <a:gd name="T74" fmla="*/ 178 w 354"/>
                <a:gd name="T75" fmla="*/ 256 h 314"/>
                <a:gd name="T76" fmla="*/ 170 w 354"/>
                <a:gd name="T77" fmla="*/ 254 h 314"/>
                <a:gd name="T78" fmla="*/ 166 w 354"/>
                <a:gd name="T79" fmla="*/ 250 h 314"/>
                <a:gd name="T80" fmla="*/ 162 w 354"/>
                <a:gd name="T81" fmla="*/ 244 h 314"/>
                <a:gd name="T82" fmla="*/ 160 w 354"/>
                <a:gd name="T83" fmla="*/ 238 h 314"/>
                <a:gd name="T84" fmla="*/ 162 w 354"/>
                <a:gd name="T85" fmla="*/ 230 h 314"/>
                <a:gd name="T86" fmla="*/ 166 w 354"/>
                <a:gd name="T87" fmla="*/ 224 h 314"/>
                <a:gd name="T88" fmla="*/ 178 w 354"/>
                <a:gd name="T89" fmla="*/ 21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314">
                  <a:moveTo>
                    <a:pt x="352" y="278"/>
                  </a:moveTo>
                  <a:lnTo>
                    <a:pt x="198" y="12"/>
                  </a:lnTo>
                  <a:lnTo>
                    <a:pt x="198" y="12"/>
                  </a:lnTo>
                  <a:lnTo>
                    <a:pt x="194" y="8"/>
                  </a:lnTo>
                  <a:lnTo>
                    <a:pt x="190" y="4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66" y="4"/>
                  </a:lnTo>
                  <a:lnTo>
                    <a:pt x="162" y="8"/>
                  </a:lnTo>
                  <a:lnTo>
                    <a:pt x="158" y="12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2" y="282"/>
                  </a:lnTo>
                  <a:lnTo>
                    <a:pt x="0" y="290"/>
                  </a:lnTo>
                  <a:lnTo>
                    <a:pt x="2" y="296"/>
                  </a:lnTo>
                  <a:lnTo>
                    <a:pt x="4" y="302"/>
                  </a:lnTo>
                  <a:lnTo>
                    <a:pt x="4" y="302"/>
                  </a:lnTo>
                  <a:lnTo>
                    <a:pt x="8" y="306"/>
                  </a:lnTo>
                  <a:lnTo>
                    <a:pt x="12" y="310"/>
                  </a:lnTo>
                  <a:lnTo>
                    <a:pt x="18" y="312"/>
                  </a:lnTo>
                  <a:lnTo>
                    <a:pt x="26" y="314"/>
                  </a:lnTo>
                  <a:lnTo>
                    <a:pt x="330" y="314"/>
                  </a:lnTo>
                  <a:lnTo>
                    <a:pt x="330" y="314"/>
                  </a:lnTo>
                  <a:lnTo>
                    <a:pt x="338" y="312"/>
                  </a:lnTo>
                  <a:lnTo>
                    <a:pt x="342" y="310"/>
                  </a:lnTo>
                  <a:lnTo>
                    <a:pt x="348" y="306"/>
                  </a:lnTo>
                  <a:lnTo>
                    <a:pt x="352" y="302"/>
                  </a:lnTo>
                  <a:lnTo>
                    <a:pt x="352" y="302"/>
                  </a:lnTo>
                  <a:lnTo>
                    <a:pt x="354" y="296"/>
                  </a:lnTo>
                  <a:lnTo>
                    <a:pt x="354" y="290"/>
                  </a:lnTo>
                  <a:lnTo>
                    <a:pt x="354" y="282"/>
                  </a:lnTo>
                  <a:lnTo>
                    <a:pt x="352" y="278"/>
                  </a:lnTo>
                  <a:lnTo>
                    <a:pt x="352" y="278"/>
                  </a:lnTo>
                  <a:close/>
                  <a:moveTo>
                    <a:pt x="42" y="280"/>
                  </a:moveTo>
                  <a:lnTo>
                    <a:pt x="178" y="44"/>
                  </a:lnTo>
                  <a:lnTo>
                    <a:pt x="314" y="280"/>
                  </a:lnTo>
                  <a:lnTo>
                    <a:pt x="42" y="280"/>
                  </a:lnTo>
                  <a:close/>
                  <a:moveTo>
                    <a:pt x="160" y="142"/>
                  </a:moveTo>
                  <a:lnTo>
                    <a:pt x="160" y="142"/>
                  </a:lnTo>
                  <a:lnTo>
                    <a:pt x="158" y="132"/>
                  </a:lnTo>
                  <a:lnTo>
                    <a:pt x="158" y="132"/>
                  </a:lnTo>
                  <a:lnTo>
                    <a:pt x="160" y="126"/>
                  </a:lnTo>
                  <a:lnTo>
                    <a:pt x="164" y="122"/>
                  </a:lnTo>
                  <a:lnTo>
                    <a:pt x="164" y="122"/>
                  </a:lnTo>
                  <a:lnTo>
                    <a:pt x="170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86" y="118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196" y="126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6" y="142"/>
                  </a:lnTo>
                  <a:lnTo>
                    <a:pt x="184" y="206"/>
                  </a:lnTo>
                  <a:lnTo>
                    <a:pt x="172" y="206"/>
                  </a:lnTo>
                  <a:lnTo>
                    <a:pt x="160" y="142"/>
                  </a:lnTo>
                  <a:close/>
                  <a:moveTo>
                    <a:pt x="178" y="218"/>
                  </a:moveTo>
                  <a:lnTo>
                    <a:pt x="178" y="218"/>
                  </a:lnTo>
                  <a:lnTo>
                    <a:pt x="186" y="220"/>
                  </a:lnTo>
                  <a:lnTo>
                    <a:pt x="186" y="220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194" y="230"/>
                  </a:lnTo>
                  <a:lnTo>
                    <a:pt x="194" y="230"/>
                  </a:lnTo>
                  <a:lnTo>
                    <a:pt x="196" y="238"/>
                  </a:lnTo>
                  <a:lnTo>
                    <a:pt x="196" y="238"/>
                  </a:lnTo>
                  <a:lnTo>
                    <a:pt x="194" y="244"/>
                  </a:lnTo>
                  <a:lnTo>
                    <a:pt x="194" y="244"/>
                  </a:lnTo>
                  <a:lnTo>
                    <a:pt x="190" y="250"/>
                  </a:lnTo>
                  <a:lnTo>
                    <a:pt x="190" y="250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78" y="256"/>
                  </a:lnTo>
                  <a:lnTo>
                    <a:pt x="178" y="256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66" y="250"/>
                  </a:lnTo>
                  <a:lnTo>
                    <a:pt x="166" y="250"/>
                  </a:lnTo>
                  <a:lnTo>
                    <a:pt x="162" y="244"/>
                  </a:lnTo>
                  <a:lnTo>
                    <a:pt x="162" y="244"/>
                  </a:lnTo>
                  <a:lnTo>
                    <a:pt x="160" y="238"/>
                  </a:lnTo>
                  <a:lnTo>
                    <a:pt x="160" y="238"/>
                  </a:lnTo>
                  <a:lnTo>
                    <a:pt x="162" y="230"/>
                  </a:lnTo>
                  <a:lnTo>
                    <a:pt x="166" y="224"/>
                  </a:lnTo>
                  <a:lnTo>
                    <a:pt x="166" y="224"/>
                  </a:lnTo>
                  <a:lnTo>
                    <a:pt x="170" y="220"/>
                  </a:lnTo>
                  <a:lnTo>
                    <a:pt x="178" y="218"/>
                  </a:lnTo>
                  <a:lnTo>
                    <a:pt x="178" y="2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5418" tIns="37709" rIns="75418" bIns="37709" numCol="1" anchor="t" anchorCtr="0" compatLnSpc="1">
              <a:prstTxWarp prst="textNoShape">
                <a:avLst/>
              </a:prstTxWarp>
            </a:bodyPr>
            <a:lstStyle/>
            <a:p>
              <a:endParaRPr lang="cs-CZ" sz="165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0816" y="4613100"/>
            <a:ext cx="504769" cy="504769"/>
            <a:chOff x="1467520" y="2258092"/>
            <a:chExt cx="612000" cy="612000"/>
          </a:xfrm>
        </p:grpSpPr>
        <p:sp>
          <p:nvSpPr>
            <p:cNvPr id="32" name="Oval 31"/>
            <p:cNvSpPr/>
            <p:nvPr/>
          </p:nvSpPr>
          <p:spPr bwMode="ltGray">
            <a:xfrm>
              <a:off x="1467520" y="2258092"/>
              <a:ext cx="612000" cy="61200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50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" name="Freeform 4803"/>
            <p:cNvSpPr>
              <a:spLocks noEditPoints="1"/>
            </p:cNvSpPr>
            <p:nvPr/>
          </p:nvSpPr>
          <p:spPr bwMode="auto">
            <a:xfrm>
              <a:off x="1543081" y="2365878"/>
              <a:ext cx="460878" cy="335852"/>
            </a:xfrm>
            <a:custGeom>
              <a:avLst/>
              <a:gdLst>
                <a:gd name="T0" fmla="*/ 372 w 376"/>
                <a:gd name="T1" fmla="*/ 98 h 274"/>
                <a:gd name="T2" fmla="*/ 344 w 376"/>
                <a:gd name="T3" fmla="*/ 74 h 274"/>
                <a:gd name="T4" fmla="*/ 334 w 376"/>
                <a:gd name="T5" fmla="*/ 68 h 274"/>
                <a:gd name="T6" fmla="*/ 254 w 376"/>
                <a:gd name="T7" fmla="*/ 80 h 274"/>
                <a:gd name="T8" fmla="*/ 210 w 376"/>
                <a:gd name="T9" fmla="*/ 68 h 274"/>
                <a:gd name="T10" fmla="*/ 6 w 376"/>
                <a:gd name="T11" fmla="*/ 136 h 274"/>
                <a:gd name="T12" fmla="*/ 4 w 376"/>
                <a:gd name="T13" fmla="*/ 170 h 274"/>
                <a:gd name="T14" fmla="*/ 30 w 376"/>
                <a:gd name="T15" fmla="*/ 194 h 274"/>
                <a:gd name="T16" fmla="*/ 4 w 376"/>
                <a:gd name="T17" fmla="*/ 220 h 274"/>
                <a:gd name="T18" fmla="*/ 198 w 376"/>
                <a:gd name="T19" fmla="*/ 250 h 274"/>
                <a:gd name="T20" fmla="*/ 272 w 376"/>
                <a:gd name="T21" fmla="*/ 274 h 274"/>
                <a:gd name="T22" fmla="*/ 346 w 376"/>
                <a:gd name="T23" fmla="*/ 246 h 274"/>
                <a:gd name="T24" fmla="*/ 322 w 376"/>
                <a:gd name="T25" fmla="*/ 252 h 274"/>
                <a:gd name="T26" fmla="*/ 220 w 376"/>
                <a:gd name="T27" fmla="*/ 252 h 274"/>
                <a:gd name="T28" fmla="*/ 196 w 376"/>
                <a:gd name="T29" fmla="*/ 232 h 274"/>
                <a:gd name="T30" fmla="*/ 148 w 376"/>
                <a:gd name="T31" fmla="*/ 234 h 274"/>
                <a:gd name="T32" fmla="*/ 200 w 376"/>
                <a:gd name="T33" fmla="*/ 220 h 274"/>
                <a:gd name="T34" fmla="*/ 300 w 376"/>
                <a:gd name="T35" fmla="*/ 236 h 274"/>
                <a:gd name="T36" fmla="*/ 346 w 376"/>
                <a:gd name="T37" fmla="*/ 196 h 274"/>
                <a:gd name="T38" fmla="*/ 308 w 376"/>
                <a:gd name="T39" fmla="*/ 220 h 274"/>
                <a:gd name="T40" fmla="*/ 210 w 376"/>
                <a:gd name="T41" fmla="*/ 210 h 274"/>
                <a:gd name="T42" fmla="*/ 196 w 376"/>
                <a:gd name="T43" fmla="*/ 196 h 274"/>
                <a:gd name="T44" fmla="*/ 150 w 376"/>
                <a:gd name="T45" fmla="*/ 200 h 274"/>
                <a:gd name="T46" fmla="*/ 202 w 376"/>
                <a:gd name="T47" fmla="*/ 184 h 274"/>
                <a:gd name="T48" fmla="*/ 318 w 376"/>
                <a:gd name="T49" fmla="*/ 196 h 274"/>
                <a:gd name="T50" fmla="*/ 374 w 376"/>
                <a:gd name="T51" fmla="*/ 162 h 274"/>
                <a:gd name="T52" fmla="*/ 374 w 376"/>
                <a:gd name="T53" fmla="*/ 130 h 274"/>
                <a:gd name="T54" fmla="*/ 248 w 376"/>
                <a:gd name="T55" fmla="*/ 94 h 274"/>
                <a:gd name="T56" fmla="*/ 342 w 376"/>
                <a:gd name="T57" fmla="*/ 78 h 274"/>
                <a:gd name="T58" fmla="*/ 334 w 376"/>
                <a:gd name="T59" fmla="*/ 104 h 274"/>
                <a:gd name="T60" fmla="*/ 238 w 376"/>
                <a:gd name="T61" fmla="*/ 114 h 274"/>
                <a:gd name="T62" fmla="*/ 200 w 376"/>
                <a:gd name="T63" fmla="*/ 96 h 274"/>
                <a:gd name="T64" fmla="*/ 202 w 376"/>
                <a:gd name="T65" fmla="*/ 114 h 274"/>
                <a:gd name="T66" fmla="*/ 294 w 376"/>
                <a:gd name="T67" fmla="*/ 130 h 274"/>
                <a:gd name="T68" fmla="*/ 346 w 376"/>
                <a:gd name="T69" fmla="*/ 124 h 274"/>
                <a:gd name="T70" fmla="*/ 338 w 376"/>
                <a:gd name="T71" fmla="*/ 136 h 274"/>
                <a:gd name="T72" fmla="*/ 272 w 376"/>
                <a:gd name="T73" fmla="*/ 152 h 274"/>
                <a:gd name="T74" fmla="*/ 214 w 376"/>
                <a:gd name="T75" fmla="*/ 142 h 274"/>
                <a:gd name="T76" fmla="*/ 198 w 376"/>
                <a:gd name="T77" fmla="*/ 118 h 274"/>
                <a:gd name="T78" fmla="*/ 134 w 376"/>
                <a:gd name="T79" fmla="*/ 150 h 274"/>
                <a:gd name="T80" fmla="*/ 100 w 376"/>
                <a:gd name="T81" fmla="*/ 136 h 274"/>
                <a:gd name="T82" fmla="*/ 158 w 376"/>
                <a:gd name="T83" fmla="*/ 128 h 274"/>
                <a:gd name="T84" fmla="*/ 162 w 376"/>
                <a:gd name="T85" fmla="*/ 144 h 274"/>
                <a:gd name="T86" fmla="*/ 346 w 376"/>
                <a:gd name="T87" fmla="*/ 162 h 274"/>
                <a:gd name="T88" fmla="*/ 342 w 376"/>
                <a:gd name="T89" fmla="*/ 168 h 274"/>
                <a:gd name="T90" fmla="*/ 322 w 376"/>
                <a:gd name="T91" fmla="*/ 180 h 274"/>
                <a:gd name="T92" fmla="*/ 220 w 376"/>
                <a:gd name="T93" fmla="*/ 180 h 274"/>
                <a:gd name="T94" fmla="*/ 200 w 376"/>
                <a:gd name="T95" fmla="*/ 168 h 274"/>
                <a:gd name="T96" fmla="*/ 198 w 376"/>
                <a:gd name="T97" fmla="*/ 154 h 274"/>
                <a:gd name="T98" fmla="*/ 272 w 376"/>
                <a:gd name="T99" fmla="*/ 166 h 274"/>
                <a:gd name="T100" fmla="*/ 346 w 376"/>
                <a:gd name="T101" fmla="*/ 160 h 274"/>
                <a:gd name="T102" fmla="*/ 196 w 376"/>
                <a:gd name="T103" fmla="*/ 28 h 274"/>
                <a:gd name="T104" fmla="*/ 272 w 376"/>
                <a:gd name="T105" fmla="*/ 0 h 274"/>
                <a:gd name="T106" fmla="*/ 344 w 376"/>
                <a:gd name="T107" fmla="*/ 24 h 274"/>
                <a:gd name="T108" fmla="*/ 322 w 376"/>
                <a:gd name="T109" fmla="*/ 50 h 274"/>
                <a:gd name="T110" fmla="*/ 220 w 376"/>
                <a:gd name="T111" fmla="*/ 5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274">
                  <a:moveTo>
                    <a:pt x="376" y="126"/>
                  </a:moveTo>
                  <a:lnTo>
                    <a:pt x="376" y="126"/>
                  </a:lnTo>
                  <a:lnTo>
                    <a:pt x="374" y="122"/>
                  </a:lnTo>
                  <a:lnTo>
                    <a:pt x="370" y="120"/>
                  </a:lnTo>
                  <a:lnTo>
                    <a:pt x="346" y="110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6" y="96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6" y="86"/>
                  </a:lnTo>
                  <a:lnTo>
                    <a:pt x="372" y="84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0"/>
                  </a:lnTo>
                  <a:lnTo>
                    <a:pt x="346" y="66"/>
                  </a:lnTo>
                  <a:lnTo>
                    <a:pt x="346" y="52"/>
                  </a:lnTo>
                  <a:lnTo>
                    <a:pt x="346" y="52"/>
                  </a:lnTo>
                  <a:lnTo>
                    <a:pt x="346" y="56"/>
                  </a:lnTo>
                  <a:lnTo>
                    <a:pt x="344" y="60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22" y="72"/>
                  </a:lnTo>
                  <a:lnTo>
                    <a:pt x="308" y="76"/>
                  </a:lnTo>
                  <a:lnTo>
                    <a:pt x="290" y="80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54" y="80"/>
                  </a:lnTo>
                  <a:lnTo>
                    <a:pt x="238" y="78"/>
                  </a:lnTo>
                  <a:lnTo>
                    <a:pt x="226" y="74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00" y="60"/>
                  </a:lnTo>
                  <a:lnTo>
                    <a:pt x="198" y="56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8" y="4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6" y="150"/>
                  </a:lnTo>
                  <a:lnTo>
                    <a:pt x="30" y="158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30" y="19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4" y="220"/>
                  </a:lnTo>
                  <a:lnTo>
                    <a:pt x="148" y="270"/>
                  </a:lnTo>
                  <a:lnTo>
                    <a:pt x="148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200" y="254"/>
                  </a:lnTo>
                  <a:lnTo>
                    <a:pt x="206" y="258"/>
                  </a:lnTo>
                  <a:lnTo>
                    <a:pt x="212" y="264"/>
                  </a:lnTo>
                  <a:lnTo>
                    <a:pt x="222" y="266"/>
                  </a:lnTo>
                  <a:lnTo>
                    <a:pt x="244" y="272"/>
                  </a:lnTo>
                  <a:lnTo>
                    <a:pt x="272" y="274"/>
                  </a:lnTo>
                  <a:lnTo>
                    <a:pt x="272" y="274"/>
                  </a:lnTo>
                  <a:lnTo>
                    <a:pt x="300" y="272"/>
                  </a:lnTo>
                  <a:lnTo>
                    <a:pt x="314" y="270"/>
                  </a:lnTo>
                  <a:lnTo>
                    <a:pt x="324" y="266"/>
                  </a:lnTo>
                  <a:lnTo>
                    <a:pt x="334" y="262"/>
                  </a:lnTo>
                  <a:lnTo>
                    <a:pt x="340" y="256"/>
                  </a:lnTo>
                  <a:lnTo>
                    <a:pt x="344" y="252"/>
                  </a:lnTo>
                  <a:lnTo>
                    <a:pt x="346" y="246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6"/>
                  </a:lnTo>
                  <a:lnTo>
                    <a:pt x="344" y="240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22" y="252"/>
                  </a:lnTo>
                  <a:lnTo>
                    <a:pt x="308" y="256"/>
                  </a:lnTo>
                  <a:lnTo>
                    <a:pt x="290" y="258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52" y="258"/>
                  </a:lnTo>
                  <a:lnTo>
                    <a:pt x="236" y="256"/>
                  </a:lnTo>
                  <a:lnTo>
                    <a:pt x="220" y="252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50" y="254"/>
                  </a:lnTo>
                  <a:lnTo>
                    <a:pt x="28" y="212"/>
                  </a:lnTo>
                  <a:lnTo>
                    <a:pt x="52" y="200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4" y="234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200" y="220"/>
                  </a:lnTo>
                  <a:lnTo>
                    <a:pt x="206" y="224"/>
                  </a:lnTo>
                  <a:lnTo>
                    <a:pt x="214" y="228"/>
                  </a:lnTo>
                  <a:lnTo>
                    <a:pt x="222" y="232"/>
                  </a:lnTo>
                  <a:lnTo>
                    <a:pt x="246" y="236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300" y="236"/>
                  </a:lnTo>
                  <a:lnTo>
                    <a:pt x="314" y="234"/>
                  </a:lnTo>
                  <a:lnTo>
                    <a:pt x="324" y="230"/>
                  </a:lnTo>
                  <a:lnTo>
                    <a:pt x="334" y="226"/>
                  </a:lnTo>
                  <a:lnTo>
                    <a:pt x="340" y="220"/>
                  </a:lnTo>
                  <a:lnTo>
                    <a:pt x="344" y="216"/>
                  </a:lnTo>
                  <a:lnTo>
                    <a:pt x="346" y="210"/>
                  </a:lnTo>
                  <a:lnTo>
                    <a:pt x="346" y="196"/>
                  </a:lnTo>
                  <a:lnTo>
                    <a:pt x="346" y="196"/>
                  </a:lnTo>
                  <a:lnTo>
                    <a:pt x="346" y="200"/>
                  </a:lnTo>
                  <a:lnTo>
                    <a:pt x="344" y="204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22" y="216"/>
                  </a:lnTo>
                  <a:lnTo>
                    <a:pt x="308" y="220"/>
                  </a:lnTo>
                  <a:lnTo>
                    <a:pt x="290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52" y="222"/>
                  </a:lnTo>
                  <a:lnTo>
                    <a:pt x="236" y="220"/>
                  </a:lnTo>
                  <a:lnTo>
                    <a:pt x="220" y="216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0" y="204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6" y="198"/>
                  </a:lnTo>
                  <a:lnTo>
                    <a:pt x="152" y="218"/>
                  </a:lnTo>
                  <a:lnTo>
                    <a:pt x="72" y="192"/>
                  </a:lnTo>
                  <a:lnTo>
                    <a:pt x="50" y="184"/>
                  </a:lnTo>
                  <a:lnTo>
                    <a:pt x="28" y="176"/>
                  </a:lnTo>
                  <a:lnTo>
                    <a:pt x="52" y="166"/>
                  </a:lnTo>
                  <a:lnTo>
                    <a:pt x="150" y="200"/>
                  </a:lnTo>
                  <a:lnTo>
                    <a:pt x="150" y="200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202" y="184"/>
                  </a:lnTo>
                  <a:lnTo>
                    <a:pt x="208" y="188"/>
                  </a:lnTo>
                  <a:lnTo>
                    <a:pt x="224" y="196"/>
                  </a:lnTo>
                  <a:lnTo>
                    <a:pt x="246" y="200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96" y="200"/>
                  </a:lnTo>
                  <a:lnTo>
                    <a:pt x="318" y="196"/>
                  </a:lnTo>
                  <a:lnTo>
                    <a:pt x="334" y="190"/>
                  </a:lnTo>
                  <a:lnTo>
                    <a:pt x="340" y="186"/>
                  </a:lnTo>
                  <a:lnTo>
                    <a:pt x="344" y="180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74" y="166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0" y="154"/>
                  </a:lnTo>
                  <a:lnTo>
                    <a:pt x="346" y="146"/>
                  </a:lnTo>
                  <a:lnTo>
                    <a:pt x="372" y="134"/>
                  </a:lnTo>
                  <a:lnTo>
                    <a:pt x="372" y="134"/>
                  </a:lnTo>
                  <a:lnTo>
                    <a:pt x="374" y="130"/>
                  </a:lnTo>
                  <a:lnTo>
                    <a:pt x="376" y="126"/>
                  </a:lnTo>
                  <a:lnTo>
                    <a:pt x="376" y="126"/>
                  </a:lnTo>
                  <a:close/>
                  <a:moveTo>
                    <a:pt x="202" y="78"/>
                  </a:moveTo>
                  <a:lnTo>
                    <a:pt x="202" y="78"/>
                  </a:lnTo>
                  <a:lnTo>
                    <a:pt x="214" y="84"/>
                  </a:lnTo>
                  <a:lnTo>
                    <a:pt x="230" y="90"/>
                  </a:lnTo>
                  <a:lnTo>
                    <a:pt x="248" y="94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94" y="94"/>
                  </a:lnTo>
                  <a:lnTo>
                    <a:pt x="314" y="90"/>
                  </a:lnTo>
                  <a:lnTo>
                    <a:pt x="330" y="84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6" y="82"/>
                  </a:lnTo>
                  <a:lnTo>
                    <a:pt x="346" y="88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4" y="96"/>
                  </a:lnTo>
                  <a:lnTo>
                    <a:pt x="334" y="104"/>
                  </a:lnTo>
                  <a:lnTo>
                    <a:pt x="334" y="104"/>
                  </a:lnTo>
                  <a:lnTo>
                    <a:pt x="322" y="108"/>
                  </a:lnTo>
                  <a:lnTo>
                    <a:pt x="308" y="112"/>
                  </a:lnTo>
                  <a:lnTo>
                    <a:pt x="290" y="116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54" y="116"/>
                  </a:lnTo>
                  <a:lnTo>
                    <a:pt x="238" y="114"/>
                  </a:lnTo>
                  <a:lnTo>
                    <a:pt x="226" y="110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00" y="96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8" y="82"/>
                  </a:lnTo>
                  <a:lnTo>
                    <a:pt x="202" y="78"/>
                  </a:lnTo>
                  <a:lnTo>
                    <a:pt x="202" y="78"/>
                  </a:lnTo>
                  <a:close/>
                  <a:moveTo>
                    <a:pt x="202" y="114"/>
                  </a:moveTo>
                  <a:lnTo>
                    <a:pt x="202" y="114"/>
                  </a:lnTo>
                  <a:lnTo>
                    <a:pt x="214" y="120"/>
                  </a:lnTo>
                  <a:lnTo>
                    <a:pt x="230" y="126"/>
                  </a:lnTo>
                  <a:lnTo>
                    <a:pt x="248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94" y="130"/>
                  </a:lnTo>
                  <a:lnTo>
                    <a:pt x="314" y="126"/>
                  </a:lnTo>
                  <a:lnTo>
                    <a:pt x="330" y="120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6" y="118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2" y="132"/>
                  </a:lnTo>
                  <a:lnTo>
                    <a:pt x="342" y="132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4" y="140"/>
                  </a:lnTo>
                  <a:lnTo>
                    <a:pt x="334" y="140"/>
                  </a:lnTo>
                  <a:lnTo>
                    <a:pt x="322" y="144"/>
                  </a:lnTo>
                  <a:lnTo>
                    <a:pt x="308" y="148"/>
                  </a:lnTo>
                  <a:lnTo>
                    <a:pt x="290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54" y="152"/>
                  </a:lnTo>
                  <a:lnTo>
                    <a:pt x="238" y="148"/>
                  </a:lnTo>
                  <a:lnTo>
                    <a:pt x="226" y="14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0" y="132"/>
                  </a:lnTo>
                  <a:lnTo>
                    <a:pt x="198" y="12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198" y="118"/>
                  </a:lnTo>
                  <a:lnTo>
                    <a:pt x="202" y="114"/>
                  </a:lnTo>
                  <a:lnTo>
                    <a:pt x="202" y="114"/>
                  </a:lnTo>
                  <a:close/>
                  <a:moveTo>
                    <a:pt x="162" y="144"/>
                  </a:moveTo>
                  <a:lnTo>
                    <a:pt x="162" y="144"/>
                  </a:lnTo>
                  <a:lnTo>
                    <a:pt x="150" y="150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16" y="150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0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20" y="12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48" y="126"/>
                  </a:lnTo>
                  <a:lnTo>
                    <a:pt x="158" y="128"/>
                  </a:lnTo>
                  <a:lnTo>
                    <a:pt x="166" y="132"/>
                  </a:lnTo>
                  <a:lnTo>
                    <a:pt x="168" y="13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6" y="142"/>
                  </a:lnTo>
                  <a:lnTo>
                    <a:pt x="162" y="144"/>
                  </a:lnTo>
                  <a:lnTo>
                    <a:pt x="162" y="144"/>
                  </a:lnTo>
                  <a:close/>
                  <a:moveTo>
                    <a:pt x="346" y="160"/>
                  </a:moveTo>
                  <a:lnTo>
                    <a:pt x="346" y="160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22" y="180"/>
                  </a:lnTo>
                  <a:lnTo>
                    <a:pt x="308" y="184"/>
                  </a:lnTo>
                  <a:lnTo>
                    <a:pt x="290" y="186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52" y="186"/>
                  </a:lnTo>
                  <a:lnTo>
                    <a:pt x="236" y="184"/>
                  </a:lnTo>
                  <a:lnTo>
                    <a:pt x="220" y="180"/>
                  </a:lnTo>
                  <a:lnTo>
                    <a:pt x="210" y="174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8" y="154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14" y="156"/>
                  </a:lnTo>
                  <a:lnTo>
                    <a:pt x="230" y="162"/>
                  </a:lnTo>
                  <a:lnTo>
                    <a:pt x="248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94" y="166"/>
                  </a:lnTo>
                  <a:lnTo>
                    <a:pt x="314" y="162"/>
                  </a:lnTo>
                  <a:lnTo>
                    <a:pt x="330" y="156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6" y="154"/>
                  </a:lnTo>
                  <a:lnTo>
                    <a:pt x="346" y="160"/>
                  </a:lnTo>
                  <a:lnTo>
                    <a:pt x="346" y="160"/>
                  </a:lnTo>
                  <a:close/>
                  <a:moveTo>
                    <a:pt x="346" y="128"/>
                  </a:moveTo>
                  <a:lnTo>
                    <a:pt x="346" y="128"/>
                  </a:lnTo>
                  <a:lnTo>
                    <a:pt x="348" y="128"/>
                  </a:lnTo>
                  <a:lnTo>
                    <a:pt x="346" y="128"/>
                  </a:lnTo>
                  <a:close/>
                  <a:moveTo>
                    <a:pt x="196" y="28"/>
                  </a:moveTo>
                  <a:lnTo>
                    <a:pt x="196" y="28"/>
                  </a:lnTo>
                  <a:lnTo>
                    <a:pt x="198" y="24"/>
                  </a:lnTo>
                  <a:lnTo>
                    <a:pt x="202" y="18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30" y="6"/>
                  </a:lnTo>
                  <a:lnTo>
                    <a:pt x="242" y="2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2"/>
                  </a:lnTo>
                  <a:lnTo>
                    <a:pt x="314" y="6"/>
                  </a:lnTo>
                  <a:lnTo>
                    <a:pt x="324" y="8"/>
                  </a:lnTo>
                  <a:lnTo>
                    <a:pt x="334" y="14"/>
                  </a:lnTo>
                  <a:lnTo>
                    <a:pt x="340" y="18"/>
                  </a:lnTo>
                  <a:lnTo>
                    <a:pt x="344" y="24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6" y="34"/>
                  </a:lnTo>
                  <a:lnTo>
                    <a:pt x="344" y="38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22" y="50"/>
                  </a:lnTo>
                  <a:lnTo>
                    <a:pt x="308" y="54"/>
                  </a:lnTo>
                  <a:lnTo>
                    <a:pt x="290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52" y="56"/>
                  </a:lnTo>
                  <a:lnTo>
                    <a:pt x="236" y="54"/>
                  </a:lnTo>
                  <a:lnTo>
                    <a:pt x="220" y="50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0" y="38"/>
                  </a:lnTo>
                  <a:lnTo>
                    <a:pt x="198" y="34"/>
                  </a:lnTo>
                  <a:lnTo>
                    <a:pt x="196" y="28"/>
                  </a:lnTo>
                  <a:lnTo>
                    <a:pt x="196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75418" tIns="37709" rIns="75418" bIns="37709" numCol="1" anchor="t" anchorCtr="0" compatLnSpc="1">
              <a:prstTxWarp prst="textNoShape">
                <a:avLst/>
              </a:prstTxWarp>
            </a:bodyPr>
            <a:lstStyle/>
            <a:p>
              <a:endParaRPr lang="cs-CZ" sz="165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1136" y="3839274"/>
            <a:ext cx="504769" cy="504769"/>
            <a:chOff x="9322641" y="2258092"/>
            <a:chExt cx="612000" cy="612000"/>
          </a:xfrm>
        </p:grpSpPr>
        <p:sp>
          <p:nvSpPr>
            <p:cNvPr id="35" name="Oval 34"/>
            <p:cNvSpPr/>
            <p:nvPr/>
          </p:nvSpPr>
          <p:spPr bwMode="ltGray">
            <a:xfrm>
              <a:off x="9322641" y="2258092"/>
              <a:ext cx="612000" cy="612000"/>
            </a:xfrm>
            <a:prstGeom prst="ellipse">
              <a:avLst/>
            </a:prstGeom>
            <a:solidFill>
              <a:schemeClr val="accent6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50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6" name="Freeform 4959"/>
            <p:cNvSpPr>
              <a:spLocks noEditPoints="1"/>
            </p:cNvSpPr>
            <p:nvPr/>
          </p:nvSpPr>
          <p:spPr bwMode="auto">
            <a:xfrm>
              <a:off x="9411821" y="2426874"/>
              <a:ext cx="433640" cy="337276"/>
            </a:xfrm>
            <a:custGeom>
              <a:avLst/>
              <a:gdLst>
                <a:gd name="T0" fmla="*/ 348 w 360"/>
                <a:gd name="T1" fmla="*/ 0 h 280"/>
                <a:gd name="T2" fmla="*/ 8 w 360"/>
                <a:gd name="T3" fmla="*/ 0 h 280"/>
                <a:gd name="T4" fmla="*/ 0 w 360"/>
                <a:gd name="T5" fmla="*/ 8 h 280"/>
                <a:gd name="T6" fmla="*/ 8 w 360"/>
                <a:gd name="T7" fmla="*/ 242 h 280"/>
                <a:gd name="T8" fmla="*/ 180 w 360"/>
                <a:gd name="T9" fmla="*/ 280 h 280"/>
                <a:gd name="T10" fmla="*/ 358 w 360"/>
                <a:gd name="T11" fmla="*/ 238 h 280"/>
                <a:gd name="T12" fmla="*/ 360 w 360"/>
                <a:gd name="T13" fmla="*/ 4 h 280"/>
                <a:gd name="T14" fmla="*/ 20 w 360"/>
                <a:gd name="T15" fmla="*/ 224 h 280"/>
                <a:gd name="T16" fmla="*/ 200 w 360"/>
                <a:gd name="T17" fmla="*/ 54 h 280"/>
                <a:gd name="T18" fmla="*/ 334 w 360"/>
                <a:gd name="T19" fmla="*/ 26 h 280"/>
                <a:gd name="T20" fmla="*/ 338 w 360"/>
                <a:gd name="T21" fmla="*/ 36 h 280"/>
                <a:gd name="T22" fmla="*/ 204 w 360"/>
                <a:gd name="T23" fmla="*/ 72 h 280"/>
                <a:gd name="T24" fmla="*/ 196 w 360"/>
                <a:gd name="T25" fmla="*/ 72 h 280"/>
                <a:gd name="T26" fmla="*/ 194 w 360"/>
                <a:gd name="T27" fmla="*/ 58 h 280"/>
                <a:gd name="T28" fmla="*/ 200 w 360"/>
                <a:gd name="T29" fmla="*/ 90 h 280"/>
                <a:gd name="T30" fmla="*/ 270 w 360"/>
                <a:gd name="T31" fmla="*/ 76 h 280"/>
                <a:gd name="T32" fmla="*/ 274 w 360"/>
                <a:gd name="T33" fmla="*/ 86 h 280"/>
                <a:gd name="T34" fmla="*/ 204 w 360"/>
                <a:gd name="T35" fmla="*/ 108 h 280"/>
                <a:gd name="T36" fmla="*/ 196 w 360"/>
                <a:gd name="T37" fmla="*/ 106 h 280"/>
                <a:gd name="T38" fmla="*/ 194 w 360"/>
                <a:gd name="T39" fmla="*/ 94 h 280"/>
                <a:gd name="T40" fmla="*/ 340 w 360"/>
                <a:gd name="T41" fmla="*/ 168 h 280"/>
                <a:gd name="T42" fmla="*/ 336 w 360"/>
                <a:gd name="T43" fmla="*/ 174 h 280"/>
                <a:gd name="T44" fmla="*/ 326 w 360"/>
                <a:gd name="T45" fmla="*/ 172 h 280"/>
                <a:gd name="T46" fmla="*/ 284 w 360"/>
                <a:gd name="T47" fmla="*/ 192 h 280"/>
                <a:gd name="T48" fmla="*/ 210 w 360"/>
                <a:gd name="T49" fmla="*/ 242 h 280"/>
                <a:gd name="T50" fmla="*/ 196 w 360"/>
                <a:gd name="T51" fmla="*/ 246 h 280"/>
                <a:gd name="T52" fmla="*/ 192 w 360"/>
                <a:gd name="T53" fmla="*/ 236 h 280"/>
                <a:gd name="T54" fmla="*/ 234 w 360"/>
                <a:gd name="T55" fmla="*/ 156 h 280"/>
                <a:gd name="T56" fmla="*/ 280 w 360"/>
                <a:gd name="T57" fmla="*/ 170 h 280"/>
                <a:gd name="T58" fmla="*/ 290 w 360"/>
                <a:gd name="T59" fmla="*/ 134 h 280"/>
                <a:gd name="T60" fmla="*/ 298 w 360"/>
                <a:gd name="T61" fmla="*/ 124 h 280"/>
                <a:gd name="T62" fmla="*/ 336 w 360"/>
                <a:gd name="T63" fmla="*/ 124 h 280"/>
                <a:gd name="T64" fmla="*/ 340 w 360"/>
                <a:gd name="T65" fmla="*/ 168 h 280"/>
                <a:gd name="T66" fmla="*/ 46 w 360"/>
                <a:gd name="T67" fmla="*/ 68 h 280"/>
                <a:gd name="T68" fmla="*/ 38 w 360"/>
                <a:gd name="T69" fmla="*/ 60 h 280"/>
                <a:gd name="T70" fmla="*/ 42 w 360"/>
                <a:gd name="T71" fmla="*/ 50 h 280"/>
                <a:gd name="T72" fmla="*/ 140 w 360"/>
                <a:gd name="T73" fmla="*/ 68 h 280"/>
                <a:gd name="T74" fmla="*/ 148 w 360"/>
                <a:gd name="T75" fmla="*/ 80 h 280"/>
                <a:gd name="T76" fmla="*/ 138 w 360"/>
                <a:gd name="T77" fmla="*/ 88 h 280"/>
                <a:gd name="T78" fmla="*/ 70 w 360"/>
                <a:gd name="T79" fmla="*/ 126 h 280"/>
                <a:gd name="T80" fmla="*/ 44 w 360"/>
                <a:gd name="T81" fmla="*/ 142 h 280"/>
                <a:gd name="T82" fmla="*/ 38 w 360"/>
                <a:gd name="T83" fmla="*/ 168 h 280"/>
                <a:gd name="T84" fmla="*/ 50 w 360"/>
                <a:gd name="T85" fmla="*/ 202 h 280"/>
                <a:gd name="T86" fmla="*/ 78 w 360"/>
                <a:gd name="T87" fmla="*/ 218 h 280"/>
                <a:gd name="T88" fmla="*/ 98 w 360"/>
                <a:gd name="T89" fmla="*/ 212 h 280"/>
                <a:gd name="T90" fmla="*/ 116 w 360"/>
                <a:gd name="T91" fmla="*/ 186 h 280"/>
                <a:gd name="T92" fmla="*/ 128 w 360"/>
                <a:gd name="T93" fmla="*/ 166 h 280"/>
                <a:gd name="T94" fmla="*/ 116 w 360"/>
                <a:gd name="T95" fmla="*/ 132 h 280"/>
                <a:gd name="T96" fmla="*/ 88 w 360"/>
                <a:gd name="T97" fmla="*/ 11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280">
                  <a:moveTo>
                    <a:pt x="356" y="2"/>
                  </a:moveTo>
                  <a:lnTo>
                    <a:pt x="356" y="2"/>
                  </a:lnTo>
                  <a:lnTo>
                    <a:pt x="352" y="0"/>
                  </a:lnTo>
                  <a:lnTo>
                    <a:pt x="348" y="0"/>
                  </a:lnTo>
                  <a:lnTo>
                    <a:pt x="180" y="3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38"/>
                  </a:lnTo>
                  <a:lnTo>
                    <a:pt x="8" y="242"/>
                  </a:lnTo>
                  <a:lnTo>
                    <a:pt x="178" y="280"/>
                  </a:lnTo>
                  <a:lnTo>
                    <a:pt x="178" y="280"/>
                  </a:lnTo>
                  <a:lnTo>
                    <a:pt x="180" y="280"/>
                  </a:lnTo>
                  <a:lnTo>
                    <a:pt x="180" y="280"/>
                  </a:lnTo>
                  <a:lnTo>
                    <a:pt x="182" y="280"/>
                  </a:lnTo>
                  <a:lnTo>
                    <a:pt x="352" y="242"/>
                  </a:lnTo>
                  <a:lnTo>
                    <a:pt x="352" y="242"/>
                  </a:lnTo>
                  <a:lnTo>
                    <a:pt x="358" y="238"/>
                  </a:lnTo>
                  <a:lnTo>
                    <a:pt x="360" y="232"/>
                  </a:lnTo>
                  <a:lnTo>
                    <a:pt x="360" y="8"/>
                  </a:lnTo>
                  <a:lnTo>
                    <a:pt x="360" y="8"/>
                  </a:lnTo>
                  <a:lnTo>
                    <a:pt x="360" y="4"/>
                  </a:lnTo>
                  <a:lnTo>
                    <a:pt x="356" y="2"/>
                  </a:lnTo>
                  <a:lnTo>
                    <a:pt x="356" y="2"/>
                  </a:lnTo>
                  <a:close/>
                  <a:moveTo>
                    <a:pt x="170" y="258"/>
                  </a:moveTo>
                  <a:lnTo>
                    <a:pt x="20" y="224"/>
                  </a:lnTo>
                  <a:lnTo>
                    <a:pt x="20" y="22"/>
                  </a:lnTo>
                  <a:lnTo>
                    <a:pt x="170" y="56"/>
                  </a:lnTo>
                  <a:lnTo>
                    <a:pt x="170" y="258"/>
                  </a:lnTo>
                  <a:close/>
                  <a:moveTo>
                    <a:pt x="200" y="54"/>
                  </a:moveTo>
                  <a:lnTo>
                    <a:pt x="326" y="24"/>
                  </a:lnTo>
                  <a:lnTo>
                    <a:pt x="326" y="24"/>
                  </a:lnTo>
                  <a:lnTo>
                    <a:pt x="330" y="24"/>
                  </a:lnTo>
                  <a:lnTo>
                    <a:pt x="334" y="26"/>
                  </a:lnTo>
                  <a:lnTo>
                    <a:pt x="336" y="28"/>
                  </a:lnTo>
                  <a:lnTo>
                    <a:pt x="338" y="32"/>
                  </a:lnTo>
                  <a:lnTo>
                    <a:pt x="338" y="32"/>
                  </a:lnTo>
                  <a:lnTo>
                    <a:pt x="338" y="36"/>
                  </a:lnTo>
                  <a:lnTo>
                    <a:pt x="336" y="40"/>
                  </a:lnTo>
                  <a:lnTo>
                    <a:pt x="334" y="42"/>
                  </a:lnTo>
                  <a:lnTo>
                    <a:pt x="330" y="44"/>
                  </a:lnTo>
                  <a:lnTo>
                    <a:pt x="204" y="72"/>
                  </a:lnTo>
                  <a:lnTo>
                    <a:pt x="204" y="72"/>
                  </a:lnTo>
                  <a:lnTo>
                    <a:pt x="202" y="74"/>
                  </a:lnTo>
                  <a:lnTo>
                    <a:pt x="202" y="74"/>
                  </a:lnTo>
                  <a:lnTo>
                    <a:pt x="196" y="72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92" y="62"/>
                  </a:lnTo>
                  <a:lnTo>
                    <a:pt x="194" y="58"/>
                  </a:lnTo>
                  <a:lnTo>
                    <a:pt x="196" y="56"/>
                  </a:lnTo>
                  <a:lnTo>
                    <a:pt x="200" y="54"/>
                  </a:lnTo>
                  <a:lnTo>
                    <a:pt x="200" y="54"/>
                  </a:lnTo>
                  <a:close/>
                  <a:moveTo>
                    <a:pt x="200" y="90"/>
                  </a:moveTo>
                  <a:lnTo>
                    <a:pt x="262" y="74"/>
                  </a:lnTo>
                  <a:lnTo>
                    <a:pt x="262" y="74"/>
                  </a:lnTo>
                  <a:lnTo>
                    <a:pt x="266" y="74"/>
                  </a:lnTo>
                  <a:lnTo>
                    <a:pt x="270" y="76"/>
                  </a:lnTo>
                  <a:lnTo>
                    <a:pt x="274" y="78"/>
                  </a:lnTo>
                  <a:lnTo>
                    <a:pt x="274" y="82"/>
                  </a:lnTo>
                  <a:lnTo>
                    <a:pt x="274" y="82"/>
                  </a:lnTo>
                  <a:lnTo>
                    <a:pt x="274" y="86"/>
                  </a:lnTo>
                  <a:lnTo>
                    <a:pt x="274" y="90"/>
                  </a:lnTo>
                  <a:lnTo>
                    <a:pt x="270" y="92"/>
                  </a:lnTo>
                  <a:lnTo>
                    <a:pt x="268" y="94"/>
                  </a:lnTo>
                  <a:lnTo>
                    <a:pt x="204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8"/>
                  </a:lnTo>
                  <a:lnTo>
                    <a:pt x="196" y="106"/>
                  </a:lnTo>
                  <a:lnTo>
                    <a:pt x="192" y="102"/>
                  </a:lnTo>
                  <a:lnTo>
                    <a:pt x="192" y="102"/>
                  </a:lnTo>
                  <a:lnTo>
                    <a:pt x="192" y="98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200" y="90"/>
                  </a:lnTo>
                  <a:lnTo>
                    <a:pt x="200" y="90"/>
                  </a:lnTo>
                  <a:close/>
                  <a:moveTo>
                    <a:pt x="340" y="168"/>
                  </a:moveTo>
                  <a:lnTo>
                    <a:pt x="340" y="168"/>
                  </a:lnTo>
                  <a:lnTo>
                    <a:pt x="340" y="172"/>
                  </a:lnTo>
                  <a:lnTo>
                    <a:pt x="336" y="174"/>
                  </a:lnTo>
                  <a:lnTo>
                    <a:pt x="336" y="174"/>
                  </a:lnTo>
                  <a:lnTo>
                    <a:pt x="332" y="176"/>
                  </a:lnTo>
                  <a:lnTo>
                    <a:pt x="332" y="176"/>
                  </a:lnTo>
                  <a:lnTo>
                    <a:pt x="330" y="174"/>
                  </a:lnTo>
                  <a:lnTo>
                    <a:pt x="326" y="172"/>
                  </a:lnTo>
                  <a:lnTo>
                    <a:pt x="316" y="162"/>
                  </a:lnTo>
                  <a:lnTo>
                    <a:pt x="288" y="190"/>
                  </a:lnTo>
                  <a:lnTo>
                    <a:pt x="288" y="190"/>
                  </a:lnTo>
                  <a:lnTo>
                    <a:pt x="284" y="192"/>
                  </a:lnTo>
                  <a:lnTo>
                    <a:pt x="278" y="192"/>
                  </a:lnTo>
                  <a:lnTo>
                    <a:pt x="246" y="178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206" y="246"/>
                  </a:lnTo>
                  <a:lnTo>
                    <a:pt x="200" y="248"/>
                  </a:lnTo>
                  <a:lnTo>
                    <a:pt x="200" y="248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4" y="244"/>
                  </a:lnTo>
                  <a:lnTo>
                    <a:pt x="192" y="240"/>
                  </a:lnTo>
                  <a:lnTo>
                    <a:pt x="192" y="236"/>
                  </a:lnTo>
                  <a:lnTo>
                    <a:pt x="192" y="234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34" y="156"/>
                  </a:lnTo>
                  <a:lnTo>
                    <a:pt x="238" y="154"/>
                  </a:lnTo>
                  <a:lnTo>
                    <a:pt x="242" y="154"/>
                  </a:lnTo>
                  <a:lnTo>
                    <a:pt x="246" y="154"/>
                  </a:lnTo>
                  <a:lnTo>
                    <a:pt x="280" y="170"/>
                  </a:lnTo>
                  <a:lnTo>
                    <a:pt x="302" y="148"/>
                  </a:lnTo>
                  <a:lnTo>
                    <a:pt x="292" y="138"/>
                  </a:lnTo>
                  <a:lnTo>
                    <a:pt x="292" y="138"/>
                  </a:lnTo>
                  <a:lnTo>
                    <a:pt x="290" y="134"/>
                  </a:lnTo>
                  <a:lnTo>
                    <a:pt x="290" y="128"/>
                  </a:lnTo>
                  <a:lnTo>
                    <a:pt x="290" y="128"/>
                  </a:lnTo>
                  <a:lnTo>
                    <a:pt x="292" y="126"/>
                  </a:lnTo>
                  <a:lnTo>
                    <a:pt x="298" y="124"/>
                  </a:lnTo>
                  <a:lnTo>
                    <a:pt x="298" y="124"/>
                  </a:lnTo>
                  <a:lnTo>
                    <a:pt x="332" y="124"/>
                  </a:lnTo>
                  <a:lnTo>
                    <a:pt x="332" y="124"/>
                  </a:lnTo>
                  <a:lnTo>
                    <a:pt x="336" y="124"/>
                  </a:lnTo>
                  <a:lnTo>
                    <a:pt x="338" y="126"/>
                  </a:lnTo>
                  <a:lnTo>
                    <a:pt x="340" y="128"/>
                  </a:lnTo>
                  <a:lnTo>
                    <a:pt x="340" y="132"/>
                  </a:lnTo>
                  <a:lnTo>
                    <a:pt x="340" y="168"/>
                  </a:lnTo>
                  <a:close/>
                  <a:moveTo>
                    <a:pt x="138" y="88"/>
                  </a:moveTo>
                  <a:lnTo>
                    <a:pt x="138" y="88"/>
                  </a:lnTo>
                  <a:lnTo>
                    <a:pt x="136" y="8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0" y="62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40" y="52"/>
                  </a:lnTo>
                  <a:lnTo>
                    <a:pt x="42" y="50"/>
                  </a:lnTo>
                  <a:lnTo>
                    <a:pt x="46" y="48"/>
                  </a:lnTo>
                  <a:lnTo>
                    <a:pt x="50" y="48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4" y="70"/>
                  </a:lnTo>
                  <a:lnTo>
                    <a:pt x="146" y="72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0"/>
                  </a:lnTo>
                  <a:lnTo>
                    <a:pt x="144" y="86"/>
                  </a:lnTo>
                  <a:lnTo>
                    <a:pt x="138" y="88"/>
                  </a:lnTo>
                  <a:lnTo>
                    <a:pt x="138" y="88"/>
                  </a:lnTo>
                  <a:close/>
                  <a:moveTo>
                    <a:pt x="78" y="172"/>
                  </a:moveTo>
                  <a:lnTo>
                    <a:pt x="78" y="126"/>
                  </a:lnTo>
                  <a:lnTo>
                    <a:pt x="78" y="126"/>
                  </a:lnTo>
                  <a:lnTo>
                    <a:pt x="70" y="126"/>
                  </a:lnTo>
                  <a:lnTo>
                    <a:pt x="62" y="128"/>
                  </a:lnTo>
                  <a:lnTo>
                    <a:pt x="56" y="132"/>
                  </a:lnTo>
                  <a:lnTo>
                    <a:pt x="50" y="136"/>
                  </a:lnTo>
                  <a:lnTo>
                    <a:pt x="44" y="142"/>
                  </a:lnTo>
                  <a:lnTo>
                    <a:pt x="42" y="150"/>
                  </a:lnTo>
                  <a:lnTo>
                    <a:pt x="40" y="15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40" y="176"/>
                  </a:lnTo>
                  <a:lnTo>
                    <a:pt x="42" y="186"/>
                  </a:lnTo>
                  <a:lnTo>
                    <a:pt x="44" y="194"/>
                  </a:lnTo>
                  <a:lnTo>
                    <a:pt x="50" y="202"/>
                  </a:lnTo>
                  <a:lnTo>
                    <a:pt x="56" y="208"/>
                  </a:lnTo>
                  <a:lnTo>
                    <a:pt x="62" y="212"/>
                  </a:lnTo>
                  <a:lnTo>
                    <a:pt x="70" y="216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84" y="218"/>
                  </a:lnTo>
                  <a:lnTo>
                    <a:pt x="92" y="216"/>
                  </a:lnTo>
                  <a:lnTo>
                    <a:pt x="98" y="212"/>
                  </a:lnTo>
                  <a:lnTo>
                    <a:pt x="104" y="208"/>
                  </a:lnTo>
                  <a:lnTo>
                    <a:pt x="110" y="202"/>
                  </a:lnTo>
                  <a:lnTo>
                    <a:pt x="114" y="194"/>
                  </a:lnTo>
                  <a:lnTo>
                    <a:pt x="116" y="186"/>
                  </a:lnTo>
                  <a:lnTo>
                    <a:pt x="116" y="176"/>
                  </a:lnTo>
                  <a:lnTo>
                    <a:pt x="78" y="172"/>
                  </a:lnTo>
                  <a:close/>
                  <a:moveTo>
                    <a:pt x="128" y="166"/>
                  </a:moveTo>
                  <a:lnTo>
                    <a:pt x="128" y="166"/>
                  </a:lnTo>
                  <a:lnTo>
                    <a:pt x="126" y="156"/>
                  </a:lnTo>
                  <a:lnTo>
                    <a:pt x="124" y="146"/>
                  </a:lnTo>
                  <a:lnTo>
                    <a:pt x="122" y="138"/>
                  </a:lnTo>
                  <a:lnTo>
                    <a:pt x="116" y="132"/>
                  </a:lnTo>
                  <a:lnTo>
                    <a:pt x="110" y="126"/>
                  </a:lnTo>
                  <a:lnTo>
                    <a:pt x="104" y="120"/>
                  </a:lnTo>
                  <a:lnTo>
                    <a:pt x="96" y="116"/>
                  </a:lnTo>
                  <a:lnTo>
                    <a:pt x="88" y="114"/>
                  </a:lnTo>
                  <a:lnTo>
                    <a:pt x="88" y="160"/>
                  </a:lnTo>
                  <a:lnTo>
                    <a:pt x="128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5418" tIns="37709" rIns="75418" bIns="37709" numCol="1" anchor="t" anchorCtr="0" compatLnSpc="1">
              <a:prstTxWarp prst="textNoShape">
                <a:avLst/>
              </a:prstTxWarp>
            </a:bodyPr>
            <a:lstStyle/>
            <a:p>
              <a:endParaRPr lang="cs-CZ" sz="165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31136" y="2351057"/>
            <a:ext cx="504769" cy="504769"/>
            <a:chOff x="7867755" y="2258092"/>
            <a:chExt cx="612000" cy="612000"/>
          </a:xfrm>
        </p:grpSpPr>
        <p:sp>
          <p:nvSpPr>
            <p:cNvPr id="41" name="Oval 40"/>
            <p:cNvSpPr/>
            <p:nvPr/>
          </p:nvSpPr>
          <p:spPr bwMode="ltGray">
            <a:xfrm>
              <a:off x="7867755" y="2258092"/>
              <a:ext cx="612000" cy="61200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50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2" name="Freeform 4843"/>
            <p:cNvSpPr>
              <a:spLocks noEditPoints="1"/>
            </p:cNvSpPr>
            <p:nvPr/>
          </p:nvSpPr>
          <p:spPr bwMode="auto">
            <a:xfrm>
              <a:off x="7922351" y="2337515"/>
              <a:ext cx="502032" cy="487410"/>
            </a:xfrm>
            <a:custGeom>
              <a:avLst/>
              <a:gdLst>
                <a:gd name="T0" fmla="*/ 376 w 412"/>
                <a:gd name="T1" fmla="*/ 96 h 400"/>
                <a:gd name="T2" fmla="*/ 382 w 412"/>
                <a:gd name="T3" fmla="*/ 126 h 400"/>
                <a:gd name="T4" fmla="*/ 356 w 412"/>
                <a:gd name="T5" fmla="*/ 144 h 400"/>
                <a:gd name="T6" fmla="*/ 328 w 412"/>
                <a:gd name="T7" fmla="*/ 116 h 400"/>
                <a:gd name="T8" fmla="*/ 344 w 412"/>
                <a:gd name="T9" fmla="*/ 90 h 400"/>
                <a:gd name="T10" fmla="*/ 374 w 412"/>
                <a:gd name="T11" fmla="*/ 156 h 400"/>
                <a:gd name="T12" fmla="*/ 320 w 412"/>
                <a:gd name="T13" fmla="*/ 156 h 400"/>
                <a:gd name="T14" fmla="*/ 314 w 412"/>
                <a:gd name="T15" fmla="*/ 204 h 400"/>
                <a:gd name="T16" fmla="*/ 370 w 412"/>
                <a:gd name="T17" fmla="*/ 268 h 400"/>
                <a:gd name="T18" fmla="*/ 404 w 412"/>
                <a:gd name="T19" fmla="*/ 246 h 400"/>
                <a:gd name="T20" fmla="*/ 410 w 412"/>
                <a:gd name="T21" fmla="*/ 166 h 400"/>
                <a:gd name="T22" fmla="*/ 398 w 412"/>
                <a:gd name="T23" fmla="*/ 156 h 400"/>
                <a:gd name="T24" fmla="*/ 98 w 412"/>
                <a:gd name="T25" fmla="*/ 156 h 400"/>
                <a:gd name="T26" fmla="*/ 56 w 412"/>
                <a:gd name="T27" fmla="*/ 182 h 400"/>
                <a:gd name="T28" fmla="*/ 14 w 412"/>
                <a:gd name="T29" fmla="*/ 156 h 400"/>
                <a:gd name="T30" fmla="*/ 2 w 412"/>
                <a:gd name="T31" fmla="*/ 166 h 400"/>
                <a:gd name="T32" fmla="*/ 8 w 412"/>
                <a:gd name="T33" fmla="*/ 246 h 400"/>
                <a:gd name="T34" fmla="*/ 42 w 412"/>
                <a:gd name="T35" fmla="*/ 268 h 400"/>
                <a:gd name="T36" fmla="*/ 98 w 412"/>
                <a:gd name="T37" fmla="*/ 204 h 400"/>
                <a:gd name="T38" fmla="*/ 172 w 412"/>
                <a:gd name="T39" fmla="*/ 50 h 400"/>
                <a:gd name="T40" fmla="*/ 192 w 412"/>
                <a:gd name="T41" fmla="*/ 68 h 400"/>
                <a:gd name="T42" fmla="*/ 214 w 412"/>
                <a:gd name="T43" fmla="*/ 70 h 400"/>
                <a:gd name="T44" fmla="*/ 236 w 412"/>
                <a:gd name="T45" fmla="*/ 56 h 400"/>
                <a:gd name="T46" fmla="*/ 242 w 412"/>
                <a:gd name="T47" fmla="*/ 36 h 400"/>
                <a:gd name="T48" fmla="*/ 232 w 412"/>
                <a:gd name="T49" fmla="*/ 10 h 400"/>
                <a:gd name="T50" fmla="*/ 206 w 412"/>
                <a:gd name="T51" fmla="*/ 0 h 400"/>
                <a:gd name="T52" fmla="*/ 186 w 412"/>
                <a:gd name="T53" fmla="*/ 6 h 400"/>
                <a:gd name="T54" fmla="*/ 170 w 412"/>
                <a:gd name="T55" fmla="*/ 28 h 400"/>
                <a:gd name="T56" fmla="*/ 206 w 412"/>
                <a:gd name="T57" fmla="*/ 400 h 400"/>
                <a:gd name="T58" fmla="*/ 296 w 412"/>
                <a:gd name="T59" fmla="*/ 378 h 400"/>
                <a:gd name="T60" fmla="*/ 366 w 412"/>
                <a:gd name="T61" fmla="*/ 322 h 400"/>
                <a:gd name="T62" fmla="*/ 320 w 412"/>
                <a:gd name="T63" fmla="*/ 250 h 400"/>
                <a:gd name="T64" fmla="*/ 244 w 412"/>
                <a:gd name="T65" fmla="*/ 200 h 400"/>
                <a:gd name="T66" fmla="*/ 206 w 412"/>
                <a:gd name="T67" fmla="*/ 194 h 400"/>
                <a:gd name="T68" fmla="*/ 158 w 412"/>
                <a:gd name="T69" fmla="*/ 234 h 400"/>
                <a:gd name="T70" fmla="*/ 140 w 412"/>
                <a:gd name="T71" fmla="*/ 262 h 400"/>
                <a:gd name="T72" fmla="*/ 118 w 412"/>
                <a:gd name="T73" fmla="*/ 262 h 400"/>
                <a:gd name="T74" fmla="*/ 100 w 412"/>
                <a:gd name="T75" fmla="*/ 244 h 400"/>
                <a:gd name="T76" fmla="*/ 46 w 412"/>
                <a:gd name="T77" fmla="*/ 322 h 400"/>
                <a:gd name="T78" fmla="*/ 96 w 412"/>
                <a:gd name="T79" fmla="*/ 368 h 400"/>
                <a:gd name="T80" fmla="*/ 182 w 412"/>
                <a:gd name="T81" fmla="*/ 398 h 400"/>
                <a:gd name="T82" fmla="*/ 28 w 412"/>
                <a:gd name="T83" fmla="*/ 116 h 400"/>
                <a:gd name="T84" fmla="*/ 56 w 412"/>
                <a:gd name="T85" fmla="*/ 144 h 400"/>
                <a:gd name="T86" fmla="*/ 82 w 412"/>
                <a:gd name="T87" fmla="*/ 126 h 400"/>
                <a:gd name="T88" fmla="*/ 76 w 412"/>
                <a:gd name="T89" fmla="*/ 96 h 400"/>
                <a:gd name="T90" fmla="*/ 46 w 412"/>
                <a:gd name="T91" fmla="*/ 90 h 400"/>
                <a:gd name="T92" fmla="*/ 28 w 412"/>
                <a:gd name="T93" fmla="*/ 116 h 400"/>
                <a:gd name="T94" fmla="*/ 300 w 412"/>
                <a:gd name="T95" fmla="*/ 116 h 400"/>
                <a:gd name="T96" fmla="*/ 298 w 412"/>
                <a:gd name="T97" fmla="*/ 102 h 400"/>
                <a:gd name="T98" fmla="*/ 268 w 412"/>
                <a:gd name="T99" fmla="*/ 82 h 400"/>
                <a:gd name="T100" fmla="*/ 144 w 412"/>
                <a:gd name="T101" fmla="*/ 82 h 400"/>
                <a:gd name="T102" fmla="*/ 122 w 412"/>
                <a:gd name="T103" fmla="*/ 92 h 400"/>
                <a:gd name="T104" fmla="*/ 112 w 412"/>
                <a:gd name="T105" fmla="*/ 116 h 400"/>
                <a:gd name="T106" fmla="*/ 114 w 412"/>
                <a:gd name="T107" fmla="*/ 240 h 400"/>
                <a:gd name="T108" fmla="*/ 128 w 412"/>
                <a:gd name="T109" fmla="*/ 248 h 400"/>
                <a:gd name="T110" fmla="*/ 144 w 412"/>
                <a:gd name="T111" fmla="*/ 234 h 400"/>
                <a:gd name="T112" fmla="*/ 154 w 412"/>
                <a:gd name="T113" fmla="*/ 140 h 400"/>
                <a:gd name="T114" fmla="*/ 158 w 412"/>
                <a:gd name="T115" fmla="*/ 170 h 400"/>
                <a:gd name="T116" fmla="*/ 230 w 412"/>
                <a:gd name="T117" fmla="*/ 164 h 400"/>
                <a:gd name="T118" fmla="*/ 254 w 412"/>
                <a:gd name="T119" fmla="*/ 150 h 400"/>
                <a:gd name="T120" fmla="*/ 268 w 412"/>
                <a:gd name="T121" fmla="*/ 176 h 400"/>
                <a:gd name="T122" fmla="*/ 300 w 412"/>
                <a:gd name="T123" fmla="*/ 19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" h="400">
                  <a:moveTo>
                    <a:pt x="356" y="88"/>
                  </a:moveTo>
                  <a:lnTo>
                    <a:pt x="356" y="88"/>
                  </a:lnTo>
                  <a:lnTo>
                    <a:pt x="366" y="90"/>
                  </a:lnTo>
                  <a:lnTo>
                    <a:pt x="376" y="96"/>
                  </a:lnTo>
                  <a:lnTo>
                    <a:pt x="382" y="104"/>
                  </a:lnTo>
                  <a:lnTo>
                    <a:pt x="384" y="116"/>
                  </a:lnTo>
                  <a:lnTo>
                    <a:pt x="384" y="116"/>
                  </a:lnTo>
                  <a:lnTo>
                    <a:pt x="382" y="126"/>
                  </a:lnTo>
                  <a:lnTo>
                    <a:pt x="376" y="136"/>
                  </a:lnTo>
                  <a:lnTo>
                    <a:pt x="366" y="142"/>
                  </a:lnTo>
                  <a:lnTo>
                    <a:pt x="356" y="144"/>
                  </a:lnTo>
                  <a:lnTo>
                    <a:pt x="356" y="144"/>
                  </a:lnTo>
                  <a:lnTo>
                    <a:pt x="344" y="142"/>
                  </a:lnTo>
                  <a:lnTo>
                    <a:pt x="336" y="136"/>
                  </a:lnTo>
                  <a:lnTo>
                    <a:pt x="330" y="12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0" y="104"/>
                  </a:lnTo>
                  <a:lnTo>
                    <a:pt x="336" y="96"/>
                  </a:lnTo>
                  <a:lnTo>
                    <a:pt x="344" y="90"/>
                  </a:lnTo>
                  <a:lnTo>
                    <a:pt x="356" y="88"/>
                  </a:lnTo>
                  <a:lnTo>
                    <a:pt x="356" y="88"/>
                  </a:lnTo>
                  <a:close/>
                  <a:moveTo>
                    <a:pt x="392" y="156"/>
                  </a:moveTo>
                  <a:lnTo>
                    <a:pt x="374" y="156"/>
                  </a:lnTo>
                  <a:lnTo>
                    <a:pt x="356" y="182"/>
                  </a:lnTo>
                  <a:lnTo>
                    <a:pt x="338" y="156"/>
                  </a:lnTo>
                  <a:lnTo>
                    <a:pt x="320" y="156"/>
                  </a:lnTo>
                  <a:lnTo>
                    <a:pt x="320" y="156"/>
                  </a:lnTo>
                  <a:lnTo>
                    <a:pt x="314" y="156"/>
                  </a:lnTo>
                  <a:lnTo>
                    <a:pt x="314" y="156"/>
                  </a:lnTo>
                  <a:lnTo>
                    <a:pt x="314" y="158"/>
                  </a:lnTo>
                  <a:lnTo>
                    <a:pt x="314" y="204"/>
                  </a:lnTo>
                  <a:lnTo>
                    <a:pt x="314" y="204"/>
                  </a:lnTo>
                  <a:lnTo>
                    <a:pt x="336" y="224"/>
                  </a:lnTo>
                  <a:lnTo>
                    <a:pt x="354" y="244"/>
                  </a:lnTo>
                  <a:lnTo>
                    <a:pt x="370" y="268"/>
                  </a:lnTo>
                  <a:lnTo>
                    <a:pt x="386" y="294"/>
                  </a:lnTo>
                  <a:lnTo>
                    <a:pt x="386" y="294"/>
                  </a:lnTo>
                  <a:lnTo>
                    <a:pt x="396" y="270"/>
                  </a:lnTo>
                  <a:lnTo>
                    <a:pt x="404" y="246"/>
                  </a:lnTo>
                  <a:lnTo>
                    <a:pt x="410" y="220"/>
                  </a:lnTo>
                  <a:lnTo>
                    <a:pt x="412" y="194"/>
                  </a:lnTo>
                  <a:lnTo>
                    <a:pt x="412" y="194"/>
                  </a:lnTo>
                  <a:lnTo>
                    <a:pt x="410" y="166"/>
                  </a:lnTo>
                  <a:lnTo>
                    <a:pt x="410" y="166"/>
                  </a:lnTo>
                  <a:lnTo>
                    <a:pt x="406" y="162"/>
                  </a:lnTo>
                  <a:lnTo>
                    <a:pt x="402" y="158"/>
                  </a:lnTo>
                  <a:lnTo>
                    <a:pt x="398" y="156"/>
                  </a:lnTo>
                  <a:lnTo>
                    <a:pt x="392" y="156"/>
                  </a:lnTo>
                  <a:lnTo>
                    <a:pt x="392" y="156"/>
                  </a:lnTo>
                  <a:close/>
                  <a:moveTo>
                    <a:pt x="98" y="204"/>
                  </a:moveTo>
                  <a:lnTo>
                    <a:pt x="98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74" y="156"/>
                  </a:lnTo>
                  <a:lnTo>
                    <a:pt x="56" y="182"/>
                  </a:lnTo>
                  <a:lnTo>
                    <a:pt x="38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14" y="156"/>
                  </a:lnTo>
                  <a:lnTo>
                    <a:pt x="10" y="158"/>
                  </a:lnTo>
                  <a:lnTo>
                    <a:pt x="6" y="162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2" y="220"/>
                  </a:lnTo>
                  <a:lnTo>
                    <a:pt x="8" y="246"/>
                  </a:lnTo>
                  <a:lnTo>
                    <a:pt x="16" y="270"/>
                  </a:lnTo>
                  <a:lnTo>
                    <a:pt x="26" y="294"/>
                  </a:lnTo>
                  <a:lnTo>
                    <a:pt x="26" y="294"/>
                  </a:lnTo>
                  <a:lnTo>
                    <a:pt x="42" y="268"/>
                  </a:lnTo>
                  <a:lnTo>
                    <a:pt x="58" y="244"/>
                  </a:lnTo>
                  <a:lnTo>
                    <a:pt x="76" y="224"/>
                  </a:lnTo>
                  <a:lnTo>
                    <a:pt x="98" y="204"/>
                  </a:lnTo>
                  <a:lnTo>
                    <a:pt x="98" y="204"/>
                  </a:lnTo>
                  <a:close/>
                  <a:moveTo>
                    <a:pt x="170" y="36"/>
                  </a:moveTo>
                  <a:lnTo>
                    <a:pt x="170" y="36"/>
                  </a:lnTo>
                  <a:lnTo>
                    <a:pt x="170" y="42"/>
                  </a:lnTo>
                  <a:lnTo>
                    <a:pt x="172" y="50"/>
                  </a:lnTo>
                  <a:lnTo>
                    <a:pt x="176" y="56"/>
                  </a:lnTo>
                  <a:lnTo>
                    <a:pt x="180" y="60"/>
                  </a:lnTo>
                  <a:lnTo>
                    <a:pt x="186" y="66"/>
                  </a:lnTo>
                  <a:lnTo>
                    <a:pt x="192" y="68"/>
                  </a:lnTo>
                  <a:lnTo>
                    <a:pt x="198" y="70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14" y="70"/>
                  </a:lnTo>
                  <a:lnTo>
                    <a:pt x="220" y="68"/>
                  </a:lnTo>
                  <a:lnTo>
                    <a:pt x="226" y="66"/>
                  </a:lnTo>
                  <a:lnTo>
                    <a:pt x="232" y="60"/>
                  </a:lnTo>
                  <a:lnTo>
                    <a:pt x="236" y="56"/>
                  </a:lnTo>
                  <a:lnTo>
                    <a:pt x="240" y="50"/>
                  </a:lnTo>
                  <a:lnTo>
                    <a:pt x="242" y="42"/>
                  </a:lnTo>
                  <a:lnTo>
                    <a:pt x="242" y="36"/>
                  </a:lnTo>
                  <a:lnTo>
                    <a:pt x="242" y="36"/>
                  </a:lnTo>
                  <a:lnTo>
                    <a:pt x="242" y="28"/>
                  </a:lnTo>
                  <a:lnTo>
                    <a:pt x="240" y="22"/>
                  </a:lnTo>
                  <a:lnTo>
                    <a:pt x="236" y="16"/>
                  </a:lnTo>
                  <a:lnTo>
                    <a:pt x="232" y="10"/>
                  </a:lnTo>
                  <a:lnTo>
                    <a:pt x="226" y="6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0" y="10"/>
                  </a:lnTo>
                  <a:lnTo>
                    <a:pt x="176" y="16"/>
                  </a:lnTo>
                  <a:lnTo>
                    <a:pt x="172" y="22"/>
                  </a:lnTo>
                  <a:lnTo>
                    <a:pt x="170" y="28"/>
                  </a:lnTo>
                  <a:lnTo>
                    <a:pt x="170" y="36"/>
                  </a:lnTo>
                  <a:lnTo>
                    <a:pt x="170" y="36"/>
                  </a:lnTo>
                  <a:close/>
                  <a:moveTo>
                    <a:pt x="206" y="400"/>
                  </a:moveTo>
                  <a:lnTo>
                    <a:pt x="206" y="400"/>
                  </a:lnTo>
                  <a:lnTo>
                    <a:pt x="230" y="398"/>
                  </a:lnTo>
                  <a:lnTo>
                    <a:pt x="254" y="394"/>
                  </a:lnTo>
                  <a:lnTo>
                    <a:pt x="276" y="388"/>
                  </a:lnTo>
                  <a:lnTo>
                    <a:pt x="296" y="378"/>
                  </a:lnTo>
                  <a:lnTo>
                    <a:pt x="316" y="368"/>
                  </a:lnTo>
                  <a:lnTo>
                    <a:pt x="334" y="354"/>
                  </a:lnTo>
                  <a:lnTo>
                    <a:pt x="352" y="338"/>
                  </a:lnTo>
                  <a:lnTo>
                    <a:pt x="366" y="322"/>
                  </a:lnTo>
                  <a:lnTo>
                    <a:pt x="366" y="322"/>
                  </a:lnTo>
                  <a:lnTo>
                    <a:pt x="352" y="296"/>
                  </a:lnTo>
                  <a:lnTo>
                    <a:pt x="336" y="272"/>
                  </a:lnTo>
                  <a:lnTo>
                    <a:pt x="320" y="250"/>
                  </a:lnTo>
                  <a:lnTo>
                    <a:pt x="300" y="232"/>
                  </a:lnTo>
                  <a:lnTo>
                    <a:pt x="280" y="216"/>
                  </a:lnTo>
                  <a:lnTo>
                    <a:pt x="256" y="204"/>
                  </a:lnTo>
                  <a:lnTo>
                    <a:pt x="244" y="200"/>
                  </a:lnTo>
                  <a:lnTo>
                    <a:pt x="232" y="196"/>
                  </a:lnTo>
                  <a:lnTo>
                    <a:pt x="220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182" y="196"/>
                  </a:lnTo>
                  <a:lnTo>
                    <a:pt x="158" y="202"/>
                  </a:lnTo>
                  <a:lnTo>
                    <a:pt x="158" y="234"/>
                  </a:lnTo>
                  <a:lnTo>
                    <a:pt x="158" y="234"/>
                  </a:lnTo>
                  <a:lnTo>
                    <a:pt x="158" y="240"/>
                  </a:lnTo>
                  <a:lnTo>
                    <a:pt x="156" y="244"/>
                  </a:lnTo>
                  <a:lnTo>
                    <a:pt x="150" y="254"/>
                  </a:lnTo>
                  <a:lnTo>
                    <a:pt x="140" y="262"/>
                  </a:lnTo>
                  <a:lnTo>
                    <a:pt x="134" y="264"/>
                  </a:lnTo>
                  <a:lnTo>
                    <a:pt x="128" y="264"/>
                  </a:lnTo>
                  <a:lnTo>
                    <a:pt x="128" y="264"/>
                  </a:lnTo>
                  <a:lnTo>
                    <a:pt x="118" y="262"/>
                  </a:lnTo>
                  <a:lnTo>
                    <a:pt x="110" y="258"/>
                  </a:lnTo>
                  <a:lnTo>
                    <a:pt x="104" y="252"/>
                  </a:lnTo>
                  <a:lnTo>
                    <a:pt x="100" y="244"/>
                  </a:lnTo>
                  <a:lnTo>
                    <a:pt x="100" y="244"/>
                  </a:lnTo>
                  <a:lnTo>
                    <a:pt x="84" y="260"/>
                  </a:lnTo>
                  <a:lnTo>
                    <a:pt x="70" y="280"/>
                  </a:lnTo>
                  <a:lnTo>
                    <a:pt x="58" y="300"/>
                  </a:lnTo>
                  <a:lnTo>
                    <a:pt x="46" y="322"/>
                  </a:lnTo>
                  <a:lnTo>
                    <a:pt x="46" y="322"/>
                  </a:lnTo>
                  <a:lnTo>
                    <a:pt x="60" y="338"/>
                  </a:lnTo>
                  <a:lnTo>
                    <a:pt x="78" y="354"/>
                  </a:lnTo>
                  <a:lnTo>
                    <a:pt x="96" y="368"/>
                  </a:lnTo>
                  <a:lnTo>
                    <a:pt x="116" y="378"/>
                  </a:lnTo>
                  <a:lnTo>
                    <a:pt x="136" y="388"/>
                  </a:lnTo>
                  <a:lnTo>
                    <a:pt x="158" y="394"/>
                  </a:lnTo>
                  <a:lnTo>
                    <a:pt x="182" y="398"/>
                  </a:lnTo>
                  <a:lnTo>
                    <a:pt x="206" y="400"/>
                  </a:lnTo>
                  <a:lnTo>
                    <a:pt x="206" y="400"/>
                  </a:lnTo>
                  <a:close/>
                  <a:moveTo>
                    <a:pt x="28" y="116"/>
                  </a:moveTo>
                  <a:lnTo>
                    <a:pt x="28" y="116"/>
                  </a:lnTo>
                  <a:lnTo>
                    <a:pt x="30" y="126"/>
                  </a:lnTo>
                  <a:lnTo>
                    <a:pt x="36" y="136"/>
                  </a:lnTo>
                  <a:lnTo>
                    <a:pt x="46" y="142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68" y="142"/>
                  </a:lnTo>
                  <a:lnTo>
                    <a:pt x="76" y="136"/>
                  </a:lnTo>
                  <a:lnTo>
                    <a:pt x="82" y="126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82" y="104"/>
                  </a:lnTo>
                  <a:lnTo>
                    <a:pt x="76" y="96"/>
                  </a:lnTo>
                  <a:lnTo>
                    <a:pt x="68" y="90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46" y="90"/>
                  </a:lnTo>
                  <a:lnTo>
                    <a:pt x="36" y="96"/>
                  </a:lnTo>
                  <a:lnTo>
                    <a:pt x="30" y="104"/>
                  </a:lnTo>
                  <a:lnTo>
                    <a:pt x="28" y="116"/>
                  </a:lnTo>
                  <a:lnTo>
                    <a:pt x="28" y="116"/>
                  </a:lnTo>
                  <a:close/>
                  <a:moveTo>
                    <a:pt x="300" y="192"/>
                  </a:moveTo>
                  <a:lnTo>
                    <a:pt x="300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300" y="114"/>
                  </a:lnTo>
                  <a:lnTo>
                    <a:pt x="300" y="114"/>
                  </a:lnTo>
                  <a:lnTo>
                    <a:pt x="300" y="108"/>
                  </a:lnTo>
                  <a:lnTo>
                    <a:pt x="298" y="102"/>
                  </a:lnTo>
                  <a:lnTo>
                    <a:pt x="290" y="92"/>
                  </a:lnTo>
                  <a:lnTo>
                    <a:pt x="280" y="84"/>
                  </a:lnTo>
                  <a:lnTo>
                    <a:pt x="274" y="82"/>
                  </a:lnTo>
                  <a:lnTo>
                    <a:pt x="268" y="82"/>
                  </a:lnTo>
                  <a:lnTo>
                    <a:pt x="232" y="82"/>
                  </a:lnTo>
                  <a:lnTo>
                    <a:pt x="206" y="116"/>
                  </a:lnTo>
                  <a:lnTo>
                    <a:pt x="180" y="82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38" y="82"/>
                  </a:lnTo>
                  <a:lnTo>
                    <a:pt x="132" y="84"/>
                  </a:lnTo>
                  <a:lnTo>
                    <a:pt x="122" y="92"/>
                  </a:lnTo>
                  <a:lnTo>
                    <a:pt x="114" y="102"/>
                  </a:lnTo>
                  <a:lnTo>
                    <a:pt x="112" y="108"/>
                  </a:lnTo>
                  <a:lnTo>
                    <a:pt x="112" y="114"/>
                  </a:lnTo>
                  <a:lnTo>
                    <a:pt x="112" y="116"/>
                  </a:lnTo>
                  <a:lnTo>
                    <a:pt x="112" y="130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4" y="240"/>
                  </a:lnTo>
                  <a:lnTo>
                    <a:pt x="116" y="244"/>
                  </a:lnTo>
                  <a:lnTo>
                    <a:pt x="122" y="248"/>
                  </a:lnTo>
                  <a:lnTo>
                    <a:pt x="128" y="248"/>
                  </a:lnTo>
                  <a:lnTo>
                    <a:pt x="128" y="248"/>
                  </a:lnTo>
                  <a:lnTo>
                    <a:pt x="134" y="248"/>
                  </a:lnTo>
                  <a:lnTo>
                    <a:pt x="138" y="244"/>
                  </a:lnTo>
                  <a:lnTo>
                    <a:pt x="142" y="240"/>
                  </a:lnTo>
                  <a:lnTo>
                    <a:pt x="144" y="234"/>
                  </a:lnTo>
                  <a:lnTo>
                    <a:pt x="144" y="130"/>
                  </a:lnTo>
                  <a:lnTo>
                    <a:pt x="144" y="130"/>
                  </a:lnTo>
                  <a:lnTo>
                    <a:pt x="150" y="134"/>
                  </a:lnTo>
                  <a:lnTo>
                    <a:pt x="154" y="140"/>
                  </a:lnTo>
                  <a:lnTo>
                    <a:pt x="158" y="148"/>
                  </a:lnTo>
                  <a:lnTo>
                    <a:pt x="158" y="156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82" y="164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30" y="164"/>
                  </a:lnTo>
                  <a:lnTo>
                    <a:pt x="254" y="170"/>
                  </a:lnTo>
                  <a:lnTo>
                    <a:pt x="254" y="158"/>
                  </a:lnTo>
                  <a:lnTo>
                    <a:pt x="254" y="158"/>
                  </a:lnTo>
                  <a:lnTo>
                    <a:pt x="254" y="150"/>
                  </a:lnTo>
                  <a:lnTo>
                    <a:pt x="258" y="142"/>
                  </a:lnTo>
                  <a:lnTo>
                    <a:pt x="262" y="136"/>
                  </a:lnTo>
                  <a:lnTo>
                    <a:pt x="268" y="132"/>
                  </a:lnTo>
                  <a:lnTo>
                    <a:pt x="268" y="176"/>
                  </a:lnTo>
                  <a:lnTo>
                    <a:pt x="268" y="176"/>
                  </a:lnTo>
                  <a:lnTo>
                    <a:pt x="284" y="184"/>
                  </a:lnTo>
                  <a:lnTo>
                    <a:pt x="300" y="192"/>
                  </a:lnTo>
                  <a:lnTo>
                    <a:pt x="300" y="1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5418" tIns="37709" rIns="75418" bIns="37709" numCol="1" anchor="t" anchorCtr="0" compatLnSpc="1">
              <a:prstTxWarp prst="textNoShape">
                <a:avLst/>
              </a:prstTxWarp>
            </a:bodyPr>
            <a:lstStyle/>
            <a:p>
              <a:endParaRPr lang="cs-CZ" sz="1650" dirty="0"/>
            </a:p>
          </p:txBody>
        </p:sp>
      </p:grpSp>
      <p:sp>
        <p:nvSpPr>
          <p:cNvPr id="86" name="Page Number"/>
          <p:cNvSpPr txBox="1"/>
          <p:nvPr>
            <p:custDataLst>
              <p:tags r:id="rId3"/>
            </p:custDataLst>
          </p:nvPr>
        </p:nvSpPr>
        <p:spPr>
          <a:xfrm>
            <a:off x="9366949" y="7263477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12</a:t>
            </a:r>
          </a:p>
        </p:txBody>
      </p:sp>
      <p:sp>
        <p:nvSpPr>
          <p:cNvPr id="88" name="Section Header"/>
          <p:cNvSpPr txBox="1"/>
          <p:nvPr>
            <p:custDataLst>
              <p:tags r:id="rId4"/>
            </p:custDataLst>
          </p:nvPr>
        </p:nvSpPr>
        <p:spPr>
          <a:xfrm>
            <a:off x="521208" y="813600"/>
            <a:ext cx="313226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  <a:ea typeface="Cambria Math" pitchFamily="18" charset="0"/>
              </a:rPr>
              <a:t>Section 4 – Faktory úspěchu a získané zkušenosti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7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20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21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22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23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9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60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61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62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63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64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24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53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4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5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6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7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8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25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7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8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9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0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1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2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26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41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2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3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4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5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6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27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5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6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7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8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9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0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28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9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0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1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2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3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4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úspěchu a získané zkušenosti (2/2)</a:t>
            </a:r>
            <a:endParaRPr lang="cs-CZ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65976"/>
              </p:ext>
            </p:extLst>
          </p:nvPr>
        </p:nvGraphicFramePr>
        <p:xfrm>
          <a:off x="586740" y="2163857"/>
          <a:ext cx="6705601" cy="3444684"/>
        </p:xfrm>
        <a:graphic>
          <a:graphicData uri="http://schemas.openxmlformats.org/drawingml/2006/table">
            <a:tbl>
              <a:tblPr firstRow="1" bandRow="1">
                <a:tableStyleId>{69D073F8-1565-44D7-B386-08B59EADF2EE}</a:tableStyleId>
              </a:tblPr>
              <a:tblGrid>
                <a:gridCol w="739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17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75418" marR="75418" marT="37709" marB="37709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Zapojení multilaterálních bankovních institucí (prostor k posouzení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</a:rPr>
                        <a:t> kritérií způsobilosti)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</a:rPr>
                        <a:t> raných stádiích rozvoje projektu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75418" marR="75418" marT="37709" marB="37709" anchor="ctr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17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75418" marR="75418" marT="37709" marB="37709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Brzké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zapojení Ministerstva financí a Statistického úřadu do projektových příprav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75418" marR="75418" marT="37709" marB="37709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17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75418" marR="75418" marT="37709" marB="37709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Ex ante konzultace s </a:t>
                      </a:r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</a:rPr>
                        <a:t>EUROSTATem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 jsou zásadní (je-li projekt koncipovaný mimo rozvahu veřejného sektoru)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75418" marR="75418" marT="37709" marB="37709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17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75418" marR="75418" marT="37709" marB="37709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Dobře připravené projekty se mohou realizovat relativně rychle</a:t>
                      </a:r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75418" marR="75418" marT="37709" marB="37709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3647" y="2321832"/>
            <a:ext cx="504769" cy="504769"/>
            <a:chOff x="3216946" y="2258092"/>
            <a:chExt cx="612000" cy="612000"/>
          </a:xfrm>
        </p:grpSpPr>
        <p:sp>
          <p:nvSpPr>
            <p:cNvPr id="8" name="Oval 7"/>
            <p:cNvSpPr/>
            <p:nvPr/>
          </p:nvSpPr>
          <p:spPr bwMode="ltGray">
            <a:xfrm>
              <a:off x="3216946" y="2258092"/>
              <a:ext cx="612000" cy="612000"/>
            </a:xfrm>
            <a:prstGeom prst="ellipse">
              <a:avLst/>
            </a:prstGeom>
            <a:solidFill>
              <a:srgbClr val="A32020"/>
            </a:solidFill>
            <a:ln w="31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50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" name="Freeform 4806"/>
            <p:cNvSpPr>
              <a:spLocks noEditPoints="1"/>
            </p:cNvSpPr>
            <p:nvPr/>
          </p:nvSpPr>
          <p:spPr bwMode="auto">
            <a:xfrm>
              <a:off x="3299862" y="2321752"/>
              <a:ext cx="446169" cy="392236"/>
            </a:xfrm>
            <a:custGeom>
              <a:avLst/>
              <a:gdLst>
                <a:gd name="T0" fmla="*/ 310 w 364"/>
                <a:gd name="T1" fmla="*/ 104 h 320"/>
                <a:gd name="T2" fmla="*/ 314 w 364"/>
                <a:gd name="T3" fmla="*/ 242 h 320"/>
                <a:gd name="T4" fmla="*/ 304 w 364"/>
                <a:gd name="T5" fmla="*/ 252 h 320"/>
                <a:gd name="T6" fmla="*/ 276 w 364"/>
                <a:gd name="T7" fmla="*/ 248 h 320"/>
                <a:gd name="T8" fmla="*/ 274 w 364"/>
                <a:gd name="T9" fmla="*/ 110 h 320"/>
                <a:gd name="T10" fmla="*/ 284 w 364"/>
                <a:gd name="T11" fmla="*/ 100 h 320"/>
                <a:gd name="T12" fmla="*/ 26 w 364"/>
                <a:gd name="T13" fmla="*/ 66 h 320"/>
                <a:gd name="T14" fmla="*/ 178 w 364"/>
                <a:gd name="T15" fmla="*/ 0 h 320"/>
                <a:gd name="T16" fmla="*/ 180 w 364"/>
                <a:gd name="T17" fmla="*/ 0 h 320"/>
                <a:gd name="T18" fmla="*/ 184 w 364"/>
                <a:gd name="T19" fmla="*/ 0 h 320"/>
                <a:gd name="T20" fmla="*/ 186 w 364"/>
                <a:gd name="T21" fmla="*/ 0 h 320"/>
                <a:gd name="T22" fmla="*/ 332 w 364"/>
                <a:gd name="T23" fmla="*/ 62 h 320"/>
                <a:gd name="T24" fmla="*/ 338 w 364"/>
                <a:gd name="T25" fmla="*/ 74 h 320"/>
                <a:gd name="T26" fmla="*/ 328 w 364"/>
                <a:gd name="T27" fmla="*/ 82 h 320"/>
                <a:gd name="T28" fmla="*/ 36 w 364"/>
                <a:gd name="T29" fmla="*/ 82 h 320"/>
                <a:gd name="T30" fmla="*/ 26 w 364"/>
                <a:gd name="T31" fmla="*/ 72 h 320"/>
                <a:gd name="T32" fmla="*/ 168 w 364"/>
                <a:gd name="T33" fmla="*/ 56 h 320"/>
                <a:gd name="T34" fmla="*/ 190 w 364"/>
                <a:gd name="T35" fmla="*/ 60 h 320"/>
                <a:gd name="T36" fmla="*/ 200 w 364"/>
                <a:gd name="T37" fmla="*/ 42 h 320"/>
                <a:gd name="T38" fmla="*/ 182 w 364"/>
                <a:gd name="T39" fmla="*/ 24 h 320"/>
                <a:gd name="T40" fmla="*/ 164 w 364"/>
                <a:gd name="T41" fmla="*/ 36 h 320"/>
                <a:gd name="T42" fmla="*/ 230 w 364"/>
                <a:gd name="T43" fmla="*/ 252 h 320"/>
                <a:gd name="T44" fmla="*/ 240 w 364"/>
                <a:gd name="T45" fmla="*/ 242 h 320"/>
                <a:gd name="T46" fmla="*/ 236 w 364"/>
                <a:gd name="T47" fmla="*/ 104 h 320"/>
                <a:gd name="T48" fmla="*/ 134 w 364"/>
                <a:gd name="T49" fmla="*/ 100 h 320"/>
                <a:gd name="T50" fmla="*/ 124 w 364"/>
                <a:gd name="T51" fmla="*/ 110 h 320"/>
                <a:gd name="T52" fmla="*/ 128 w 364"/>
                <a:gd name="T53" fmla="*/ 248 h 320"/>
                <a:gd name="T54" fmla="*/ 162 w 364"/>
                <a:gd name="T55" fmla="*/ 170 h 320"/>
                <a:gd name="T56" fmla="*/ 174 w 364"/>
                <a:gd name="T57" fmla="*/ 152 h 320"/>
                <a:gd name="T58" fmla="*/ 196 w 364"/>
                <a:gd name="T59" fmla="*/ 156 h 320"/>
                <a:gd name="T60" fmla="*/ 230 w 364"/>
                <a:gd name="T61" fmla="*/ 252 h 320"/>
                <a:gd name="T62" fmla="*/ 332 w 364"/>
                <a:gd name="T63" fmla="*/ 286 h 320"/>
                <a:gd name="T64" fmla="*/ 338 w 364"/>
                <a:gd name="T65" fmla="*/ 278 h 320"/>
                <a:gd name="T66" fmla="*/ 328 w 364"/>
                <a:gd name="T67" fmla="*/ 268 h 320"/>
                <a:gd name="T68" fmla="*/ 28 w 364"/>
                <a:gd name="T69" fmla="*/ 270 h 320"/>
                <a:gd name="T70" fmla="*/ 26 w 364"/>
                <a:gd name="T71" fmla="*/ 282 h 320"/>
                <a:gd name="T72" fmla="*/ 36 w 364"/>
                <a:gd name="T73" fmla="*/ 288 h 320"/>
                <a:gd name="T74" fmla="*/ 6 w 364"/>
                <a:gd name="T75" fmla="*/ 302 h 320"/>
                <a:gd name="T76" fmla="*/ 0 w 364"/>
                <a:gd name="T77" fmla="*/ 310 h 320"/>
                <a:gd name="T78" fmla="*/ 10 w 364"/>
                <a:gd name="T79" fmla="*/ 320 h 320"/>
                <a:gd name="T80" fmla="*/ 362 w 364"/>
                <a:gd name="T81" fmla="*/ 318 h 320"/>
                <a:gd name="T82" fmla="*/ 364 w 364"/>
                <a:gd name="T83" fmla="*/ 306 h 320"/>
                <a:gd name="T84" fmla="*/ 354 w 364"/>
                <a:gd name="T85" fmla="*/ 300 h 320"/>
                <a:gd name="T86" fmla="*/ 54 w 364"/>
                <a:gd name="T87" fmla="*/ 104 h 320"/>
                <a:gd name="T88" fmla="*/ 50 w 364"/>
                <a:gd name="T89" fmla="*/ 242 h 320"/>
                <a:gd name="T90" fmla="*/ 60 w 364"/>
                <a:gd name="T91" fmla="*/ 252 h 320"/>
                <a:gd name="T92" fmla="*/ 88 w 364"/>
                <a:gd name="T93" fmla="*/ 248 h 320"/>
                <a:gd name="T94" fmla="*/ 90 w 364"/>
                <a:gd name="T95" fmla="*/ 110 h 320"/>
                <a:gd name="T96" fmla="*/ 80 w 364"/>
                <a:gd name="T97" fmla="*/ 10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4" h="320">
                  <a:moveTo>
                    <a:pt x="304" y="100"/>
                  </a:moveTo>
                  <a:lnTo>
                    <a:pt x="304" y="100"/>
                  </a:lnTo>
                  <a:lnTo>
                    <a:pt x="308" y="102"/>
                  </a:lnTo>
                  <a:lnTo>
                    <a:pt x="310" y="104"/>
                  </a:lnTo>
                  <a:lnTo>
                    <a:pt x="312" y="106"/>
                  </a:lnTo>
                  <a:lnTo>
                    <a:pt x="314" y="110"/>
                  </a:lnTo>
                  <a:lnTo>
                    <a:pt x="314" y="242"/>
                  </a:lnTo>
                  <a:lnTo>
                    <a:pt x="314" y="242"/>
                  </a:lnTo>
                  <a:lnTo>
                    <a:pt x="312" y="246"/>
                  </a:lnTo>
                  <a:lnTo>
                    <a:pt x="310" y="248"/>
                  </a:lnTo>
                  <a:lnTo>
                    <a:pt x="308" y="250"/>
                  </a:lnTo>
                  <a:lnTo>
                    <a:pt x="304" y="252"/>
                  </a:lnTo>
                  <a:lnTo>
                    <a:pt x="284" y="252"/>
                  </a:lnTo>
                  <a:lnTo>
                    <a:pt x="284" y="252"/>
                  </a:lnTo>
                  <a:lnTo>
                    <a:pt x="280" y="250"/>
                  </a:lnTo>
                  <a:lnTo>
                    <a:pt x="276" y="248"/>
                  </a:lnTo>
                  <a:lnTo>
                    <a:pt x="274" y="246"/>
                  </a:lnTo>
                  <a:lnTo>
                    <a:pt x="274" y="24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4" y="106"/>
                  </a:lnTo>
                  <a:lnTo>
                    <a:pt x="276" y="104"/>
                  </a:lnTo>
                  <a:lnTo>
                    <a:pt x="280" y="102"/>
                  </a:lnTo>
                  <a:lnTo>
                    <a:pt x="284" y="100"/>
                  </a:lnTo>
                  <a:lnTo>
                    <a:pt x="304" y="100"/>
                  </a:lnTo>
                  <a:close/>
                  <a:moveTo>
                    <a:pt x="26" y="72"/>
                  </a:moveTo>
                  <a:lnTo>
                    <a:pt x="26" y="72"/>
                  </a:lnTo>
                  <a:lnTo>
                    <a:pt x="26" y="66"/>
                  </a:lnTo>
                  <a:lnTo>
                    <a:pt x="32" y="62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6" y="64"/>
                  </a:lnTo>
                  <a:lnTo>
                    <a:pt x="338" y="72"/>
                  </a:lnTo>
                  <a:lnTo>
                    <a:pt x="338" y="72"/>
                  </a:lnTo>
                  <a:lnTo>
                    <a:pt x="338" y="74"/>
                  </a:lnTo>
                  <a:lnTo>
                    <a:pt x="336" y="78"/>
                  </a:lnTo>
                  <a:lnTo>
                    <a:pt x="332" y="80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0" y="78"/>
                  </a:lnTo>
                  <a:lnTo>
                    <a:pt x="26" y="72"/>
                  </a:lnTo>
                  <a:lnTo>
                    <a:pt x="26" y="72"/>
                  </a:lnTo>
                  <a:close/>
                  <a:moveTo>
                    <a:pt x="164" y="42"/>
                  </a:moveTo>
                  <a:lnTo>
                    <a:pt x="164" y="42"/>
                  </a:lnTo>
                  <a:lnTo>
                    <a:pt x="164" y="50"/>
                  </a:lnTo>
                  <a:lnTo>
                    <a:pt x="168" y="56"/>
                  </a:lnTo>
                  <a:lnTo>
                    <a:pt x="174" y="60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90" y="60"/>
                  </a:lnTo>
                  <a:lnTo>
                    <a:pt x="196" y="56"/>
                  </a:lnTo>
                  <a:lnTo>
                    <a:pt x="200" y="50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200" y="36"/>
                  </a:lnTo>
                  <a:lnTo>
                    <a:pt x="196" y="30"/>
                  </a:lnTo>
                  <a:lnTo>
                    <a:pt x="190" y="26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74" y="26"/>
                  </a:lnTo>
                  <a:lnTo>
                    <a:pt x="168" y="30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4" y="42"/>
                  </a:lnTo>
                  <a:close/>
                  <a:moveTo>
                    <a:pt x="230" y="252"/>
                  </a:moveTo>
                  <a:lnTo>
                    <a:pt x="230" y="252"/>
                  </a:lnTo>
                  <a:lnTo>
                    <a:pt x="234" y="250"/>
                  </a:lnTo>
                  <a:lnTo>
                    <a:pt x="236" y="248"/>
                  </a:lnTo>
                  <a:lnTo>
                    <a:pt x="238" y="246"/>
                  </a:lnTo>
                  <a:lnTo>
                    <a:pt x="240" y="242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38" y="106"/>
                  </a:lnTo>
                  <a:lnTo>
                    <a:pt x="236" y="104"/>
                  </a:lnTo>
                  <a:lnTo>
                    <a:pt x="234" y="102"/>
                  </a:lnTo>
                  <a:lnTo>
                    <a:pt x="230" y="10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30" y="102"/>
                  </a:lnTo>
                  <a:lnTo>
                    <a:pt x="128" y="104"/>
                  </a:lnTo>
                  <a:lnTo>
                    <a:pt x="126" y="106"/>
                  </a:lnTo>
                  <a:lnTo>
                    <a:pt x="124" y="110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26" y="246"/>
                  </a:lnTo>
                  <a:lnTo>
                    <a:pt x="128" y="248"/>
                  </a:lnTo>
                  <a:lnTo>
                    <a:pt x="130" y="250"/>
                  </a:lnTo>
                  <a:lnTo>
                    <a:pt x="134" y="252"/>
                  </a:lnTo>
                  <a:lnTo>
                    <a:pt x="162" y="252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4" y="162"/>
                  </a:lnTo>
                  <a:lnTo>
                    <a:pt x="168" y="156"/>
                  </a:lnTo>
                  <a:lnTo>
                    <a:pt x="174" y="152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90" y="152"/>
                  </a:lnTo>
                  <a:lnTo>
                    <a:pt x="196" y="156"/>
                  </a:lnTo>
                  <a:lnTo>
                    <a:pt x="200" y="162"/>
                  </a:lnTo>
                  <a:lnTo>
                    <a:pt x="202" y="170"/>
                  </a:lnTo>
                  <a:lnTo>
                    <a:pt x="202" y="252"/>
                  </a:lnTo>
                  <a:lnTo>
                    <a:pt x="230" y="252"/>
                  </a:lnTo>
                  <a:close/>
                  <a:moveTo>
                    <a:pt x="36" y="288"/>
                  </a:moveTo>
                  <a:lnTo>
                    <a:pt x="328" y="288"/>
                  </a:lnTo>
                  <a:lnTo>
                    <a:pt x="328" y="288"/>
                  </a:lnTo>
                  <a:lnTo>
                    <a:pt x="332" y="286"/>
                  </a:lnTo>
                  <a:lnTo>
                    <a:pt x="336" y="284"/>
                  </a:lnTo>
                  <a:lnTo>
                    <a:pt x="338" y="282"/>
                  </a:lnTo>
                  <a:lnTo>
                    <a:pt x="338" y="278"/>
                  </a:lnTo>
                  <a:lnTo>
                    <a:pt x="338" y="278"/>
                  </a:lnTo>
                  <a:lnTo>
                    <a:pt x="338" y="274"/>
                  </a:lnTo>
                  <a:lnTo>
                    <a:pt x="336" y="270"/>
                  </a:lnTo>
                  <a:lnTo>
                    <a:pt x="332" y="268"/>
                  </a:lnTo>
                  <a:lnTo>
                    <a:pt x="328" y="268"/>
                  </a:lnTo>
                  <a:lnTo>
                    <a:pt x="36" y="268"/>
                  </a:lnTo>
                  <a:lnTo>
                    <a:pt x="36" y="268"/>
                  </a:lnTo>
                  <a:lnTo>
                    <a:pt x="32" y="268"/>
                  </a:lnTo>
                  <a:lnTo>
                    <a:pt x="28" y="270"/>
                  </a:lnTo>
                  <a:lnTo>
                    <a:pt x="26" y="274"/>
                  </a:lnTo>
                  <a:lnTo>
                    <a:pt x="26" y="278"/>
                  </a:lnTo>
                  <a:lnTo>
                    <a:pt x="26" y="278"/>
                  </a:lnTo>
                  <a:lnTo>
                    <a:pt x="26" y="282"/>
                  </a:lnTo>
                  <a:lnTo>
                    <a:pt x="28" y="284"/>
                  </a:lnTo>
                  <a:lnTo>
                    <a:pt x="32" y="286"/>
                  </a:lnTo>
                  <a:lnTo>
                    <a:pt x="36" y="288"/>
                  </a:lnTo>
                  <a:lnTo>
                    <a:pt x="36" y="288"/>
                  </a:lnTo>
                  <a:close/>
                  <a:moveTo>
                    <a:pt x="354" y="300"/>
                  </a:moveTo>
                  <a:lnTo>
                    <a:pt x="10" y="300"/>
                  </a:lnTo>
                  <a:lnTo>
                    <a:pt x="10" y="300"/>
                  </a:lnTo>
                  <a:lnTo>
                    <a:pt x="6" y="302"/>
                  </a:lnTo>
                  <a:lnTo>
                    <a:pt x="2" y="304"/>
                  </a:lnTo>
                  <a:lnTo>
                    <a:pt x="0" y="306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14"/>
                  </a:lnTo>
                  <a:lnTo>
                    <a:pt x="2" y="318"/>
                  </a:lnTo>
                  <a:lnTo>
                    <a:pt x="6" y="320"/>
                  </a:lnTo>
                  <a:lnTo>
                    <a:pt x="10" y="320"/>
                  </a:lnTo>
                  <a:lnTo>
                    <a:pt x="354" y="320"/>
                  </a:lnTo>
                  <a:lnTo>
                    <a:pt x="354" y="320"/>
                  </a:lnTo>
                  <a:lnTo>
                    <a:pt x="358" y="320"/>
                  </a:lnTo>
                  <a:lnTo>
                    <a:pt x="362" y="318"/>
                  </a:lnTo>
                  <a:lnTo>
                    <a:pt x="364" y="314"/>
                  </a:lnTo>
                  <a:lnTo>
                    <a:pt x="364" y="310"/>
                  </a:lnTo>
                  <a:lnTo>
                    <a:pt x="364" y="310"/>
                  </a:lnTo>
                  <a:lnTo>
                    <a:pt x="364" y="306"/>
                  </a:lnTo>
                  <a:lnTo>
                    <a:pt x="362" y="304"/>
                  </a:lnTo>
                  <a:lnTo>
                    <a:pt x="358" y="302"/>
                  </a:lnTo>
                  <a:lnTo>
                    <a:pt x="354" y="300"/>
                  </a:lnTo>
                  <a:lnTo>
                    <a:pt x="354" y="300"/>
                  </a:lnTo>
                  <a:close/>
                  <a:moveTo>
                    <a:pt x="60" y="100"/>
                  </a:moveTo>
                  <a:lnTo>
                    <a:pt x="60" y="100"/>
                  </a:lnTo>
                  <a:lnTo>
                    <a:pt x="56" y="102"/>
                  </a:lnTo>
                  <a:lnTo>
                    <a:pt x="54" y="104"/>
                  </a:lnTo>
                  <a:lnTo>
                    <a:pt x="52" y="106"/>
                  </a:lnTo>
                  <a:lnTo>
                    <a:pt x="50" y="110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2" y="246"/>
                  </a:lnTo>
                  <a:lnTo>
                    <a:pt x="54" y="248"/>
                  </a:lnTo>
                  <a:lnTo>
                    <a:pt x="56" y="250"/>
                  </a:lnTo>
                  <a:lnTo>
                    <a:pt x="6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0"/>
                  </a:lnTo>
                  <a:lnTo>
                    <a:pt x="88" y="248"/>
                  </a:lnTo>
                  <a:lnTo>
                    <a:pt x="90" y="246"/>
                  </a:lnTo>
                  <a:lnTo>
                    <a:pt x="90" y="24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0" y="106"/>
                  </a:lnTo>
                  <a:lnTo>
                    <a:pt x="88" y="104"/>
                  </a:lnTo>
                  <a:lnTo>
                    <a:pt x="84" y="102"/>
                  </a:lnTo>
                  <a:lnTo>
                    <a:pt x="80" y="100"/>
                  </a:lnTo>
                  <a:lnTo>
                    <a:pt x="60" y="1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75418" tIns="37709" rIns="75418" bIns="37709" numCol="1" anchor="t" anchorCtr="0" compatLnSpc="1">
              <a:prstTxWarp prst="textNoShape">
                <a:avLst/>
              </a:prstTxWarp>
            </a:bodyPr>
            <a:lstStyle/>
            <a:p>
              <a:endParaRPr lang="cs-CZ" sz="165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3647" y="3249995"/>
            <a:ext cx="504769" cy="504769"/>
            <a:chOff x="2342233" y="5907019"/>
            <a:chExt cx="612000" cy="612000"/>
          </a:xfrm>
        </p:grpSpPr>
        <p:sp>
          <p:nvSpPr>
            <p:cNvPr id="11" name="Oval 10"/>
            <p:cNvSpPr/>
            <p:nvPr/>
          </p:nvSpPr>
          <p:spPr bwMode="ltGray">
            <a:xfrm>
              <a:off x="2342233" y="5907019"/>
              <a:ext cx="612000" cy="612000"/>
            </a:xfrm>
            <a:prstGeom prst="ellipse">
              <a:avLst/>
            </a:prstGeom>
            <a:solidFill>
              <a:srgbClr val="DB536A"/>
            </a:solidFill>
            <a:ln w="31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50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" name="Freeform 4838"/>
            <p:cNvSpPr>
              <a:spLocks noEditPoints="1"/>
            </p:cNvSpPr>
            <p:nvPr/>
          </p:nvSpPr>
          <p:spPr bwMode="auto">
            <a:xfrm>
              <a:off x="2437122" y="5974991"/>
              <a:ext cx="422222" cy="419738"/>
            </a:xfrm>
            <a:custGeom>
              <a:avLst/>
              <a:gdLst>
                <a:gd name="T0" fmla="*/ 24 w 340"/>
                <a:gd name="T1" fmla="*/ 266 h 338"/>
                <a:gd name="T2" fmla="*/ 18 w 340"/>
                <a:gd name="T3" fmla="*/ 270 h 338"/>
                <a:gd name="T4" fmla="*/ 14 w 340"/>
                <a:gd name="T5" fmla="*/ 276 h 338"/>
                <a:gd name="T6" fmla="*/ 16 w 340"/>
                <a:gd name="T7" fmla="*/ 280 h 338"/>
                <a:gd name="T8" fmla="*/ 20 w 340"/>
                <a:gd name="T9" fmla="*/ 286 h 338"/>
                <a:gd name="T10" fmla="*/ 316 w 340"/>
                <a:gd name="T11" fmla="*/ 286 h 338"/>
                <a:gd name="T12" fmla="*/ 320 w 340"/>
                <a:gd name="T13" fmla="*/ 286 h 338"/>
                <a:gd name="T14" fmla="*/ 324 w 340"/>
                <a:gd name="T15" fmla="*/ 280 h 338"/>
                <a:gd name="T16" fmla="*/ 326 w 340"/>
                <a:gd name="T17" fmla="*/ 276 h 338"/>
                <a:gd name="T18" fmla="*/ 322 w 340"/>
                <a:gd name="T19" fmla="*/ 270 h 338"/>
                <a:gd name="T20" fmla="*/ 316 w 340"/>
                <a:gd name="T21" fmla="*/ 266 h 338"/>
                <a:gd name="T22" fmla="*/ 298 w 340"/>
                <a:gd name="T23" fmla="*/ 192 h 338"/>
                <a:gd name="T24" fmla="*/ 316 w 340"/>
                <a:gd name="T25" fmla="*/ 192 h 338"/>
                <a:gd name="T26" fmla="*/ 322 w 340"/>
                <a:gd name="T27" fmla="*/ 190 h 338"/>
                <a:gd name="T28" fmla="*/ 326 w 340"/>
                <a:gd name="T29" fmla="*/ 182 h 338"/>
                <a:gd name="T30" fmla="*/ 324 w 340"/>
                <a:gd name="T31" fmla="*/ 178 h 338"/>
                <a:gd name="T32" fmla="*/ 320 w 340"/>
                <a:gd name="T33" fmla="*/ 172 h 338"/>
                <a:gd name="T34" fmla="*/ 24 w 340"/>
                <a:gd name="T35" fmla="*/ 172 h 338"/>
                <a:gd name="T36" fmla="*/ 20 w 340"/>
                <a:gd name="T37" fmla="*/ 172 h 338"/>
                <a:gd name="T38" fmla="*/ 16 w 340"/>
                <a:gd name="T39" fmla="*/ 178 h 338"/>
                <a:gd name="T40" fmla="*/ 14 w 340"/>
                <a:gd name="T41" fmla="*/ 182 h 338"/>
                <a:gd name="T42" fmla="*/ 18 w 340"/>
                <a:gd name="T43" fmla="*/ 190 h 338"/>
                <a:gd name="T44" fmla="*/ 24 w 340"/>
                <a:gd name="T45" fmla="*/ 192 h 338"/>
                <a:gd name="T46" fmla="*/ 42 w 340"/>
                <a:gd name="T47" fmla="*/ 266 h 338"/>
                <a:gd name="T48" fmla="*/ 248 w 340"/>
                <a:gd name="T49" fmla="*/ 266 h 338"/>
                <a:gd name="T50" fmla="*/ 230 w 340"/>
                <a:gd name="T51" fmla="*/ 192 h 338"/>
                <a:gd name="T52" fmla="*/ 248 w 340"/>
                <a:gd name="T53" fmla="*/ 266 h 338"/>
                <a:gd name="T54" fmla="*/ 162 w 340"/>
                <a:gd name="T55" fmla="*/ 266 h 338"/>
                <a:gd name="T56" fmla="*/ 178 w 340"/>
                <a:gd name="T57" fmla="*/ 192 h 338"/>
                <a:gd name="T58" fmla="*/ 110 w 340"/>
                <a:gd name="T59" fmla="*/ 266 h 338"/>
                <a:gd name="T60" fmla="*/ 92 w 340"/>
                <a:gd name="T61" fmla="*/ 192 h 338"/>
                <a:gd name="T62" fmla="*/ 110 w 340"/>
                <a:gd name="T63" fmla="*/ 266 h 338"/>
                <a:gd name="T64" fmla="*/ 340 w 340"/>
                <a:gd name="T65" fmla="*/ 322 h 338"/>
                <a:gd name="T66" fmla="*/ 334 w 340"/>
                <a:gd name="T67" fmla="*/ 334 h 338"/>
                <a:gd name="T68" fmla="*/ 324 w 340"/>
                <a:gd name="T69" fmla="*/ 338 h 338"/>
                <a:gd name="T70" fmla="*/ 16 w 340"/>
                <a:gd name="T71" fmla="*/ 338 h 338"/>
                <a:gd name="T72" fmla="*/ 6 w 340"/>
                <a:gd name="T73" fmla="*/ 334 h 338"/>
                <a:gd name="T74" fmla="*/ 0 w 340"/>
                <a:gd name="T75" fmla="*/ 322 h 338"/>
                <a:gd name="T76" fmla="*/ 2 w 340"/>
                <a:gd name="T77" fmla="*/ 316 h 338"/>
                <a:gd name="T78" fmla="*/ 10 w 340"/>
                <a:gd name="T79" fmla="*/ 308 h 338"/>
                <a:gd name="T80" fmla="*/ 324 w 340"/>
                <a:gd name="T81" fmla="*/ 306 h 338"/>
                <a:gd name="T82" fmla="*/ 330 w 340"/>
                <a:gd name="T83" fmla="*/ 308 h 338"/>
                <a:gd name="T84" fmla="*/ 338 w 340"/>
                <a:gd name="T85" fmla="*/ 316 h 338"/>
                <a:gd name="T86" fmla="*/ 340 w 340"/>
                <a:gd name="T87" fmla="*/ 322 h 338"/>
                <a:gd name="T88" fmla="*/ 82 w 340"/>
                <a:gd name="T89" fmla="*/ 154 h 338"/>
                <a:gd name="T90" fmla="*/ 84 w 340"/>
                <a:gd name="T91" fmla="*/ 136 h 338"/>
                <a:gd name="T92" fmla="*/ 98 w 340"/>
                <a:gd name="T93" fmla="*/ 104 h 338"/>
                <a:gd name="T94" fmla="*/ 120 w 340"/>
                <a:gd name="T95" fmla="*/ 80 h 338"/>
                <a:gd name="T96" fmla="*/ 152 w 340"/>
                <a:gd name="T97" fmla="*/ 68 h 338"/>
                <a:gd name="T98" fmla="*/ 170 w 340"/>
                <a:gd name="T99" fmla="*/ 66 h 338"/>
                <a:gd name="T100" fmla="*/ 204 w 340"/>
                <a:gd name="T101" fmla="*/ 72 h 338"/>
                <a:gd name="T102" fmla="*/ 232 w 340"/>
                <a:gd name="T103" fmla="*/ 92 h 338"/>
                <a:gd name="T104" fmla="*/ 250 w 340"/>
                <a:gd name="T105" fmla="*/ 118 h 338"/>
                <a:gd name="T106" fmla="*/ 258 w 340"/>
                <a:gd name="T107" fmla="*/ 154 h 338"/>
                <a:gd name="T108" fmla="*/ 192 w 340"/>
                <a:gd name="T109" fmla="*/ 54 h 338"/>
                <a:gd name="T110" fmla="*/ 148 w 340"/>
                <a:gd name="T111" fmla="*/ 26 h 338"/>
                <a:gd name="T112" fmla="*/ 192 w 340"/>
                <a:gd name="T113" fmla="*/ 26 h 338"/>
                <a:gd name="T114" fmla="*/ 192 w 340"/>
                <a:gd name="T115" fmla="*/ 5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338">
                  <a:moveTo>
                    <a:pt x="24" y="266"/>
                  </a:moveTo>
                  <a:lnTo>
                    <a:pt x="24" y="266"/>
                  </a:lnTo>
                  <a:lnTo>
                    <a:pt x="20" y="268"/>
                  </a:lnTo>
                  <a:lnTo>
                    <a:pt x="18" y="270"/>
                  </a:lnTo>
                  <a:lnTo>
                    <a:pt x="16" y="272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80"/>
                  </a:lnTo>
                  <a:lnTo>
                    <a:pt x="18" y="284"/>
                  </a:lnTo>
                  <a:lnTo>
                    <a:pt x="20" y="286"/>
                  </a:lnTo>
                  <a:lnTo>
                    <a:pt x="24" y="286"/>
                  </a:lnTo>
                  <a:lnTo>
                    <a:pt x="316" y="286"/>
                  </a:lnTo>
                  <a:lnTo>
                    <a:pt x="316" y="286"/>
                  </a:lnTo>
                  <a:lnTo>
                    <a:pt x="320" y="286"/>
                  </a:lnTo>
                  <a:lnTo>
                    <a:pt x="322" y="284"/>
                  </a:lnTo>
                  <a:lnTo>
                    <a:pt x="324" y="280"/>
                  </a:lnTo>
                  <a:lnTo>
                    <a:pt x="326" y="276"/>
                  </a:lnTo>
                  <a:lnTo>
                    <a:pt x="326" y="276"/>
                  </a:lnTo>
                  <a:lnTo>
                    <a:pt x="324" y="272"/>
                  </a:lnTo>
                  <a:lnTo>
                    <a:pt x="322" y="270"/>
                  </a:lnTo>
                  <a:lnTo>
                    <a:pt x="320" y="268"/>
                  </a:lnTo>
                  <a:lnTo>
                    <a:pt x="316" y="266"/>
                  </a:lnTo>
                  <a:lnTo>
                    <a:pt x="298" y="266"/>
                  </a:lnTo>
                  <a:lnTo>
                    <a:pt x="298" y="192"/>
                  </a:lnTo>
                  <a:lnTo>
                    <a:pt x="316" y="192"/>
                  </a:lnTo>
                  <a:lnTo>
                    <a:pt x="316" y="192"/>
                  </a:lnTo>
                  <a:lnTo>
                    <a:pt x="320" y="192"/>
                  </a:lnTo>
                  <a:lnTo>
                    <a:pt x="322" y="190"/>
                  </a:lnTo>
                  <a:lnTo>
                    <a:pt x="324" y="186"/>
                  </a:lnTo>
                  <a:lnTo>
                    <a:pt x="326" y="182"/>
                  </a:lnTo>
                  <a:lnTo>
                    <a:pt x="326" y="182"/>
                  </a:lnTo>
                  <a:lnTo>
                    <a:pt x="324" y="178"/>
                  </a:lnTo>
                  <a:lnTo>
                    <a:pt x="322" y="176"/>
                  </a:lnTo>
                  <a:lnTo>
                    <a:pt x="320" y="172"/>
                  </a:lnTo>
                  <a:lnTo>
                    <a:pt x="316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0" y="172"/>
                  </a:lnTo>
                  <a:lnTo>
                    <a:pt x="18" y="176"/>
                  </a:lnTo>
                  <a:lnTo>
                    <a:pt x="16" y="178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6" y="186"/>
                  </a:lnTo>
                  <a:lnTo>
                    <a:pt x="18" y="190"/>
                  </a:lnTo>
                  <a:lnTo>
                    <a:pt x="20" y="192"/>
                  </a:lnTo>
                  <a:lnTo>
                    <a:pt x="24" y="192"/>
                  </a:lnTo>
                  <a:lnTo>
                    <a:pt x="42" y="192"/>
                  </a:lnTo>
                  <a:lnTo>
                    <a:pt x="42" y="266"/>
                  </a:lnTo>
                  <a:lnTo>
                    <a:pt x="24" y="266"/>
                  </a:lnTo>
                  <a:close/>
                  <a:moveTo>
                    <a:pt x="248" y="266"/>
                  </a:moveTo>
                  <a:lnTo>
                    <a:pt x="230" y="266"/>
                  </a:lnTo>
                  <a:lnTo>
                    <a:pt x="230" y="192"/>
                  </a:lnTo>
                  <a:lnTo>
                    <a:pt x="248" y="192"/>
                  </a:lnTo>
                  <a:lnTo>
                    <a:pt x="248" y="266"/>
                  </a:lnTo>
                  <a:close/>
                  <a:moveTo>
                    <a:pt x="178" y="266"/>
                  </a:moveTo>
                  <a:lnTo>
                    <a:pt x="162" y="266"/>
                  </a:lnTo>
                  <a:lnTo>
                    <a:pt x="162" y="192"/>
                  </a:lnTo>
                  <a:lnTo>
                    <a:pt x="178" y="192"/>
                  </a:lnTo>
                  <a:lnTo>
                    <a:pt x="178" y="266"/>
                  </a:lnTo>
                  <a:close/>
                  <a:moveTo>
                    <a:pt x="110" y="266"/>
                  </a:moveTo>
                  <a:lnTo>
                    <a:pt x="92" y="266"/>
                  </a:lnTo>
                  <a:lnTo>
                    <a:pt x="92" y="192"/>
                  </a:lnTo>
                  <a:lnTo>
                    <a:pt x="110" y="192"/>
                  </a:lnTo>
                  <a:lnTo>
                    <a:pt x="110" y="266"/>
                  </a:lnTo>
                  <a:close/>
                  <a:moveTo>
                    <a:pt x="340" y="322"/>
                  </a:moveTo>
                  <a:lnTo>
                    <a:pt x="340" y="322"/>
                  </a:lnTo>
                  <a:lnTo>
                    <a:pt x="338" y="328"/>
                  </a:lnTo>
                  <a:lnTo>
                    <a:pt x="334" y="334"/>
                  </a:lnTo>
                  <a:lnTo>
                    <a:pt x="330" y="336"/>
                  </a:lnTo>
                  <a:lnTo>
                    <a:pt x="324" y="338"/>
                  </a:lnTo>
                  <a:lnTo>
                    <a:pt x="16" y="338"/>
                  </a:lnTo>
                  <a:lnTo>
                    <a:pt x="16" y="338"/>
                  </a:lnTo>
                  <a:lnTo>
                    <a:pt x="10" y="336"/>
                  </a:lnTo>
                  <a:lnTo>
                    <a:pt x="6" y="334"/>
                  </a:lnTo>
                  <a:lnTo>
                    <a:pt x="2" y="32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16"/>
                  </a:lnTo>
                  <a:lnTo>
                    <a:pt x="6" y="310"/>
                  </a:lnTo>
                  <a:lnTo>
                    <a:pt x="10" y="308"/>
                  </a:lnTo>
                  <a:lnTo>
                    <a:pt x="16" y="306"/>
                  </a:lnTo>
                  <a:lnTo>
                    <a:pt x="324" y="306"/>
                  </a:lnTo>
                  <a:lnTo>
                    <a:pt x="324" y="306"/>
                  </a:lnTo>
                  <a:lnTo>
                    <a:pt x="330" y="308"/>
                  </a:lnTo>
                  <a:lnTo>
                    <a:pt x="334" y="310"/>
                  </a:lnTo>
                  <a:lnTo>
                    <a:pt x="338" y="316"/>
                  </a:lnTo>
                  <a:lnTo>
                    <a:pt x="340" y="322"/>
                  </a:lnTo>
                  <a:lnTo>
                    <a:pt x="340" y="322"/>
                  </a:lnTo>
                  <a:close/>
                  <a:moveTo>
                    <a:pt x="258" y="154"/>
                  </a:moveTo>
                  <a:lnTo>
                    <a:pt x="82" y="154"/>
                  </a:lnTo>
                  <a:lnTo>
                    <a:pt x="82" y="154"/>
                  </a:lnTo>
                  <a:lnTo>
                    <a:pt x="84" y="136"/>
                  </a:lnTo>
                  <a:lnTo>
                    <a:pt x="90" y="118"/>
                  </a:lnTo>
                  <a:lnTo>
                    <a:pt x="98" y="104"/>
                  </a:lnTo>
                  <a:lnTo>
                    <a:pt x="108" y="92"/>
                  </a:lnTo>
                  <a:lnTo>
                    <a:pt x="120" y="80"/>
                  </a:lnTo>
                  <a:lnTo>
                    <a:pt x="136" y="72"/>
                  </a:lnTo>
                  <a:lnTo>
                    <a:pt x="152" y="68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88" y="68"/>
                  </a:lnTo>
                  <a:lnTo>
                    <a:pt x="204" y="72"/>
                  </a:lnTo>
                  <a:lnTo>
                    <a:pt x="220" y="80"/>
                  </a:lnTo>
                  <a:lnTo>
                    <a:pt x="232" y="92"/>
                  </a:lnTo>
                  <a:lnTo>
                    <a:pt x="242" y="104"/>
                  </a:lnTo>
                  <a:lnTo>
                    <a:pt x="250" y="118"/>
                  </a:lnTo>
                  <a:lnTo>
                    <a:pt x="256" y="136"/>
                  </a:lnTo>
                  <a:lnTo>
                    <a:pt x="258" y="154"/>
                  </a:lnTo>
                  <a:lnTo>
                    <a:pt x="258" y="154"/>
                  </a:lnTo>
                  <a:close/>
                  <a:moveTo>
                    <a:pt x="192" y="54"/>
                  </a:moveTo>
                  <a:lnTo>
                    <a:pt x="148" y="54"/>
                  </a:lnTo>
                  <a:lnTo>
                    <a:pt x="148" y="26"/>
                  </a:lnTo>
                  <a:lnTo>
                    <a:pt x="170" y="0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2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75418" tIns="37709" rIns="75418" bIns="37709" numCol="1" anchor="t" anchorCtr="0" compatLnSpc="1">
              <a:prstTxWarp prst="textNoShape">
                <a:avLst/>
              </a:prstTxWarp>
            </a:bodyPr>
            <a:lstStyle/>
            <a:p>
              <a:endParaRPr lang="cs-CZ" sz="165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3647" y="4103566"/>
            <a:ext cx="504769" cy="504769"/>
            <a:chOff x="1467520" y="5907019"/>
            <a:chExt cx="612000" cy="612000"/>
          </a:xfrm>
        </p:grpSpPr>
        <p:sp>
          <p:nvSpPr>
            <p:cNvPr id="14" name="Oval 13"/>
            <p:cNvSpPr/>
            <p:nvPr/>
          </p:nvSpPr>
          <p:spPr bwMode="ltGray">
            <a:xfrm>
              <a:off x="1467520" y="5907019"/>
              <a:ext cx="612000" cy="612000"/>
            </a:xfrm>
            <a:prstGeom prst="ellipse">
              <a:avLst/>
            </a:prstGeom>
            <a:solidFill>
              <a:srgbClr val="E0301E"/>
            </a:solidFill>
            <a:ln w="3175">
              <a:solidFill>
                <a:srgbClr val="E03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50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5" name="Freeform 4831"/>
            <p:cNvSpPr>
              <a:spLocks noEditPoints="1"/>
            </p:cNvSpPr>
            <p:nvPr/>
          </p:nvSpPr>
          <p:spPr bwMode="auto">
            <a:xfrm>
              <a:off x="1522671" y="6096691"/>
              <a:ext cx="501699" cy="270719"/>
            </a:xfrm>
            <a:custGeom>
              <a:avLst/>
              <a:gdLst>
                <a:gd name="T0" fmla="*/ 300 w 404"/>
                <a:gd name="T1" fmla="*/ 166 h 218"/>
                <a:gd name="T2" fmla="*/ 288 w 404"/>
                <a:gd name="T3" fmla="*/ 172 h 218"/>
                <a:gd name="T4" fmla="*/ 272 w 404"/>
                <a:gd name="T5" fmla="*/ 184 h 218"/>
                <a:gd name="T6" fmla="*/ 252 w 404"/>
                <a:gd name="T7" fmla="*/ 170 h 218"/>
                <a:gd name="T8" fmla="*/ 244 w 404"/>
                <a:gd name="T9" fmla="*/ 186 h 218"/>
                <a:gd name="T10" fmla="*/ 232 w 404"/>
                <a:gd name="T11" fmla="*/ 188 h 218"/>
                <a:gd name="T12" fmla="*/ 226 w 404"/>
                <a:gd name="T13" fmla="*/ 188 h 218"/>
                <a:gd name="T14" fmla="*/ 216 w 404"/>
                <a:gd name="T15" fmla="*/ 166 h 218"/>
                <a:gd name="T16" fmla="*/ 192 w 404"/>
                <a:gd name="T17" fmla="*/ 154 h 218"/>
                <a:gd name="T18" fmla="*/ 178 w 404"/>
                <a:gd name="T19" fmla="*/ 142 h 218"/>
                <a:gd name="T20" fmla="*/ 160 w 404"/>
                <a:gd name="T21" fmla="*/ 138 h 218"/>
                <a:gd name="T22" fmla="*/ 134 w 404"/>
                <a:gd name="T23" fmla="*/ 120 h 218"/>
                <a:gd name="T24" fmla="*/ 106 w 404"/>
                <a:gd name="T25" fmla="*/ 136 h 218"/>
                <a:gd name="T26" fmla="*/ 74 w 404"/>
                <a:gd name="T27" fmla="*/ 124 h 218"/>
                <a:gd name="T28" fmla="*/ 94 w 404"/>
                <a:gd name="T29" fmla="*/ 42 h 218"/>
                <a:gd name="T30" fmla="*/ 138 w 404"/>
                <a:gd name="T31" fmla="*/ 38 h 218"/>
                <a:gd name="T32" fmla="*/ 134 w 404"/>
                <a:gd name="T33" fmla="*/ 66 h 218"/>
                <a:gd name="T34" fmla="*/ 150 w 404"/>
                <a:gd name="T35" fmla="*/ 88 h 218"/>
                <a:gd name="T36" fmla="*/ 178 w 404"/>
                <a:gd name="T37" fmla="*/ 92 h 218"/>
                <a:gd name="T38" fmla="*/ 288 w 404"/>
                <a:gd name="T39" fmla="*/ 92 h 218"/>
                <a:gd name="T40" fmla="*/ 294 w 404"/>
                <a:gd name="T41" fmla="*/ 100 h 218"/>
                <a:gd name="T42" fmla="*/ 320 w 404"/>
                <a:gd name="T43" fmla="*/ 144 h 218"/>
                <a:gd name="T44" fmla="*/ 134 w 404"/>
                <a:gd name="T45" fmla="*/ 132 h 218"/>
                <a:gd name="T46" fmla="*/ 118 w 404"/>
                <a:gd name="T47" fmla="*/ 142 h 218"/>
                <a:gd name="T48" fmla="*/ 102 w 404"/>
                <a:gd name="T49" fmla="*/ 190 h 218"/>
                <a:gd name="T50" fmla="*/ 118 w 404"/>
                <a:gd name="T51" fmla="*/ 198 h 218"/>
                <a:gd name="T52" fmla="*/ 130 w 404"/>
                <a:gd name="T53" fmla="*/ 204 h 218"/>
                <a:gd name="T54" fmla="*/ 146 w 404"/>
                <a:gd name="T55" fmla="*/ 214 h 218"/>
                <a:gd name="T56" fmla="*/ 162 w 404"/>
                <a:gd name="T57" fmla="*/ 204 h 218"/>
                <a:gd name="T58" fmla="*/ 174 w 404"/>
                <a:gd name="T59" fmla="*/ 216 h 218"/>
                <a:gd name="T60" fmla="*/ 188 w 404"/>
                <a:gd name="T61" fmla="*/ 218 h 218"/>
                <a:gd name="T62" fmla="*/ 208 w 404"/>
                <a:gd name="T63" fmla="*/ 194 h 218"/>
                <a:gd name="T64" fmla="*/ 202 w 404"/>
                <a:gd name="T65" fmla="*/ 168 h 218"/>
                <a:gd name="T66" fmla="*/ 182 w 404"/>
                <a:gd name="T67" fmla="*/ 170 h 218"/>
                <a:gd name="T68" fmla="*/ 172 w 404"/>
                <a:gd name="T69" fmla="*/ 152 h 218"/>
                <a:gd name="T70" fmla="*/ 156 w 404"/>
                <a:gd name="T71" fmla="*/ 150 h 218"/>
                <a:gd name="T72" fmla="*/ 146 w 404"/>
                <a:gd name="T73" fmla="*/ 138 h 218"/>
                <a:gd name="T74" fmla="*/ 378 w 404"/>
                <a:gd name="T75" fmla="*/ 0 h 218"/>
                <a:gd name="T76" fmla="*/ 394 w 404"/>
                <a:gd name="T77" fmla="*/ 160 h 218"/>
                <a:gd name="T78" fmla="*/ 402 w 404"/>
                <a:gd name="T79" fmla="*/ 70 h 218"/>
                <a:gd name="T80" fmla="*/ 26 w 404"/>
                <a:gd name="T81" fmla="*/ 0 h 218"/>
                <a:gd name="T82" fmla="*/ 0 w 404"/>
                <a:gd name="T83" fmla="*/ 96 h 218"/>
                <a:gd name="T84" fmla="*/ 18 w 404"/>
                <a:gd name="T85" fmla="*/ 178 h 218"/>
                <a:gd name="T86" fmla="*/ 96 w 404"/>
                <a:gd name="T87" fmla="*/ 154 h 218"/>
                <a:gd name="T88" fmla="*/ 68 w 404"/>
                <a:gd name="T89" fmla="*/ 142 h 218"/>
                <a:gd name="T90" fmla="*/ 74 w 404"/>
                <a:gd name="T91" fmla="*/ 170 h 218"/>
                <a:gd name="T92" fmla="*/ 88 w 404"/>
                <a:gd name="T93" fmla="*/ 172 h 218"/>
                <a:gd name="T94" fmla="*/ 306 w 404"/>
                <a:gd name="T95" fmla="*/ 34 h 218"/>
                <a:gd name="T96" fmla="*/ 230 w 404"/>
                <a:gd name="T97" fmla="*/ 8 h 218"/>
                <a:gd name="T98" fmla="*/ 192 w 404"/>
                <a:gd name="T99" fmla="*/ 2 h 218"/>
                <a:gd name="T100" fmla="*/ 190 w 404"/>
                <a:gd name="T101" fmla="*/ 0 h 218"/>
                <a:gd name="T102" fmla="*/ 182 w 404"/>
                <a:gd name="T103" fmla="*/ 2 h 218"/>
                <a:gd name="T104" fmla="*/ 148 w 404"/>
                <a:gd name="T105" fmla="*/ 44 h 218"/>
                <a:gd name="T106" fmla="*/ 156 w 404"/>
                <a:gd name="T107" fmla="*/ 78 h 218"/>
                <a:gd name="T108" fmla="*/ 180 w 404"/>
                <a:gd name="T109" fmla="*/ 78 h 218"/>
                <a:gd name="T110" fmla="*/ 292 w 404"/>
                <a:gd name="T111" fmla="*/ 82 h 218"/>
                <a:gd name="T112" fmla="*/ 304 w 404"/>
                <a:gd name="T113" fmla="*/ 94 h 218"/>
                <a:gd name="T114" fmla="*/ 328 w 404"/>
                <a:gd name="T115" fmla="*/ 1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218">
                  <a:moveTo>
                    <a:pt x="310" y="162"/>
                  </a:moveTo>
                  <a:lnTo>
                    <a:pt x="310" y="162"/>
                  </a:lnTo>
                  <a:lnTo>
                    <a:pt x="306" y="164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296" y="164"/>
                  </a:lnTo>
                  <a:lnTo>
                    <a:pt x="290" y="162"/>
                  </a:lnTo>
                  <a:lnTo>
                    <a:pt x="290" y="162"/>
                  </a:lnTo>
                  <a:lnTo>
                    <a:pt x="290" y="168"/>
                  </a:lnTo>
                  <a:lnTo>
                    <a:pt x="288" y="172"/>
                  </a:lnTo>
                  <a:lnTo>
                    <a:pt x="286" y="176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76" y="182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62" y="180"/>
                  </a:lnTo>
                  <a:lnTo>
                    <a:pt x="258" y="178"/>
                  </a:lnTo>
                  <a:lnTo>
                    <a:pt x="256" y="174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0" y="178"/>
                  </a:lnTo>
                  <a:lnTo>
                    <a:pt x="248" y="182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38" y="188"/>
                  </a:lnTo>
                  <a:lnTo>
                    <a:pt x="234" y="188"/>
                  </a:lnTo>
                  <a:lnTo>
                    <a:pt x="234" y="188"/>
                  </a:lnTo>
                  <a:lnTo>
                    <a:pt x="232" y="188"/>
                  </a:lnTo>
                  <a:lnTo>
                    <a:pt x="232" y="188"/>
                  </a:lnTo>
                  <a:lnTo>
                    <a:pt x="230" y="188"/>
                  </a:lnTo>
                  <a:lnTo>
                    <a:pt x="230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6" y="188"/>
                  </a:lnTo>
                  <a:lnTo>
                    <a:pt x="222" y="188"/>
                  </a:lnTo>
                  <a:lnTo>
                    <a:pt x="222" y="188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16" y="166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0" y="156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46"/>
                  </a:lnTo>
                  <a:lnTo>
                    <a:pt x="178" y="142"/>
                  </a:lnTo>
                  <a:lnTo>
                    <a:pt x="178" y="142"/>
                  </a:lnTo>
                  <a:lnTo>
                    <a:pt x="170" y="138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56" y="130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2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26" y="122"/>
                  </a:lnTo>
                  <a:lnTo>
                    <a:pt x="118" y="124"/>
                  </a:lnTo>
                  <a:lnTo>
                    <a:pt x="112" y="130"/>
                  </a:lnTo>
                  <a:lnTo>
                    <a:pt x="106" y="136"/>
                  </a:lnTo>
                  <a:lnTo>
                    <a:pt x="102" y="14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6" y="128"/>
                  </a:lnTo>
                  <a:lnTo>
                    <a:pt x="74" y="124"/>
                  </a:lnTo>
                  <a:lnTo>
                    <a:pt x="72" y="120"/>
                  </a:lnTo>
                  <a:lnTo>
                    <a:pt x="74" y="114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4" y="42"/>
                  </a:lnTo>
                  <a:lnTo>
                    <a:pt x="98" y="38"/>
                  </a:lnTo>
                  <a:lnTo>
                    <a:pt x="102" y="36"/>
                  </a:lnTo>
                  <a:lnTo>
                    <a:pt x="106" y="36"/>
                  </a:lnTo>
                  <a:lnTo>
                    <a:pt x="140" y="34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4" y="46"/>
                  </a:lnTo>
                  <a:lnTo>
                    <a:pt x="132" y="52"/>
                  </a:lnTo>
                  <a:lnTo>
                    <a:pt x="132" y="60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4" y="84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8" y="92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78" y="92"/>
                  </a:lnTo>
                  <a:lnTo>
                    <a:pt x="186" y="88"/>
                  </a:lnTo>
                  <a:lnTo>
                    <a:pt x="194" y="82"/>
                  </a:lnTo>
                  <a:lnTo>
                    <a:pt x="198" y="74"/>
                  </a:lnTo>
                  <a:lnTo>
                    <a:pt x="212" y="52"/>
                  </a:lnTo>
                  <a:lnTo>
                    <a:pt x="288" y="92"/>
                  </a:lnTo>
                  <a:lnTo>
                    <a:pt x="288" y="92"/>
                  </a:lnTo>
                  <a:lnTo>
                    <a:pt x="290" y="94"/>
                  </a:lnTo>
                  <a:lnTo>
                    <a:pt x="294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4" y="100"/>
                  </a:lnTo>
                  <a:lnTo>
                    <a:pt x="296" y="100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20" y="144"/>
                  </a:lnTo>
                  <a:lnTo>
                    <a:pt x="320" y="150"/>
                  </a:lnTo>
                  <a:lnTo>
                    <a:pt x="316" y="158"/>
                  </a:lnTo>
                  <a:lnTo>
                    <a:pt x="310" y="162"/>
                  </a:lnTo>
                  <a:lnTo>
                    <a:pt x="310" y="162"/>
                  </a:lnTo>
                  <a:close/>
                  <a:moveTo>
                    <a:pt x="134" y="132"/>
                  </a:moveTo>
                  <a:lnTo>
                    <a:pt x="134" y="132"/>
                  </a:lnTo>
                  <a:lnTo>
                    <a:pt x="128" y="132"/>
                  </a:lnTo>
                  <a:lnTo>
                    <a:pt x="124" y="134"/>
                  </a:lnTo>
                  <a:lnTo>
                    <a:pt x="120" y="138"/>
                  </a:lnTo>
                  <a:lnTo>
                    <a:pt x="118" y="142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98" y="176"/>
                  </a:lnTo>
                  <a:lnTo>
                    <a:pt x="100" y="184"/>
                  </a:lnTo>
                  <a:lnTo>
                    <a:pt x="102" y="190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12" y="196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22" y="196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8"/>
                  </a:lnTo>
                  <a:lnTo>
                    <a:pt x="130" y="204"/>
                  </a:lnTo>
                  <a:lnTo>
                    <a:pt x="132" y="208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42" y="214"/>
                  </a:lnTo>
                  <a:lnTo>
                    <a:pt x="146" y="214"/>
                  </a:lnTo>
                  <a:lnTo>
                    <a:pt x="146" y="214"/>
                  </a:lnTo>
                  <a:lnTo>
                    <a:pt x="152" y="214"/>
                  </a:lnTo>
                  <a:lnTo>
                    <a:pt x="156" y="212"/>
                  </a:lnTo>
                  <a:lnTo>
                    <a:pt x="160" y="208"/>
                  </a:lnTo>
                  <a:lnTo>
                    <a:pt x="162" y="204"/>
                  </a:lnTo>
                  <a:lnTo>
                    <a:pt x="166" y="200"/>
                  </a:lnTo>
                  <a:lnTo>
                    <a:pt x="166" y="200"/>
                  </a:lnTo>
                  <a:lnTo>
                    <a:pt x="168" y="208"/>
                  </a:lnTo>
                  <a:lnTo>
                    <a:pt x="170" y="212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78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8" y="218"/>
                  </a:lnTo>
                  <a:lnTo>
                    <a:pt x="192" y="216"/>
                  </a:lnTo>
                  <a:lnTo>
                    <a:pt x="196" y="212"/>
                  </a:lnTo>
                  <a:lnTo>
                    <a:pt x="200" y="208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10" y="188"/>
                  </a:lnTo>
                  <a:lnTo>
                    <a:pt x="210" y="180"/>
                  </a:lnTo>
                  <a:lnTo>
                    <a:pt x="206" y="174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196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86" y="168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0" y="164"/>
                  </a:lnTo>
                  <a:lnTo>
                    <a:pt x="180" y="160"/>
                  </a:lnTo>
                  <a:lnTo>
                    <a:pt x="176" y="156"/>
                  </a:lnTo>
                  <a:lnTo>
                    <a:pt x="172" y="152"/>
                  </a:lnTo>
                  <a:lnTo>
                    <a:pt x="172" y="152"/>
                  </a:lnTo>
                  <a:lnTo>
                    <a:pt x="168" y="150"/>
                  </a:lnTo>
                  <a:lnTo>
                    <a:pt x="162" y="150"/>
                  </a:lnTo>
                  <a:lnTo>
                    <a:pt x="162" y="150"/>
                  </a:lnTo>
                  <a:lnTo>
                    <a:pt x="156" y="150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48"/>
                  </a:lnTo>
                  <a:lnTo>
                    <a:pt x="150" y="142"/>
                  </a:lnTo>
                  <a:lnTo>
                    <a:pt x="146" y="138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38" y="132"/>
                  </a:lnTo>
                  <a:lnTo>
                    <a:pt x="134" y="132"/>
                  </a:lnTo>
                  <a:close/>
                  <a:moveTo>
                    <a:pt x="378" y="0"/>
                  </a:moveTo>
                  <a:lnTo>
                    <a:pt x="316" y="18"/>
                  </a:lnTo>
                  <a:lnTo>
                    <a:pt x="366" y="184"/>
                  </a:lnTo>
                  <a:lnTo>
                    <a:pt x="386" y="178"/>
                  </a:lnTo>
                  <a:lnTo>
                    <a:pt x="386" y="178"/>
                  </a:lnTo>
                  <a:lnTo>
                    <a:pt x="394" y="160"/>
                  </a:lnTo>
                  <a:lnTo>
                    <a:pt x="398" y="140"/>
                  </a:lnTo>
                  <a:lnTo>
                    <a:pt x="402" y="118"/>
                  </a:lnTo>
                  <a:lnTo>
                    <a:pt x="404" y="96"/>
                  </a:lnTo>
                  <a:lnTo>
                    <a:pt x="404" y="96"/>
                  </a:lnTo>
                  <a:lnTo>
                    <a:pt x="402" y="70"/>
                  </a:lnTo>
                  <a:lnTo>
                    <a:pt x="398" y="46"/>
                  </a:lnTo>
                  <a:lnTo>
                    <a:pt x="390" y="22"/>
                  </a:lnTo>
                  <a:lnTo>
                    <a:pt x="378" y="0"/>
                  </a:lnTo>
                  <a:lnTo>
                    <a:pt x="378" y="0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14" y="22"/>
                  </a:lnTo>
                  <a:lnTo>
                    <a:pt x="6" y="46"/>
                  </a:lnTo>
                  <a:lnTo>
                    <a:pt x="2" y="7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18"/>
                  </a:lnTo>
                  <a:lnTo>
                    <a:pt x="6" y="140"/>
                  </a:lnTo>
                  <a:lnTo>
                    <a:pt x="10" y="160"/>
                  </a:lnTo>
                  <a:lnTo>
                    <a:pt x="18" y="178"/>
                  </a:lnTo>
                  <a:lnTo>
                    <a:pt x="40" y="184"/>
                  </a:lnTo>
                  <a:lnTo>
                    <a:pt x="88" y="18"/>
                  </a:lnTo>
                  <a:lnTo>
                    <a:pt x="26" y="0"/>
                  </a:lnTo>
                  <a:close/>
                  <a:moveTo>
                    <a:pt x="90" y="164"/>
                  </a:moveTo>
                  <a:lnTo>
                    <a:pt x="96" y="154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0" y="138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4" y="150"/>
                  </a:lnTo>
                  <a:lnTo>
                    <a:pt x="66" y="158"/>
                  </a:lnTo>
                  <a:lnTo>
                    <a:pt x="68" y="164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80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90" y="164"/>
                  </a:lnTo>
                  <a:lnTo>
                    <a:pt x="90" y="164"/>
                  </a:lnTo>
                  <a:close/>
                  <a:moveTo>
                    <a:pt x="328" y="106"/>
                  </a:moveTo>
                  <a:lnTo>
                    <a:pt x="306" y="34"/>
                  </a:lnTo>
                  <a:lnTo>
                    <a:pt x="306" y="34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6" y="24"/>
                  </a:lnTo>
                  <a:lnTo>
                    <a:pt x="292" y="22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2" y="2"/>
                  </a:lnTo>
                  <a:lnTo>
                    <a:pt x="176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4" y="54"/>
                  </a:lnTo>
                  <a:lnTo>
                    <a:pt x="146" y="62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62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80" y="78"/>
                  </a:lnTo>
                  <a:lnTo>
                    <a:pt x="184" y="74"/>
                  </a:lnTo>
                  <a:lnTo>
                    <a:pt x="188" y="68"/>
                  </a:lnTo>
                  <a:lnTo>
                    <a:pt x="208" y="36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8" y="86"/>
                  </a:lnTo>
                  <a:lnTo>
                    <a:pt x="304" y="90"/>
                  </a:lnTo>
                  <a:lnTo>
                    <a:pt x="304" y="90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6" y="94"/>
                  </a:lnTo>
                  <a:lnTo>
                    <a:pt x="324" y="124"/>
                  </a:lnTo>
                  <a:lnTo>
                    <a:pt x="324" y="124"/>
                  </a:lnTo>
                  <a:lnTo>
                    <a:pt x="326" y="120"/>
                  </a:lnTo>
                  <a:lnTo>
                    <a:pt x="328" y="116"/>
                  </a:lnTo>
                  <a:lnTo>
                    <a:pt x="330" y="110"/>
                  </a:lnTo>
                  <a:lnTo>
                    <a:pt x="328" y="106"/>
                  </a:lnTo>
                  <a:lnTo>
                    <a:pt x="328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75418" tIns="37709" rIns="75418" bIns="37709" numCol="1" anchor="t" anchorCtr="0" compatLnSpc="1">
              <a:prstTxWarp prst="textNoShape">
                <a:avLst/>
              </a:prstTxWarp>
            </a:bodyPr>
            <a:lstStyle/>
            <a:p>
              <a:endParaRPr lang="cs-CZ" sz="165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3647" y="4941839"/>
            <a:ext cx="504769" cy="504769"/>
            <a:chOff x="1467520" y="5907019"/>
            <a:chExt cx="612000" cy="612000"/>
          </a:xfrm>
        </p:grpSpPr>
        <p:sp>
          <p:nvSpPr>
            <p:cNvPr id="17" name="Oval 16"/>
            <p:cNvSpPr/>
            <p:nvPr/>
          </p:nvSpPr>
          <p:spPr bwMode="ltGray">
            <a:xfrm>
              <a:off x="1467520" y="5907019"/>
              <a:ext cx="612000" cy="612000"/>
            </a:xfrm>
            <a:prstGeom prst="ellipse">
              <a:avLst/>
            </a:prstGeom>
            <a:solidFill>
              <a:srgbClr val="FFB600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50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" name="Freeform 4936"/>
            <p:cNvSpPr>
              <a:spLocks noEditPoints="1"/>
            </p:cNvSpPr>
            <p:nvPr/>
          </p:nvSpPr>
          <p:spPr bwMode="auto">
            <a:xfrm>
              <a:off x="1543183" y="5985129"/>
              <a:ext cx="477003" cy="450504"/>
            </a:xfrm>
            <a:custGeom>
              <a:avLst/>
              <a:gdLst>
                <a:gd name="T0" fmla="*/ 198 w 396"/>
                <a:gd name="T1" fmla="*/ 218 h 374"/>
                <a:gd name="T2" fmla="*/ 178 w 396"/>
                <a:gd name="T3" fmla="*/ 198 h 374"/>
                <a:gd name="T4" fmla="*/ 206 w 396"/>
                <a:gd name="T5" fmla="*/ 180 h 374"/>
                <a:gd name="T6" fmla="*/ 396 w 396"/>
                <a:gd name="T7" fmla="*/ 198 h 374"/>
                <a:gd name="T8" fmla="*/ 332 w 396"/>
                <a:gd name="T9" fmla="*/ 344 h 374"/>
                <a:gd name="T10" fmla="*/ 230 w 396"/>
                <a:gd name="T11" fmla="*/ 334 h 374"/>
                <a:gd name="T12" fmla="*/ 150 w 396"/>
                <a:gd name="T13" fmla="*/ 328 h 374"/>
                <a:gd name="T14" fmla="*/ 46 w 396"/>
                <a:gd name="T15" fmla="*/ 324 h 374"/>
                <a:gd name="T16" fmla="*/ 0 w 396"/>
                <a:gd name="T17" fmla="*/ 198 h 374"/>
                <a:gd name="T18" fmla="*/ 34 w 396"/>
                <a:gd name="T19" fmla="*/ 88 h 374"/>
                <a:gd name="T20" fmla="*/ 122 w 396"/>
                <a:gd name="T21" fmla="*/ 16 h 374"/>
                <a:gd name="T22" fmla="*/ 218 w 396"/>
                <a:gd name="T23" fmla="*/ 2 h 374"/>
                <a:gd name="T24" fmla="*/ 324 w 396"/>
                <a:gd name="T25" fmla="*/ 46 h 374"/>
                <a:gd name="T26" fmla="*/ 386 w 396"/>
                <a:gd name="T27" fmla="*/ 140 h 374"/>
                <a:gd name="T28" fmla="*/ 310 w 396"/>
                <a:gd name="T29" fmla="*/ 134 h 374"/>
                <a:gd name="T30" fmla="*/ 352 w 396"/>
                <a:gd name="T31" fmla="*/ 120 h 374"/>
                <a:gd name="T32" fmla="*/ 354 w 396"/>
                <a:gd name="T33" fmla="*/ 104 h 374"/>
                <a:gd name="T34" fmla="*/ 310 w 396"/>
                <a:gd name="T35" fmla="*/ 122 h 374"/>
                <a:gd name="T36" fmla="*/ 262 w 396"/>
                <a:gd name="T37" fmla="*/ 86 h 374"/>
                <a:gd name="T38" fmla="*/ 292 w 396"/>
                <a:gd name="T39" fmla="*/ 54 h 374"/>
                <a:gd name="T40" fmla="*/ 286 w 396"/>
                <a:gd name="T41" fmla="*/ 38 h 374"/>
                <a:gd name="T42" fmla="*/ 258 w 396"/>
                <a:gd name="T43" fmla="*/ 76 h 374"/>
                <a:gd name="T44" fmla="*/ 188 w 396"/>
                <a:gd name="T45" fmla="*/ 60 h 374"/>
                <a:gd name="T46" fmla="*/ 202 w 396"/>
                <a:gd name="T47" fmla="*/ 68 h 374"/>
                <a:gd name="T48" fmla="*/ 208 w 396"/>
                <a:gd name="T49" fmla="*/ 22 h 374"/>
                <a:gd name="T50" fmla="*/ 190 w 396"/>
                <a:gd name="T51" fmla="*/ 18 h 374"/>
                <a:gd name="T52" fmla="*/ 58 w 396"/>
                <a:gd name="T53" fmla="*/ 208 h 374"/>
                <a:gd name="T54" fmla="*/ 68 w 396"/>
                <a:gd name="T55" fmla="*/ 194 h 374"/>
                <a:gd name="T56" fmla="*/ 22 w 396"/>
                <a:gd name="T57" fmla="*/ 188 h 374"/>
                <a:gd name="T58" fmla="*/ 18 w 396"/>
                <a:gd name="T59" fmla="*/ 206 h 374"/>
                <a:gd name="T60" fmla="*/ 84 w 396"/>
                <a:gd name="T61" fmla="*/ 260 h 374"/>
                <a:gd name="T62" fmla="*/ 40 w 396"/>
                <a:gd name="T63" fmla="*/ 278 h 374"/>
                <a:gd name="T64" fmla="*/ 48 w 396"/>
                <a:gd name="T65" fmla="*/ 294 h 374"/>
                <a:gd name="T66" fmla="*/ 88 w 396"/>
                <a:gd name="T67" fmla="*/ 270 h 374"/>
                <a:gd name="T68" fmla="*/ 54 w 396"/>
                <a:gd name="T69" fmla="*/ 104 h 374"/>
                <a:gd name="T70" fmla="*/ 38 w 396"/>
                <a:gd name="T71" fmla="*/ 110 h 374"/>
                <a:gd name="T72" fmla="*/ 78 w 396"/>
                <a:gd name="T73" fmla="*/ 138 h 374"/>
                <a:gd name="T74" fmla="*/ 88 w 396"/>
                <a:gd name="T75" fmla="*/ 126 h 374"/>
                <a:gd name="T76" fmla="*/ 120 w 396"/>
                <a:gd name="T77" fmla="*/ 44 h 374"/>
                <a:gd name="T78" fmla="*/ 104 w 396"/>
                <a:gd name="T79" fmla="*/ 42 h 374"/>
                <a:gd name="T80" fmla="*/ 124 w 396"/>
                <a:gd name="T81" fmla="*/ 86 h 374"/>
                <a:gd name="T82" fmla="*/ 138 w 396"/>
                <a:gd name="T83" fmla="*/ 80 h 374"/>
                <a:gd name="T84" fmla="*/ 224 w 396"/>
                <a:gd name="T85" fmla="*/ 174 h 374"/>
                <a:gd name="T86" fmla="*/ 188 w 396"/>
                <a:gd name="T87" fmla="*/ 164 h 374"/>
                <a:gd name="T88" fmla="*/ 164 w 396"/>
                <a:gd name="T89" fmla="*/ 186 h 374"/>
                <a:gd name="T90" fmla="*/ 176 w 396"/>
                <a:gd name="T91" fmla="*/ 226 h 374"/>
                <a:gd name="T92" fmla="*/ 216 w 396"/>
                <a:gd name="T93" fmla="*/ 228 h 374"/>
                <a:gd name="T94" fmla="*/ 324 w 396"/>
                <a:gd name="T95" fmla="*/ 258 h 374"/>
                <a:gd name="T96" fmla="*/ 310 w 396"/>
                <a:gd name="T97" fmla="*/ 262 h 374"/>
                <a:gd name="T98" fmla="*/ 342 w 396"/>
                <a:gd name="T99" fmla="*/ 292 h 374"/>
                <a:gd name="T100" fmla="*/ 358 w 396"/>
                <a:gd name="T101" fmla="*/ 286 h 374"/>
                <a:gd name="T102" fmla="*/ 380 w 396"/>
                <a:gd name="T103" fmla="*/ 198 h 374"/>
                <a:gd name="T104" fmla="*/ 338 w 396"/>
                <a:gd name="T105" fmla="*/ 188 h 374"/>
                <a:gd name="T106" fmla="*/ 328 w 396"/>
                <a:gd name="T107" fmla="*/ 202 h 374"/>
                <a:gd name="T108" fmla="*/ 374 w 396"/>
                <a:gd name="T109" fmla="*/ 20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6" h="374">
                  <a:moveTo>
                    <a:pt x="218" y="198"/>
                  </a:moveTo>
                  <a:lnTo>
                    <a:pt x="218" y="198"/>
                  </a:lnTo>
                  <a:lnTo>
                    <a:pt x="216" y="206"/>
                  </a:lnTo>
                  <a:lnTo>
                    <a:pt x="212" y="212"/>
                  </a:lnTo>
                  <a:lnTo>
                    <a:pt x="206" y="216"/>
                  </a:lnTo>
                  <a:lnTo>
                    <a:pt x="198" y="218"/>
                  </a:lnTo>
                  <a:lnTo>
                    <a:pt x="198" y="218"/>
                  </a:lnTo>
                  <a:lnTo>
                    <a:pt x="190" y="216"/>
                  </a:lnTo>
                  <a:lnTo>
                    <a:pt x="184" y="212"/>
                  </a:lnTo>
                  <a:lnTo>
                    <a:pt x="180" y="206"/>
                  </a:lnTo>
                  <a:lnTo>
                    <a:pt x="178" y="198"/>
                  </a:lnTo>
                  <a:lnTo>
                    <a:pt x="178" y="198"/>
                  </a:lnTo>
                  <a:lnTo>
                    <a:pt x="180" y="190"/>
                  </a:lnTo>
                  <a:lnTo>
                    <a:pt x="184" y="184"/>
                  </a:lnTo>
                  <a:lnTo>
                    <a:pt x="190" y="180"/>
                  </a:lnTo>
                  <a:lnTo>
                    <a:pt x="198" y="178"/>
                  </a:lnTo>
                  <a:lnTo>
                    <a:pt x="198" y="178"/>
                  </a:lnTo>
                  <a:lnTo>
                    <a:pt x="206" y="180"/>
                  </a:lnTo>
                  <a:lnTo>
                    <a:pt x="212" y="184"/>
                  </a:lnTo>
                  <a:lnTo>
                    <a:pt x="216" y="190"/>
                  </a:lnTo>
                  <a:lnTo>
                    <a:pt x="218" y="198"/>
                  </a:lnTo>
                  <a:lnTo>
                    <a:pt x="218" y="198"/>
                  </a:lnTo>
                  <a:close/>
                  <a:moveTo>
                    <a:pt x="396" y="198"/>
                  </a:moveTo>
                  <a:lnTo>
                    <a:pt x="396" y="198"/>
                  </a:lnTo>
                  <a:lnTo>
                    <a:pt x="394" y="226"/>
                  </a:lnTo>
                  <a:lnTo>
                    <a:pt x="388" y="254"/>
                  </a:lnTo>
                  <a:lnTo>
                    <a:pt x="378" y="278"/>
                  </a:lnTo>
                  <a:lnTo>
                    <a:pt x="366" y="302"/>
                  </a:lnTo>
                  <a:lnTo>
                    <a:pt x="350" y="324"/>
                  </a:lnTo>
                  <a:lnTo>
                    <a:pt x="332" y="344"/>
                  </a:lnTo>
                  <a:lnTo>
                    <a:pt x="310" y="360"/>
                  </a:lnTo>
                  <a:lnTo>
                    <a:pt x="288" y="374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46" y="328"/>
                  </a:lnTo>
                  <a:lnTo>
                    <a:pt x="230" y="334"/>
                  </a:lnTo>
                  <a:lnTo>
                    <a:pt x="214" y="336"/>
                  </a:lnTo>
                  <a:lnTo>
                    <a:pt x="198" y="338"/>
                  </a:lnTo>
                  <a:lnTo>
                    <a:pt x="198" y="338"/>
                  </a:lnTo>
                  <a:lnTo>
                    <a:pt x="182" y="336"/>
                  </a:lnTo>
                  <a:lnTo>
                    <a:pt x="166" y="334"/>
                  </a:lnTo>
                  <a:lnTo>
                    <a:pt x="150" y="328"/>
                  </a:lnTo>
                  <a:lnTo>
                    <a:pt x="134" y="322"/>
                  </a:lnTo>
                  <a:lnTo>
                    <a:pt x="108" y="374"/>
                  </a:lnTo>
                  <a:lnTo>
                    <a:pt x="108" y="374"/>
                  </a:lnTo>
                  <a:lnTo>
                    <a:pt x="86" y="360"/>
                  </a:lnTo>
                  <a:lnTo>
                    <a:pt x="64" y="344"/>
                  </a:lnTo>
                  <a:lnTo>
                    <a:pt x="46" y="324"/>
                  </a:lnTo>
                  <a:lnTo>
                    <a:pt x="30" y="302"/>
                  </a:lnTo>
                  <a:lnTo>
                    <a:pt x="18" y="278"/>
                  </a:lnTo>
                  <a:lnTo>
                    <a:pt x="8" y="254"/>
                  </a:lnTo>
                  <a:lnTo>
                    <a:pt x="2" y="226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2" y="178"/>
                  </a:lnTo>
                  <a:lnTo>
                    <a:pt x="4" y="158"/>
                  </a:lnTo>
                  <a:lnTo>
                    <a:pt x="10" y="140"/>
                  </a:lnTo>
                  <a:lnTo>
                    <a:pt x="16" y="122"/>
                  </a:lnTo>
                  <a:lnTo>
                    <a:pt x="24" y="104"/>
                  </a:lnTo>
                  <a:lnTo>
                    <a:pt x="34" y="88"/>
                  </a:lnTo>
                  <a:lnTo>
                    <a:pt x="46" y="72"/>
                  </a:lnTo>
                  <a:lnTo>
                    <a:pt x="58" y="58"/>
                  </a:lnTo>
                  <a:lnTo>
                    <a:pt x="72" y="46"/>
                  </a:lnTo>
                  <a:lnTo>
                    <a:pt x="88" y="34"/>
                  </a:lnTo>
                  <a:lnTo>
                    <a:pt x="104" y="24"/>
                  </a:lnTo>
                  <a:lnTo>
                    <a:pt x="122" y="16"/>
                  </a:lnTo>
                  <a:lnTo>
                    <a:pt x="140" y="10"/>
                  </a:lnTo>
                  <a:lnTo>
                    <a:pt x="158" y="4"/>
                  </a:lnTo>
                  <a:lnTo>
                    <a:pt x="178" y="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18" y="2"/>
                  </a:lnTo>
                  <a:lnTo>
                    <a:pt x="238" y="4"/>
                  </a:lnTo>
                  <a:lnTo>
                    <a:pt x="256" y="10"/>
                  </a:lnTo>
                  <a:lnTo>
                    <a:pt x="274" y="16"/>
                  </a:lnTo>
                  <a:lnTo>
                    <a:pt x="292" y="24"/>
                  </a:lnTo>
                  <a:lnTo>
                    <a:pt x="308" y="34"/>
                  </a:lnTo>
                  <a:lnTo>
                    <a:pt x="324" y="46"/>
                  </a:lnTo>
                  <a:lnTo>
                    <a:pt x="338" y="58"/>
                  </a:lnTo>
                  <a:lnTo>
                    <a:pt x="350" y="72"/>
                  </a:lnTo>
                  <a:lnTo>
                    <a:pt x="362" y="88"/>
                  </a:lnTo>
                  <a:lnTo>
                    <a:pt x="372" y="104"/>
                  </a:lnTo>
                  <a:lnTo>
                    <a:pt x="380" y="122"/>
                  </a:lnTo>
                  <a:lnTo>
                    <a:pt x="386" y="140"/>
                  </a:lnTo>
                  <a:lnTo>
                    <a:pt x="392" y="158"/>
                  </a:lnTo>
                  <a:lnTo>
                    <a:pt x="394" y="178"/>
                  </a:lnTo>
                  <a:lnTo>
                    <a:pt x="396" y="198"/>
                  </a:lnTo>
                  <a:lnTo>
                    <a:pt x="396" y="198"/>
                  </a:lnTo>
                  <a:close/>
                  <a:moveTo>
                    <a:pt x="310" y="134"/>
                  </a:moveTo>
                  <a:lnTo>
                    <a:pt x="310" y="134"/>
                  </a:lnTo>
                  <a:lnTo>
                    <a:pt x="314" y="138"/>
                  </a:lnTo>
                  <a:lnTo>
                    <a:pt x="318" y="138"/>
                  </a:lnTo>
                  <a:lnTo>
                    <a:pt x="318" y="138"/>
                  </a:lnTo>
                  <a:lnTo>
                    <a:pt x="324" y="138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6" y="118"/>
                  </a:lnTo>
                  <a:lnTo>
                    <a:pt x="356" y="114"/>
                  </a:lnTo>
                  <a:lnTo>
                    <a:pt x="358" y="110"/>
                  </a:lnTo>
                  <a:lnTo>
                    <a:pt x="356" y="106"/>
                  </a:lnTo>
                  <a:lnTo>
                    <a:pt x="356" y="106"/>
                  </a:lnTo>
                  <a:lnTo>
                    <a:pt x="354" y="104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2" y="104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0" y="122"/>
                  </a:lnTo>
                  <a:lnTo>
                    <a:pt x="308" y="126"/>
                  </a:lnTo>
                  <a:lnTo>
                    <a:pt x="308" y="130"/>
                  </a:lnTo>
                  <a:lnTo>
                    <a:pt x="310" y="134"/>
                  </a:lnTo>
                  <a:lnTo>
                    <a:pt x="310" y="134"/>
                  </a:lnTo>
                  <a:close/>
                  <a:moveTo>
                    <a:pt x="262" y="86"/>
                  </a:moveTo>
                  <a:lnTo>
                    <a:pt x="262" y="86"/>
                  </a:lnTo>
                  <a:lnTo>
                    <a:pt x="268" y="88"/>
                  </a:lnTo>
                  <a:lnTo>
                    <a:pt x="268" y="88"/>
                  </a:lnTo>
                  <a:lnTo>
                    <a:pt x="272" y="86"/>
                  </a:lnTo>
                  <a:lnTo>
                    <a:pt x="276" y="82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4" y="50"/>
                  </a:lnTo>
                  <a:lnTo>
                    <a:pt x="294" y="46"/>
                  </a:lnTo>
                  <a:lnTo>
                    <a:pt x="292" y="42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86" y="38"/>
                  </a:lnTo>
                  <a:lnTo>
                    <a:pt x="282" y="40"/>
                  </a:lnTo>
                  <a:lnTo>
                    <a:pt x="278" y="40"/>
                  </a:lnTo>
                  <a:lnTo>
                    <a:pt x="276" y="44"/>
                  </a:lnTo>
                  <a:lnTo>
                    <a:pt x="258" y="72"/>
                  </a:lnTo>
                  <a:lnTo>
                    <a:pt x="258" y="72"/>
                  </a:lnTo>
                  <a:lnTo>
                    <a:pt x="258" y="76"/>
                  </a:lnTo>
                  <a:lnTo>
                    <a:pt x="258" y="80"/>
                  </a:lnTo>
                  <a:lnTo>
                    <a:pt x="260" y="84"/>
                  </a:lnTo>
                  <a:lnTo>
                    <a:pt x="262" y="86"/>
                  </a:lnTo>
                  <a:lnTo>
                    <a:pt x="262" y="86"/>
                  </a:lnTo>
                  <a:close/>
                  <a:moveTo>
                    <a:pt x="188" y="60"/>
                  </a:moveTo>
                  <a:lnTo>
                    <a:pt x="188" y="60"/>
                  </a:lnTo>
                  <a:lnTo>
                    <a:pt x="188" y="62"/>
                  </a:lnTo>
                  <a:lnTo>
                    <a:pt x="190" y="66"/>
                  </a:lnTo>
                  <a:lnTo>
                    <a:pt x="194" y="68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202" y="68"/>
                  </a:lnTo>
                  <a:lnTo>
                    <a:pt x="206" y="66"/>
                  </a:lnTo>
                  <a:lnTo>
                    <a:pt x="208" y="62"/>
                  </a:lnTo>
                  <a:lnTo>
                    <a:pt x="208" y="60"/>
                  </a:lnTo>
                  <a:lnTo>
                    <a:pt x="208" y="26"/>
                  </a:lnTo>
                  <a:lnTo>
                    <a:pt x="208" y="26"/>
                  </a:lnTo>
                  <a:lnTo>
                    <a:pt x="208" y="22"/>
                  </a:lnTo>
                  <a:lnTo>
                    <a:pt x="206" y="18"/>
                  </a:lnTo>
                  <a:lnTo>
                    <a:pt x="202" y="16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194" y="16"/>
                  </a:lnTo>
                  <a:lnTo>
                    <a:pt x="190" y="18"/>
                  </a:lnTo>
                  <a:lnTo>
                    <a:pt x="188" y="22"/>
                  </a:lnTo>
                  <a:lnTo>
                    <a:pt x="188" y="26"/>
                  </a:lnTo>
                  <a:lnTo>
                    <a:pt x="188" y="60"/>
                  </a:lnTo>
                  <a:close/>
                  <a:moveTo>
                    <a:pt x="26" y="208"/>
                  </a:moveTo>
                  <a:lnTo>
                    <a:pt x="58" y="208"/>
                  </a:lnTo>
                  <a:lnTo>
                    <a:pt x="58" y="208"/>
                  </a:lnTo>
                  <a:lnTo>
                    <a:pt x="62" y="208"/>
                  </a:lnTo>
                  <a:lnTo>
                    <a:pt x="66" y="206"/>
                  </a:lnTo>
                  <a:lnTo>
                    <a:pt x="68" y="202"/>
                  </a:lnTo>
                  <a:lnTo>
                    <a:pt x="68" y="198"/>
                  </a:lnTo>
                  <a:lnTo>
                    <a:pt x="68" y="198"/>
                  </a:lnTo>
                  <a:lnTo>
                    <a:pt x="68" y="194"/>
                  </a:lnTo>
                  <a:lnTo>
                    <a:pt x="66" y="190"/>
                  </a:lnTo>
                  <a:lnTo>
                    <a:pt x="62" y="188"/>
                  </a:lnTo>
                  <a:lnTo>
                    <a:pt x="58" y="188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2" y="188"/>
                  </a:lnTo>
                  <a:lnTo>
                    <a:pt x="18" y="190"/>
                  </a:lnTo>
                  <a:lnTo>
                    <a:pt x="16" y="194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16" y="202"/>
                  </a:lnTo>
                  <a:lnTo>
                    <a:pt x="18" y="206"/>
                  </a:lnTo>
                  <a:lnTo>
                    <a:pt x="22" y="208"/>
                  </a:lnTo>
                  <a:lnTo>
                    <a:pt x="26" y="208"/>
                  </a:lnTo>
                  <a:lnTo>
                    <a:pt x="26" y="208"/>
                  </a:lnTo>
                  <a:close/>
                  <a:moveTo>
                    <a:pt x="86" y="262"/>
                  </a:moveTo>
                  <a:lnTo>
                    <a:pt x="86" y="262"/>
                  </a:lnTo>
                  <a:lnTo>
                    <a:pt x="84" y="260"/>
                  </a:lnTo>
                  <a:lnTo>
                    <a:pt x="80" y="258"/>
                  </a:lnTo>
                  <a:lnTo>
                    <a:pt x="76" y="258"/>
                  </a:lnTo>
                  <a:lnTo>
                    <a:pt x="72" y="258"/>
                  </a:lnTo>
                  <a:lnTo>
                    <a:pt x="44" y="276"/>
                  </a:lnTo>
                  <a:lnTo>
                    <a:pt x="44" y="276"/>
                  </a:lnTo>
                  <a:lnTo>
                    <a:pt x="40" y="278"/>
                  </a:lnTo>
                  <a:lnTo>
                    <a:pt x="40" y="282"/>
                  </a:lnTo>
                  <a:lnTo>
                    <a:pt x="38" y="286"/>
                  </a:lnTo>
                  <a:lnTo>
                    <a:pt x="40" y="290"/>
                  </a:lnTo>
                  <a:lnTo>
                    <a:pt x="40" y="290"/>
                  </a:lnTo>
                  <a:lnTo>
                    <a:pt x="44" y="292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54" y="292"/>
                  </a:lnTo>
                  <a:lnTo>
                    <a:pt x="82" y="276"/>
                  </a:lnTo>
                  <a:lnTo>
                    <a:pt x="82" y="276"/>
                  </a:lnTo>
                  <a:lnTo>
                    <a:pt x="86" y="274"/>
                  </a:lnTo>
                  <a:lnTo>
                    <a:pt x="88" y="270"/>
                  </a:lnTo>
                  <a:lnTo>
                    <a:pt x="88" y="266"/>
                  </a:lnTo>
                  <a:lnTo>
                    <a:pt x="86" y="262"/>
                  </a:lnTo>
                  <a:lnTo>
                    <a:pt x="86" y="262"/>
                  </a:lnTo>
                  <a:close/>
                  <a:moveTo>
                    <a:pt x="82" y="120"/>
                  </a:moveTo>
                  <a:lnTo>
                    <a:pt x="54" y="104"/>
                  </a:lnTo>
                  <a:lnTo>
                    <a:pt x="54" y="104"/>
                  </a:lnTo>
                  <a:lnTo>
                    <a:pt x="50" y="102"/>
                  </a:lnTo>
                  <a:lnTo>
                    <a:pt x="46" y="102"/>
                  </a:lnTo>
                  <a:lnTo>
                    <a:pt x="42" y="104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38" y="110"/>
                  </a:lnTo>
                  <a:lnTo>
                    <a:pt x="40" y="114"/>
                  </a:lnTo>
                  <a:lnTo>
                    <a:pt x="40" y="118"/>
                  </a:lnTo>
                  <a:lnTo>
                    <a:pt x="44" y="120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82" y="138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8" y="130"/>
                  </a:lnTo>
                  <a:lnTo>
                    <a:pt x="88" y="126"/>
                  </a:lnTo>
                  <a:lnTo>
                    <a:pt x="86" y="122"/>
                  </a:lnTo>
                  <a:lnTo>
                    <a:pt x="82" y="120"/>
                  </a:lnTo>
                  <a:lnTo>
                    <a:pt x="82" y="120"/>
                  </a:lnTo>
                  <a:close/>
                  <a:moveTo>
                    <a:pt x="138" y="72"/>
                  </a:moveTo>
                  <a:lnTo>
                    <a:pt x="120" y="44"/>
                  </a:lnTo>
                  <a:lnTo>
                    <a:pt x="120" y="44"/>
                  </a:lnTo>
                  <a:lnTo>
                    <a:pt x="118" y="40"/>
                  </a:lnTo>
                  <a:lnTo>
                    <a:pt x="114" y="40"/>
                  </a:lnTo>
                  <a:lnTo>
                    <a:pt x="110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2" y="50"/>
                  </a:lnTo>
                  <a:lnTo>
                    <a:pt x="104" y="54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4" y="86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8" y="80"/>
                  </a:lnTo>
                  <a:lnTo>
                    <a:pt x="138" y="76"/>
                  </a:lnTo>
                  <a:lnTo>
                    <a:pt x="138" y="72"/>
                  </a:lnTo>
                  <a:lnTo>
                    <a:pt x="138" y="72"/>
                  </a:lnTo>
                  <a:close/>
                  <a:moveTo>
                    <a:pt x="372" y="152"/>
                  </a:moveTo>
                  <a:lnTo>
                    <a:pt x="224" y="174"/>
                  </a:lnTo>
                  <a:lnTo>
                    <a:pt x="224" y="174"/>
                  </a:lnTo>
                  <a:lnTo>
                    <a:pt x="218" y="168"/>
                  </a:lnTo>
                  <a:lnTo>
                    <a:pt x="212" y="166"/>
                  </a:lnTo>
                  <a:lnTo>
                    <a:pt x="206" y="164"/>
                  </a:lnTo>
                  <a:lnTo>
                    <a:pt x="198" y="162"/>
                  </a:lnTo>
                  <a:lnTo>
                    <a:pt x="198" y="162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2" y="166"/>
                  </a:lnTo>
                  <a:lnTo>
                    <a:pt x="176" y="170"/>
                  </a:lnTo>
                  <a:lnTo>
                    <a:pt x="172" y="174"/>
                  </a:lnTo>
                  <a:lnTo>
                    <a:pt x="168" y="180"/>
                  </a:lnTo>
                  <a:lnTo>
                    <a:pt x="164" y="186"/>
                  </a:lnTo>
                  <a:lnTo>
                    <a:pt x="162" y="194"/>
                  </a:lnTo>
                  <a:lnTo>
                    <a:pt x="162" y="200"/>
                  </a:lnTo>
                  <a:lnTo>
                    <a:pt x="164" y="208"/>
                  </a:lnTo>
                  <a:lnTo>
                    <a:pt x="164" y="208"/>
                  </a:lnTo>
                  <a:lnTo>
                    <a:pt x="168" y="218"/>
                  </a:lnTo>
                  <a:lnTo>
                    <a:pt x="176" y="226"/>
                  </a:lnTo>
                  <a:lnTo>
                    <a:pt x="186" y="232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208" y="232"/>
                  </a:lnTo>
                  <a:lnTo>
                    <a:pt x="208" y="232"/>
                  </a:lnTo>
                  <a:lnTo>
                    <a:pt x="216" y="228"/>
                  </a:lnTo>
                  <a:lnTo>
                    <a:pt x="224" y="222"/>
                  </a:lnTo>
                  <a:lnTo>
                    <a:pt x="228" y="216"/>
                  </a:lnTo>
                  <a:lnTo>
                    <a:pt x="232" y="208"/>
                  </a:lnTo>
                  <a:lnTo>
                    <a:pt x="372" y="152"/>
                  </a:lnTo>
                  <a:close/>
                  <a:moveTo>
                    <a:pt x="352" y="276"/>
                  </a:moveTo>
                  <a:lnTo>
                    <a:pt x="324" y="258"/>
                  </a:lnTo>
                  <a:lnTo>
                    <a:pt x="324" y="258"/>
                  </a:lnTo>
                  <a:lnTo>
                    <a:pt x="320" y="258"/>
                  </a:lnTo>
                  <a:lnTo>
                    <a:pt x="316" y="258"/>
                  </a:lnTo>
                  <a:lnTo>
                    <a:pt x="312" y="260"/>
                  </a:lnTo>
                  <a:lnTo>
                    <a:pt x="310" y="262"/>
                  </a:lnTo>
                  <a:lnTo>
                    <a:pt x="310" y="262"/>
                  </a:lnTo>
                  <a:lnTo>
                    <a:pt x="308" y="266"/>
                  </a:lnTo>
                  <a:lnTo>
                    <a:pt x="308" y="270"/>
                  </a:lnTo>
                  <a:lnTo>
                    <a:pt x="310" y="274"/>
                  </a:lnTo>
                  <a:lnTo>
                    <a:pt x="314" y="276"/>
                  </a:lnTo>
                  <a:lnTo>
                    <a:pt x="342" y="292"/>
                  </a:lnTo>
                  <a:lnTo>
                    <a:pt x="342" y="292"/>
                  </a:lnTo>
                  <a:lnTo>
                    <a:pt x="348" y="294"/>
                  </a:lnTo>
                  <a:lnTo>
                    <a:pt x="348" y="294"/>
                  </a:lnTo>
                  <a:lnTo>
                    <a:pt x="352" y="292"/>
                  </a:lnTo>
                  <a:lnTo>
                    <a:pt x="356" y="290"/>
                  </a:lnTo>
                  <a:lnTo>
                    <a:pt x="356" y="290"/>
                  </a:lnTo>
                  <a:lnTo>
                    <a:pt x="358" y="286"/>
                  </a:lnTo>
                  <a:lnTo>
                    <a:pt x="356" y="282"/>
                  </a:lnTo>
                  <a:lnTo>
                    <a:pt x="356" y="278"/>
                  </a:lnTo>
                  <a:lnTo>
                    <a:pt x="352" y="276"/>
                  </a:lnTo>
                  <a:lnTo>
                    <a:pt x="352" y="276"/>
                  </a:lnTo>
                  <a:close/>
                  <a:moveTo>
                    <a:pt x="380" y="198"/>
                  </a:moveTo>
                  <a:lnTo>
                    <a:pt x="380" y="198"/>
                  </a:lnTo>
                  <a:lnTo>
                    <a:pt x="380" y="194"/>
                  </a:lnTo>
                  <a:lnTo>
                    <a:pt x="378" y="190"/>
                  </a:lnTo>
                  <a:lnTo>
                    <a:pt x="374" y="188"/>
                  </a:lnTo>
                  <a:lnTo>
                    <a:pt x="370" y="188"/>
                  </a:lnTo>
                  <a:lnTo>
                    <a:pt x="338" y="188"/>
                  </a:lnTo>
                  <a:lnTo>
                    <a:pt x="338" y="188"/>
                  </a:lnTo>
                  <a:lnTo>
                    <a:pt x="334" y="188"/>
                  </a:lnTo>
                  <a:lnTo>
                    <a:pt x="330" y="190"/>
                  </a:lnTo>
                  <a:lnTo>
                    <a:pt x="328" y="194"/>
                  </a:lnTo>
                  <a:lnTo>
                    <a:pt x="328" y="198"/>
                  </a:lnTo>
                  <a:lnTo>
                    <a:pt x="328" y="198"/>
                  </a:lnTo>
                  <a:lnTo>
                    <a:pt x="328" y="202"/>
                  </a:lnTo>
                  <a:lnTo>
                    <a:pt x="330" y="206"/>
                  </a:lnTo>
                  <a:lnTo>
                    <a:pt x="334" y="208"/>
                  </a:lnTo>
                  <a:lnTo>
                    <a:pt x="338" y="208"/>
                  </a:lnTo>
                  <a:lnTo>
                    <a:pt x="370" y="208"/>
                  </a:lnTo>
                  <a:lnTo>
                    <a:pt x="370" y="208"/>
                  </a:lnTo>
                  <a:lnTo>
                    <a:pt x="374" y="208"/>
                  </a:lnTo>
                  <a:lnTo>
                    <a:pt x="378" y="206"/>
                  </a:lnTo>
                  <a:lnTo>
                    <a:pt x="380" y="202"/>
                  </a:lnTo>
                  <a:lnTo>
                    <a:pt x="380" y="198"/>
                  </a:lnTo>
                  <a:lnTo>
                    <a:pt x="380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5418" tIns="37709" rIns="75418" bIns="37709" numCol="1" anchor="t" anchorCtr="0" compatLnSpc="1">
              <a:prstTxWarp prst="textNoShape">
                <a:avLst/>
              </a:prstTxWarp>
            </a:bodyPr>
            <a:lstStyle/>
            <a:p>
              <a:endParaRPr lang="cs-CZ" sz="1650" dirty="0"/>
            </a:p>
          </p:txBody>
        </p:sp>
      </p:grpSp>
      <p:sp>
        <p:nvSpPr>
          <p:cNvPr id="65" name="Page Number"/>
          <p:cNvSpPr txBox="1"/>
          <p:nvPr>
            <p:custDataLst>
              <p:tags r:id="rId3"/>
            </p:custDataLst>
          </p:nvPr>
        </p:nvSpPr>
        <p:spPr>
          <a:xfrm>
            <a:off x="9366949" y="7263477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13</a:t>
            </a:r>
          </a:p>
        </p:txBody>
      </p:sp>
      <p:sp>
        <p:nvSpPr>
          <p:cNvPr id="67" name="Section Header"/>
          <p:cNvSpPr txBox="1"/>
          <p:nvPr>
            <p:custDataLst>
              <p:tags r:id="rId4"/>
            </p:custDataLst>
          </p:nvPr>
        </p:nvSpPr>
        <p:spPr>
          <a:xfrm>
            <a:off x="521208" y="813600"/>
            <a:ext cx="313226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  <a:ea typeface="Cambria Math" pitchFamily="18" charset="0"/>
              </a:rPr>
              <a:t>Section 4 – Faktory úspěchu a získané zkušenosti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9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5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077331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6079787" y="515566"/>
            <a:ext cx="632297" cy="97276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cs-CZ" noProof="0" dirty="0" smtClean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r="40735"/>
          <a:stretch/>
        </p:blipFill>
        <p:spPr>
          <a:xfrm>
            <a:off x="6400800" y="0"/>
            <a:ext cx="3657600" cy="7772400"/>
          </a:xfrm>
          <a:prstGeom prst="rect">
            <a:avLst/>
          </a:prstGeom>
        </p:spPr>
      </p:pic>
      <p:grpSp>
        <p:nvGrpSpPr>
          <p:cNvPr id="3" name="grid" hidden="1"/>
          <p:cNvGrpSpPr/>
          <p:nvPr>
            <p:custDataLst>
              <p:tags r:id="rId4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9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1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2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Dotazy?</a:t>
            </a:r>
            <a:endParaRPr lang="cs-CZ" dirty="0"/>
          </a:p>
        </p:txBody>
      </p:sp>
      <p:sp>
        <p:nvSpPr>
          <p:cNvPr id="49" name="Page Number"/>
          <p:cNvSpPr txBox="1"/>
          <p:nvPr>
            <p:custDataLst>
              <p:tags r:id="rId5"/>
            </p:custDataLst>
          </p:nvPr>
        </p:nvSpPr>
        <p:spPr>
          <a:xfrm>
            <a:off x="9366949" y="7263477"/>
            <a:ext cx="15709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solidFill>
                  <a:schemeClr val="bg1"/>
                </a:solidFill>
                <a:latin typeface="+mn-lt"/>
              </a:rPr>
              <a:t>14</a:t>
            </a:r>
          </a:p>
        </p:txBody>
      </p:sp>
      <p:sp>
        <p:nvSpPr>
          <p:cNvPr id="51" name="Section Header"/>
          <p:cNvSpPr txBox="1"/>
          <p:nvPr>
            <p:custDataLst>
              <p:tags r:id="rId6"/>
            </p:custDataLst>
          </p:nvPr>
        </p:nvSpPr>
        <p:spPr>
          <a:xfrm>
            <a:off x="521208" y="813600"/>
            <a:ext cx="313226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  <a:ea typeface="Cambria Math" pitchFamily="18" charset="0"/>
              </a:rPr>
              <a:t>Section 4 – Faktory úspěchu a získané zkušenosti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47786" y="2455270"/>
            <a:ext cx="4420356" cy="159720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tabLst>
                <a:tab pos="266400" algn="l"/>
              </a:tabLst>
            </a:pPr>
            <a:r>
              <a:rPr lang="cs-CZ" sz="1200" dirty="0" smtClean="0">
                <a:solidFill>
                  <a:srgbClr val="FFFFFF"/>
                </a:solidFill>
                <a:latin typeface="Georgia"/>
              </a:rPr>
              <a:t>Jan Brázda</a:t>
            </a:r>
            <a:r>
              <a:rPr lang="en-US" sz="1200" dirty="0" smtClean="0">
                <a:solidFill>
                  <a:srgbClr val="FFFFFF"/>
                </a:solidFill>
                <a:latin typeface="Georgia"/>
              </a:rPr>
              <a:t>, </a:t>
            </a:r>
            <a:r>
              <a:rPr lang="en-US" sz="1200" dirty="0" smtClean="0">
                <a:solidFill>
                  <a:srgbClr val="FFFFFF"/>
                </a:solidFill>
                <a:latin typeface="Georgia"/>
              </a:rPr>
              <a:t>Partner</a:t>
            </a:r>
          </a:p>
          <a:p>
            <a:pPr>
              <a:spcAft>
                <a:spcPts val="600"/>
              </a:spcAft>
              <a:tabLst>
                <a:tab pos="266400" algn="l"/>
              </a:tabLst>
            </a:pPr>
            <a:r>
              <a:rPr lang="en-US" sz="1200" dirty="0" smtClean="0">
                <a:solidFill>
                  <a:srgbClr val="FFFFFF"/>
                </a:solidFill>
                <a:latin typeface="Georgia"/>
              </a:rPr>
              <a:t>Head </a:t>
            </a:r>
            <a:r>
              <a:rPr lang="en-US" sz="1200" dirty="0" smtClean="0">
                <a:solidFill>
                  <a:srgbClr val="FFFFFF"/>
                </a:solidFill>
                <a:latin typeface="Georgia"/>
              </a:rPr>
              <a:t>of </a:t>
            </a:r>
            <a:r>
              <a:rPr lang="en-US" sz="1200" dirty="0" smtClean="0">
                <a:solidFill>
                  <a:srgbClr val="FFFFFF"/>
                </a:solidFill>
                <a:latin typeface="Georgia"/>
              </a:rPr>
              <a:t> Infrastructure financing  in </a:t>
            </a:r>
            <a:r>
              <a:rPr lang="en-US" sz="1200" dirty="0" smtClean="0">
                <a:solidFill>
                  <a:srgbClr val="FFFFFF"/>
                </a:solidFill>
                <a:latin typeface="Georgia"/>
              </a:rPr>
              <a:t>CEE</a:t>
            </a:r>
          </a:p>
          <a:p>
            <a:pPr>
              <a:spcAft>
                <a:spcPts val="600"/>
              </a:spcAft>
              <a:tabLst>
                <a:tab pos="266400" algn="l"/>
              </a:tabLst>
            </a:pPr>
            <a:r>
              <a:rPr lang="en-US" sz="1200" dirty="0" smtClean="0">
                <a:solidFill>
                  <a:srgbClr val="FFFFFF"/>
                </a:solidFill>
                <a:latin typeface="Georgia"/>
              </a:rPr>
              <a:t>Mobile: +420 731 635 035</a:t>
            </a:r>
          </a:p>
          <a:p>
            <a:pPr>
              <a:spcAft>
                <a:spcPts val="600"/>
              </a:spcAft>
              <a:tabLst>
                <a:tab pos="266400" algn="l"/>
              </a:tabLst>
            </a:pPr>
            <a:r>
              <a:rPr lang="en-US" sz="1200" dirty="0" smtClean="0">
                <a:solidFill>
                  <a:srgbClr val="FFFFFF"/>
                </a:solidFill>
                <a:latin typeface="Georgia"/>
              </a:rPr>
              <a:t>jan.brazda@pwc.com</a:t>
            </a:r>
            <a:endParaRPr lang="en-US" sz="1200" dirty="0">
              <a:solidFill>
                <a:srgbClr val="FFFFFF"/>
              </a:solidFill>
              <a:latin typeface="Georgia"/>
            </a:endParaRPr>
          </a:p>
        </p:txBody>
      </p:sp>
      <p:pic>
        <p:nvPicPr>
          <p:cNvPr id="58" name="Picture 5" descr="https://encrypted-tbn0.gstatic.com/images?q=tbn:ANd9GcTu_7coDzwzayzrqm5Ye-kO9RHh4HPPNNzgISjZPcJ9jeIM6Zj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69" y="1818451"/>
            <a:ext cx="743759" cy="56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kkolar001\Documents\Data\Pracovni\InfraVia\_DSC9535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 b="3549"/>
          <a:stretch/>
        </p:blipFill>
        <p:spPr bwMode="auto">
          <a:xfrm>
            <a:off x="467871" y="1944005"/>
            <a:ext cx="1512573" cy="210846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542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/>
        <p:txBody>
          <a:bodyPr/>
          <a:lstStyle/>
          <a:p>
            <a:pPr marL="151553" indent="-457200" fontAlgn="base">
              <a:buFont typeface="+mj-lt"/>
              <a:buAutoNum type="arabicPeriod"/>
            </a:pPr>
            <a:r>
              <a:rPr lang="cs-CZ" dirty="0" smtClean="0"/>
              <a:t>Klíčové parametry PPP projektu D4/R7</a:t>
            </a:r>
          </a:p>
          <a:p>
            <a:pPr marL="151553" indent="-457200" fontAlgn="base">
              <a:buFont typeface="+mj-lt"/>
              <a:buAutoNum type="arabicPeriod"/>
            </a:pPr>
            <a:r>
              <a:rPr lang="cs-CZ" dirty="0" smtClean="0"/>
              <a:t>Finanční nástroje EU</a:t>
            </a:r>
          </a:p>
          <a:p>
            <a:pPr marL="151553" indent="-457200" fontAlgn="base">
              <a:buFont typeface="+mj-lt"/>
              <a:buAutoNum type="arabicPeriod"/>
            </a:pPr>
            <a:r>
              <a:rPr lang="cs-CZ" dirty="0" smtClean="0"/>
              <a:t>Hlavní výzvy a výstupy soutěžního dialogu</a:t>
            </a:r>
          </a:p>
          <a:p>
            <a:pPr marL="151553" indent="-457200" fontAlgn="base">
              <a:buFont typeface="+mj-lt"/>
              <a:buAutoNum type="arabicPeriod"/>
            </a:pPr>
            <a:r>
              <a:rPr lang="cs-CZ" dirty="0" smtClean="0"/>
              <a:t>Faktory úspěchu a získané zkušenosti</a:t>
            </a:r>
          </a:p>
          <a:p>
            <a:endParaRPr lang="cs-CZ" dirty="0"/>
          </a:p>
        </p:txBody>
      </p:sp>
      <p:sp>
        <p:nvSpPr>
          <p:cNvPr id="50" name="Page Number"/>
          <p:cNvSpPr txBox="1"/>
          <p:nvPr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cs-CZ" sz="1100" noProof="1" smtClean="0">
              <a:latin typeface="+mn-lt"/>
            </a:endParaRPr>
          </a:p>
        </p:txBody>
      </p:sp>
      <p:sp>
        <p:nvSpPr>
          <p:cNvPr id="52" name="Section Header" hidden="1"/>
          <p:cNvSpPr txBox="1"/>
          <p:nvPr>
            <p:custDataLst>
              <p:tags r:id="rId5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86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9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1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2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2" name="Subtitle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25303" y="1143000"/>
            <a:ext cx="9470064" cy="498598"/>
          </a:xfrm>
        </p:spPr>
        <p:txBody>
          <a:bodyPr/>
          <a:lstStyle/>
          <a:p>
            <a:r>
              <a:rPr lang="cs-CZ" dirty="0" smtClean="0"/>
              <a:t>Klíčové parametry PPP projektu D4/R7</a:t>
            </a:r>
            <a:endParaRPr lang="cs-CZ" dirty="0"/>
          </a:p>
        </p:txBody>
      </p:sp>
      <p:sp>
        <p:nvSpPr>
          <p:cNvPr id="49" name="Page Number"/>
          <p:cNvSpPr txBox="1"/>
          <p:nvPr>
            <p:custDataLst>
              <p:tags r:id="rId4"/>
            </p:custDataLst>
          </p:nvPr>
        </p:nvSpPr>
        <p:spPr>
          <a:xfrm>
            <a:off x="9445495" y="7263477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50" name="Big Number"/>
          <p:cNvSpPr txBox="1"/>
          <p:nvPr>
            <p:custDataLst>
              <p:tags r:id="rId5"/>
            </p:custDataLst>
          </p:nvPr>
        </p:nvSpPr>
        <p:spPr>
          <a:xfrm>
            <a:off x="7757742" y="2414016"/>
            <a:ext cx="1752083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r>
              <a:rPr lang="cs-CZ" sz="279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9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9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1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2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143000"/>
            <a:ext cx="8997696" cy="914400"/>
          </a:xfrm>
        </p:spPr>
        <p:txBody>
          <a:bodyPr/>
          <a:lstStyle/>
          <a:p>
            <a:r>
              <a:rPr lang="cs-CZ" dirty="0" smtClean="0"/>
              <a:t>Klíčové parametry PPP projektu D4/R7 </a:t>
            </a:r>
            <a:endParaRPr lang="cs-CZ" dirty="0"/>
          </a:p>
        </p:txBody>
      </p:sp>
      <p:sp>
        <p:nvSpPr>
          <p:cNvPr id="49" name="Page Number"/>
          <p:cNvSpPr txBox="1"/>
          <p:nvPr>
            <p:custDataLst>
              <p:tags r:id="rId3"/>
            </p:custDataLst>
          </p:nvPr>
        </p:nvSpPr>
        <p:spPr>
          <a:xfrm>
            <a:off x="9445495" y="7263477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2</a:t>
            </a:r>
          </a:p>
        </p:txBody>
      </p:sp>
      <p:sp>
        <p:nvSpPr>
          <p:cNvPr id="51" name="Section Header"/>
          <p:cNvSpPr txBox="1"/>
          <p:nvPr>
            <p:custDataLst>
              <p:tags r:id="rId4"/>
            </p:custDataLst>
          </p:nvPr>
        </p:nvSpPr>
        <p:spPr>
          <a:xfrm>
            <a:off x="521208" y="813600"/>
            <a:ext cx="31018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ea typeface="Cambria Math" pitchFamily="18" charset="0"/>
              </a:rPr>
              <a:t>Sekce 1 – Klíčové parametry PPP projektu D4/R7</a:t>
            </a:r>
          </a:p>
        </p:txBody>
      </p:sp>
      <p:pic>
        <p:nvPicPr>
          <p:cNvPr id="52" name="Picture 13" descr="0-celko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90" y="2214664"/>
            <a:ext cx="4676156" cy="348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774275"/>
              </p:ext>
            </p:extLst>
          </p:nvPr>
        </p:nvGraphicFramePr>
        <p:xfrm>
          <a:off x="530352" y="2214664"/>
          <a:ext cx="3960000" cy="344440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Smluvní strana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effectLst/>
                          <a:latin typeface="+mj-lt"/>
                        </a:rPr>
                        <a:t>Ministerstvo dopravy a výstavby</a:t>
                      </a:r>
                      <a:r>
                        <a:rPr lang="cs-CZ" sz="1400" b="0" kern="1200" baseline="0" dirty="0" smtClean="0">
                          <a:effectLst/>
                          <a:latin typeface="+mj-lt"/>
                        </a:rPr>
                        <a:t> SR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44000" marR="72000" marT="72000" marB="72000">
                    <a:lnL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Projekt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effectLst/>
                          <a:latin typeface="+mj-lt"/>
                        </a:rPr>
                        <a:t>Dva úseky</a:t>
                      </a:r>
                      <a:r>
                        <a:rPr lang="cs-CZ" sz="1400" kern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cs-CZ" sz="1400" kern="1200" dirty="0" smtClean="0">
                          <a:effectLst/>
                          <a:latin typeface="+mj-lt"/>
                        </a:rPr>
                        <a:t>dálnice D4</a:t>
                      </a:r>
                      <a:r>
                        <a:rPr lang="cs-CZ" sz="1400" kern="1200" baseline="0" dirty="0" smtClean="0">
                          <a:effectLst/>
                          <a:latin typeface="+mj-lt"/>
                        </a:rPr>
                        <a:t> představující 27 km bratislavského obchvatu a tři úseky dvouproudé rychlostní silnice R7 v délce 33 km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44000" marR="72000" marT="72000" marB="72000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5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Rozsah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služeb PPP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Design, výstavba, financování, provoz a údržba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144000" marR="72000"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cs-CZ" sz="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730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41027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id" hidden="1"/>
          <p:cNvGrpSpPr/>
          <p:nvPr>
            <p:custDataLst>
              <p:tags r:id="rId4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9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1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2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143000"/>
            <a:ext cx="8997696" cy="914400"/>
          </a:xfrm>
        </p:spPr>
        <p:txBody>
          <a:bodyPr/>
          <a:lstStyle/>
          <a:p>
            <a:r>
              <a:rPr lang="cs-CZ" dirty="0" smtClean="0"/>
              <a:t>Klíčové parametry PPP projektu D4/R7</a:t>
            </a:r>
            <a:endParaRPr lang="cs-CZ" dirty="0"/>
          </a:p>
        </p:txBody>
      </p:sp>
      <p:sp>
        <p:nvSpPr>
          <p:cNvPr id="49" name="Page Number"/>
          <p:cNvSpPr txBox="1"/>
          <p:nvPr>
            <p:custDataLst>
              <p:tags r:id="rId5"/>
            </p:custDataLst>
          </p:nvPr>
        </p:nvSpPr>
        <p:spPr>
          <a:xfrm>
            <a:off x="9445495" y="7263477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3</a:t>
            </a:r>
          </a:p>
        </p:txBody>
      </p:sp>
      <p:sp>
        <p:nvSpPr>
          <p:cNvPr id="51" name="Section Header"/>
          <p:cNvSpPr txBox="1"/>
          <p:nvPr>
            <p:custDataLst>
              <p:tags r:id="rId6"/>
            </p:custDataLst>
          </p:nvPr>
        </p:nvSpPr>
        <p:spPr>
          <a:xfrm>
            <a:off x="521208" y="813600"/>
            <a:ext cx="31018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ea typeface="Cambria Math" pitchFamily="18" charset="0"/>
              </a:rPr>
              <a:t>Sekce 1 – Klíčové parametry PPP projektu D4/R7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40596"/>
              </p:ext>
            </p:extLst>
          </p:nvPr>
        </p:nvGraphicFramePr>
        <p:xfrm>
          <a:off x="530098" y="1709169"/>
          <a:ext cx="9000000" cy="5547827"/>
        </p:xfrm>
        <a:graphic>
          <a:graphicData uri="http://schemas.openxmlformats.org/drawingml/2006/table">
            <a:tbl>
              <a:tblPr firstRow="1" firstCol="1" bandRow="1">
                <a:tableStyleId>{69D073F8-1565-44D7-B386-08B59EADF2EE}</a:tableStyleId>
              </a:tblPr>
              <a:tblGrid>
                <a:gridCol w="225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1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Platební mechanismus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Platby</a:t>
                      </a:r>
                      <a:r>
                        <a:rPr lang="cs-CZ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jsou podmíněny dostupností projektových úseků komunikace a rovněž dosažením výkonových kritérií stanovených ve smlouvě</a:t>
                      </a:r>
                      <a:endParaRPr lang="cs-CZ" sz="14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144000" marR="72000" marT="72000" marB="72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1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cs-CZ" sz="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>
                    <a:lnT w="381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Alokace klíčových</a:t>
                      </a:r>
                      <a:r>
                        <a:rPr lang="cs-CZ" sz="1400" baseline="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 rizik</a:t>
                      </a:r>
                      <a:endParaRPr lang="cs-CZ" sz="1400" b="1" dirty="0">
                        <a:solidFill>
                          <a:schemeClr val="bg2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Soukromník ponese</a:t>
                      </a: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rizika výstavby a dostupnosti, riziko poptávky ponese veřejný sektor</a:t>
                      </a:r>
                      <a:endParaRPr lang="cs-CZ" sz="14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kern="1200" dirty="0" smtClean="0">
                          <a:effectLst/>
                          <a:latin typeface="+mj-lt"/>
                        </a:rPr>
                        <a:t>Projekt je 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evidovaný mimo rozvahu veřejného sektoru (v souladu s </a:t>
                      </a:r>
                      <a:r>
                        <a:rPr lang="cs-CZ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ESA 2010)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4000" marR="72000" marT="72000" marB="72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51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Smluvní období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400" dirty="0" smtClean="0">
                          <a:effectLst/>
                          <a:latin typeface="+mj-lt"/>
                        </a:rPr>
                        <a:t>Výstavba</a:t>
                      </a:r>
                      <a:r>
                        <a:rPr lang="cs-CZ" sz="1400" baseline="0" dirty="0" smtClean="0">
                          <a:effectLst/>
                          <a:latin typeface="+mj-lt"/>
                        </a:rPr>
                        <a:t> 4 roky + </a:t>
                      </a:r>
                      <a:r>
                        <a:rPr lang="cs-CZ" sz="1400" dirty="0" smtClean="0">
                          <a:effectLst/>
                          <a:latin typeface="+mj-lt"/>
                        </a:rPr>
                        <a:t>30 let období</a:t>
                      </a:r>
                      <a:r>
                        <a:rPr lang="cs-CZ" sz="1400" baseline="0" dirty="0" smtClean="0">
                          <a:effectLst/>
                          <a:latin typeface="+mj-lt"/>
                        </a:rPr>
                        <a:t> provozu</a:t>
                      </a:r>
                      <a:endParaRPr lang="cs-CZ" sz="1400" dirty="0" smtClean="0">
                        <a:effectLst/>
                        <a:latin typeface="+mj-lt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cs-CZ" sz="14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144000" marR="72000" marT="72000" marB="72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19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cs-CZ" sz="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>
                    <a:lnT w="381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233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Proces</a:t>
                      </a:r>
                      <a:r>
                        <a:rPr lang="cs-CZ" sz="1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 zadávání veřejné zakázky</a:t>
                      </a:r>
                      <a:endParaRPr lang="cs-CZ" sz="14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72000" marB="72000"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Soutěžní dialog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400" baseline="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Finální nabídky byly předloženy všemi účastníky soutěžního dialogu:</a:t>
                      </a:r>
                    </a:p>
                    <a:p>
                      <a:pPr marL="795162" lvl="1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aseline="0" dirty="0" err="1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ViaDunaj</a:t>
                      </a:r>
                      <a:r>
                        <a:rPr lang="cs-CZ" sz="1400" baseline="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 (Vinci, </a:t>
                      </a:r>
                      <a:r>
                        <a:rPr lang="cs-CZ" sz="1400" baseline="0" dirty="0" err="1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Meridiam</a:t>
                      </a:r>
                      <a:r>
                        <a:rPr lang="cs-CZ" sz="1400" baseline="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)</a:t>
                      </a:r>
                    </a:p>
                    <a:p>
                      <a:pPr marL="795162" lvl="1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aseline="0" dirty="0" err="1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BratislaVia</a:t>
                      </a:r>
                      <a:r>
                        <a:rPr lang="cs-CZ" sz="1400" baseline="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 (</a:t>
                      </a:r>
                      <a:r>
                        <a:rPr lang="cs-CZ" sz="1400" baseline="0" dirty="0" err="1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Hochtief</a:t>
                      </a:r>
                      <a:r>
                        <a:rPr lang="cs-CZ" sz="1400" baseline="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, Iridium, DIF)</a:t>
                      </a:r>
                    </a:p>
                    <a:p>
                      <a:pPr marL="795162" lvl="1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aseline="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Obchvat Nula (</a:t>
                      </a:r>
                      <a:r>
                        <a:rPr lang="cs-CZ" sz="1400" baseline="0" dirty="0" err="1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Cintra</a:t>
                      </a:r>
                      <a:r>
                        <a:rPr lang="cs-CZ" sz="1400" baseline="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cs-CZ" sz="1400" baseline="0" dirty="0" err="1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Porr</a:t>
                      </a:r>
                      <a:r>
                        <a:rPr lang="cs-CZ" sz="1400" baseline="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cs-CZ" sz="1400" baseline="0" dirty="0" err="1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Macquarie</a:t>
                      </a:r>
                      <a:r>
                        <a:rPr lang="cs-CZ" sz="1400" baseline="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)</a:t>
                      </a:r>
                    </a:p>
                    <a:p>
                      <a:pPr marL="795162" lvl="1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aseline="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ASTRELA (Strabag, John </a:t>
                      </a:r>
                      <a:r>
                        <a:rPr lang="cs-CZ" sz="1400" baseline="0" dirty="0" err="1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Laing</a:t>
                      </a:r>
                      <a:r>
                        <a:rPr lang="cs-CZ" sz="1400" baseline="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, </a:t>
                      </a:r>
                      <a:r>
                        <a:rPr lang="cs-CZ" sz="1400" baseline="0" dirty="0" err="1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Reding</a:t>
                      </a:r>
                      <a:r>
                        <a:rPr lang="cs-CZ" sz="1400" baseline="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400" baseline="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Smlouva podepsána s konsorciem Obchvat Nula</a:t>
                      </a:r>
                      <a:endParaRPr lang="cs-CZ" sz="14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144000" marR="72000" marT="72000" marB="72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7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cs-CZ" sz="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72000" marB="72000"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cs-CZ" sz="14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144000" marR="72000" marT="72000" marB="72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17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Aktuální stav</a:t>
                      </a:r>
                      <a:endParaRPr lang="cs-CZ" sz="14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72000" marB="72000"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40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Finanční uzavření projektu proběhlo v červnu 2016, probíhá</a:t>
                      </a:r>
                      <a:r>
                        <a:rPr lang="cs-CZ" sz="1400" baseline="0" dirty="0" smtClean="0">
                          <a:effectLst/>
                          <a:latin typeface="+mj-lt"/>
                          <a:ea typeface="Arial"/>
                          <a:cs typeface="Times New Roman"/>
                        </a:rPr>
                        <a:t> fáze výstavby</a:t>
                      </a:r>
                      <a:endParaRPr lang="cs-CZ" sz="1400" dirty="0"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144000" marR="72000" marT="72000" marB="720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3625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9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1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2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2" name="Subtitle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0352" y="1143000"/>
            <a:ext cx="8997696" cy="498598"/>
          </a:xfrm>
        </p:spPr>
        <p:txBody>
          <a:bodyPr/>
          <a:lstStyle/>
          <a:p>
            <a:r>
              <a:rPr lang="cs-CZ" dirty="0" smtClean="0"/>
              <a:t>Finanční nástroje EU</a:t>
            </a:r>
            <a:endParaRPr lang="cs-CZ" dirty="0"/>
          </a:p>
        </p:txBody>
      </p:sp>
      <p:sp>
        <p:nvSpPr>
          <p:cNvPr id="52" name="Big Number"/>
          <p:cNvSpPr txBox="1"/>
          <p:nvPr>
            <p:custDataLst>
              <p:tags r:id="rId4"/>
            </p:custDataLst>
          </p:nvPr>
        </p:nvSpPr>
        <p:spPr>
          <a:xfrm>
            <a:off x="7315722" y="2425739"/>
            <a:ext cx="2240998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r>
              <a:rPr lang="cs-CZ" sz="279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</a:t>
            </a:r>
          </a:p>
        </p:txBody>
      </p:sp>
      <p:sp>
        <p:nvSpPr>
          <p:cNvPr id="53" name="Page Number"/>
          <p:cNvSpPr txBox="1"/>
          <p:nvPr>
            <p:custDataLst>
              <p:tags r:id="rId5"/>
            </p:custDataLst>
          </p:nvPr>
        </p:nvSpPr>
        <p:spPr>
          <a:xfrm>
            <a:off x="9445495" y="7263477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1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1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5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9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20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21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22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finanční nástroje EU úspěšně vyzkoušeny a použity v PPP projektu D4/R7</a:t>
            </a:r>
            <a:endParaRPr lang="cs-CZ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586741" y="2260034"/>
            <a:ext cx="8884920" cy="340119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lIns="33273" rIns="33273" anchor="ctr" anchorCtr="1"/>
          <a:lstStyle/>
          <a:p>
            <a:r>
              <a:rPr lang="cs-CZ" sz="1310" b="1" dirty="0" smtClean="0">
                <a:solidFill>
                  <a:schemeClr val="bg1"/>
                </a:solidFill>
                <a:latin typeface="+mj-lt"/>
              </a:rPr>
              <a:t>Využití inovativních finančních nástrojů</a:t>
            </a:r>
            <a:endParaRPr lang="cs-CZ" sz="131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586740" y="2721442"/>
            <a:ext cx="4277727" cy="317090"/>
          </a:xfrm>
          <a:prstGeom prst="rect">
            <a:avLst/>
          </a:prstGeom>
          <a:solidFill>
            <a:schemeClr val="accent1"/>
          </a:solidFill>
          <a:ln w="6350">
            <a:solidFill>
              <a:srgbClr val="E0301E"/>
            </a:solidFill>
            <a:miter lim="800000"/>
            <a:headEnd/>
            <a:tailEnd/>
          </a:ln>
          <a:effectLst/>
        </p:spPr>
        <p:txBody>
          <a:bodyPr wrap="none" lIns="33273" rIns="33273" anchor="ctr" anchorCtr="0"/>
          <a:lstStyle/>
          <a:p>
            <a:r>
              <a:rPr lang="cs-CZ" sz="1310" b="1" dirty="0" smtClean="0">
                <a:solidFill>
                  <a:schemeClr val="bg1"/>
                </a:solidFill>
                <a:latin typeface="+mj-lt"/>
              </a:rPr>
              <a:t>Evropský fond pro strategické investice (EFSI)</a:t>
            </a:r>
            <a:endParaRPr lang="cs-CZ" sz="131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ontent Placeholder 57"/>
          <p:cNvSpPr txBox="1">
            <a:spLocks/>
          </p:cNvSpPr>
          <p:nvPr/>
        </p:nvSpPr>
        <p:spPr bwMode="gray">
          <a:xfrm>
            <a:off x="586741" y="3136903"/>
            <a:ext cx="4277727" cy="2768987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txBody>
          <a:bodyPr vert="horz" lIns="34059" tIns="34059" rIns="34059" bIns="34059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  <a:buFont typeface="Georgia" panose="02040502050405020303" pitchFamily="18" charset="0"/>
              <a:buChar char="◊"/>
            </a:pPr>
            <a:r>
              <a:rPr lang="cs-CZ" sz="1320" dirty="0" smtClean="0"/>
              <a:t>Díky podpoře z EFSI může EIB navýšit svoji schopnost poskytnutí prostředků na financování projektů</a:t>
            </a:r>
          </a:p>
          <a:p>
            <a:pPr lvl="1">
              <a:buClr>
                <a:schemeClr val="accent1"/>
              </a:buClr>
              <a:buFont typeface="Georgia" panose="02040502050405020303" pitchFamily="18" charset="0"/>
              <a:buChar char="◊"/>
            </a:pPr>
            <a:r>
              <a:rPr lang="cs-CZ" sz="1320" b="1" dirty="0" smtClean="0"/>
              <a:t>D4/R7</a:t>
            </a:r>
            <a:r>
              <a:rPr lang="cs-CZ" sz="1320" dirty="0" smtClean="0"/>
              <a:t>: EIB nabídla seniorní financování v částce až 500 mil. EUR. (350m EUR přímého financování a 150m EUR formou garance) za velmi výhodných podmínek – investiční nástroj na podporu dlouhodobé investice z evropských fondů</a:t>
            </a:r>
            <a:endParaRPr lang="cs-CZ" sz="132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5207373" y="2721442"/>
            <a:ext cx="4264287" cy="317090"/>
          </a:xfrm>
          <a:prstGeom prst="rect">
            <a:avLst/>
          </a:prstGeom>
          <a:solidFill>
            <a:schemeClr val="accent1"/>
          </a:solidFill>
          <a:ln w="6350">
            <a:solidFill>
              <a:srgbClr val="E0301E"/>
            </a:solidFill>
            <a:miter lim="800000"/>
            <a:headEnd/>
            <a:tailEnd/>
          </a:ln>
          <a:effectLst/>
        </p:spPr>
        <p:txBody>
          <a:bodyPr wrap="none" lIns="33273" rIns="33273" anchor="ctr" anchorCtr="0"/>
          <a:lstStyle/>
          <a:p>
            <a:r>
              <a:rPr lang="cs-CZ" sz="1310" b="1" dirty="0" smtClean="0">
                <a:solidFill>
                  <a:schemeClr val="bg1"/>
                </a:solidFill>
                <a:latin typeface="+mj-lt"/>
              </a:rPr>
              <a:t>Slovenský </a:t>
            </a:r>
            <a:r>
              <a:rPr lang="cs-CZ" sz="1310" b="1" dirty="0" err="1" smtClean="0">
                <a:solidFill>
                  <a:schemeClr val="bg1"/>
                </a:solidFill>
                <a:latin typeface="+mj-lt"/>
              </a:rPr>
              <a:t>investičný</a:t>
            </a:r>
            <a:r>
              <a:rPr lang="cs-CZ" sz="1310" b="1" dirty="0" smtClean="0">
                <a:solidFill>
                  <a:schemeClr val="bg1"/>
                </a:solidFill>
                <a:latin typeface="+mj-lt"/>
              </a:rPr>
              <a:t> holding (SIH)</a:t>
            </a:r>
            <a:endParaRPr lang="cs-CZ" sz="131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ontent Placeholder 58"/>
          <p:cNvSpPr txBox="1">
            <a:spLocks/>
          </p:cNvSpPr>
          <p:nvPr/>
        </p:nvSpPr>
        <p:spPr bwMode="gray">
          <a:xfrm>
            <a:off x="5207374" y="3169343"/>
            <a:ext cx="4264286" cy="2736547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txBody>
          <a:bodyPr vert="horz" lIns="34059" tIns="34059" rIns="34059" bIns="34059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  <a:buFont typeface="Georgia" panose="02040502050405020303" pitchFamily="18" charset="0"/>
              <a:buChar char="◊"/>
            </a:pPr>
            <a:r>
              <a:rPr lang="cs-CZ" sz="1320" dirty="0" smtClean="0"/>
              <a:t>Jediným vlastníkem SIH je Slovenská republika</a:t>
            </a:r>
          </a:p>
          <a:p>
            <a:pPr lvl="1">
              <a:buClr>
                <a:schemeClr val="accent1"/>
              </a:buClr>
              <a:buFont typeface="Georgia" panose="02040502050405020303" pitchFamily="18" charset="0"/>
              <a:buChar char="◊"/>
            </a:pPr>
            <a:r>
              <a:rPr lang="cs-CZ" sz="1320" dirty="0" smtClean="0"/>
              <a:t>Finanční zdroje dostupné pro SIH zahrnují prostředky z Evropských strukturálních a investičních fondů: minimálně 3% alokace pro každý operační program, dohromady přibližně 450m EUR </a:t>
            </a:r>
          </a:p>
          <a:p>
            <a:pPr lvl="1">
              <a:buClr>
                <a:schemeClr val="accent1"/>
              </a:buClr>
              <a:buFont typeface="Georgia" panose="02040502050405020303" pitchFamily="18" charset="0"/>
              <a:buChar char="◊"/>
            </a:pPr>
            <a:r>
              <a:rPr lang="cs-CZ" sz="1320" b="1" dirty="0" smtClean="0"/>
              <a:t>D4/R7</a:t>
            </a:r>
            <a:r>
              <a:rPr lang="cs-CZ" sz="1320" dirty="0" smtClean="0"/>
              <a:t>: SIH poskytl mezaninové financování ve výši až 50m EUR za velmi výhodných podmínek (úroková míra 4,5%)</a:t>
            </a:r>
            <a:endParaRPr lang="cs-CZ" sz="1320" dirty="0"/>
          </a:p>
        </p:txBody>
      </p:sp>
      <p:sp>
        <p:nvSpPr>
          <p:cNvPr id="59" name="Page Number"/>
          <p:cNvSpPr txBox="1"/>
          <p:nvPr>
            <p:custDataLst>
              <p:tags r:id="rId3"/>
            </p:custDataLst>
          </p:nvPr>
        </p:nvSpPr>
        <p:spPr>
          <a:xfrm>
            <a:off x="9445495" y="7263477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6</a:t>
            </a:r>
          </a:p>
        </p:txBody>
      </p:sp>
      <p:sp>
        <p:nvSpPr>
          <p:cNvPr id="61" name="Section Header"/>
          <p:cNvSpPr txBox="1"/>
          <p:nvPr>
            <p:custDataLst>
              <p:tags r:id="rId4"/>
            </p:custDataLst>
          </p:nvPr>
        </p:nvSpPr>
        <p:spPr>
          <a:xfrm>
            <a:off x="521208" y="813600"/>
            <a:ext cx="198291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latin typeface="+mn-lt"/>
                <a:ea typeface="Cambria Math" pitchFamily="18" charset="0"/>
              </a:rPr>
              <a:t>Sekce 2 – Finanční nástroje EU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9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1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2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2" name="Subtitle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0352" y="1143000"/>
            <a:ext cx="8997696" cy="997196"/>
          </a:xfrm>
        </p:spPr>
        <p:txBody>
          <a:bodyPr/>
          <a:lstStyle/>
          <a:p>
            <a:r>
              <a:rPr lang="cs-CZ" dirty="0" smtClean="0"/>
              <a:t>Hlavní výzvy a výstupy soutěžního dialogu</a:t>
            </a:r>
            <a:endParaRPr lang="cs-CZ" dirty="0"/>
          </a:p>
        </p:txBody>
      </p:sp>
      <p:sp>
        <p:nvSpPr>
          <p:cNvPr id="52" name="Big Number"/>
          <p:cNvSpPr txBox="1"/>
          <p:nvPr>
            <p:custDataLst>
              <p:tags r:id="rId4"/>
            </p:custDataLst>
          </p:nvPr>
        </p:nvSpPr>
        <p:spPr>
          <a:xfrm>
            <a:off x="7315722" y="2425739"/>
            <a:ext cx="2240998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r>
              <a:rPr lang="cs-CZ" sz="279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</a:t>
            </a:r>
          </a:p>
        </p:txBody>
      </p:sp>
      <p:sp>
        <p:nvSpPr>
          <p:cNvPr id="53" name="Page Number"/>
          <p:cNvSpPr txBox="1"/>
          <p:nvPr>
            <p:custDataLst>
              <p:tags r:id="rId5"/>
            </p:custDataLst>
          </p:nvPr>
        </p:nvSpPr>
        <p:spPr>
          <a:xfrm>
            <a:off x="9445495" y="7263477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Object 54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id" hidden="1"/>
          <p:cNvGrpSpPr/>
          <p:nvPr>
            <p:custDataLst>
              <p:tags r:id="rId4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cs-CZ" dirty="0"/>
            </a:p>
          </p:txBody>
        </p: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cs-CZ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9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0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1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  <p:grpSp>
          <p:nvGrpSpPr>
            <p:cNvPr id="12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cs-CZ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143000"/>
            <a:ext cx="6287090" cy="914400"/>
          </a:xfrm>
        </p:spPr>
        <p:txBody>
          <a:bodyPr/>
          <a:lstStyle/>
          <a:p>
            <a:r>
              <a:rPr lang="cs-CZ" dirty="0" smtClean="0"/>
              <a:t>Hlavní výzvy a výstupy ze soutěžního dialogu</a:t>
            </a:r>
            <a:endParaRPr lang="cs-CZ" dirty="0"/>
          </a:p>
        </p:txBody>
      </p:sp>
      <p:sp>
        <p:nvSpPr>
          <p:cNvPr id="49" name="Page Number"/>
          <p:cNvSpPr txBox="1"/>
          <p:nvPr>
            <p:custDataLst>
              <p:tags r:id="rId5"/>
            </p:custDataLst>
          </p:nvPr>
        </p:nvSpPr>
        <p:spPr>
          <a:xfrm>
            <a:off x="9445496" y="7263477"/>
            <a:ext cx="7854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cs-CZ" sz="1100" noProof="1" smtClean="0">
                <a:latin typeface="+mn-lt"/>
              </a:rPr>
              <a:t>8</a:t>
            </a:r>
          </a:p>
        </p:txBody>
      </p:sp>
      <p:sp>
        <p:nvSpPr>
          <p:cNvPr id="51" name="Section Header"/>
          <p:cNvSpPr txBox="1"/>
          <p:nvPr>
            <p:custDataLst>
              <p:tags r:id="rId6"/>
            </p:custDataLst>
          </p:nvPr>
        </p:nvSpPr>
        <p:spPr>
          <a:xfrm>
            <a:off x="521208" y="813600"/>
            <a:ext cx="331340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cs-CZ" sz="1100" noProof="1" smtClean="0">
                <a:ea typeface="Cambria Math" pitchFamily="18" charset="0"/>
              </a:rPr>
              <a:t>Sekce 3 – Hlavní výzvy a výstupy soutěžního dialogu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30351" y="2022232"/>
            <a:ext cx="6099049" cy="3077766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12068D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+mj-lt"/>
              </a:rPr>
              <a:t>Optimalizace finanční struktury (zapojení multilaterálních institucí včetně EIB a SIH)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12068D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+mj-lt"/>
              </a:rPr>
              <a:t>Technická optimalizace Projektu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12068D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+mj-lt"/>
              </a:rPr>
              <a:t>Snížení investičních nákladů (CAPEX)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12068D"/>
              </a:buClr>
              <a:buFont typeface="Arial" panose="020B0604020202020204" pitchFamily="34" charset="0"/>
              <a:buChar char="•"/>
              <a:defRPr/>
            </a:pPr>
            <a:r>
              <a:rPr lang="cs-CZ" sz="1600" b="1" dirty="0" smtClean="0">
                <a:latin typeface="+mj-lt"/>
              </a:rPr>
              <a:t>Vypracování mimobilanční struktury projektu z hlediska ESA2010 =</a:t>
            </a:r>
            <a:r>
              <a:rPr lang="en-US" sz="1600" b="1" dirty="0" smtClean="0">
                <a:latin typeface="+mj-lt"/>
              </a:rPr>
              <a:t>&gt;</a:t>
            </a:r>
            <a:r>
              <a:rPr lang="cs-CZ" sz="1600" b="1" dirty="0" smtClean="0">
                <a:latin typeface="+mj-lt"/>
              </a:rPr>
              <a:t> závazky z projektu nejsou konsolidovány v národních účtech (a neovlivňují </a:t>
            </a:r>
            <a:r>
              <a:rPr lang="en-US" sz="1600" b="1" dirty="0" err="1" smtClean="0">
                <a:latin typeface="+mj-lt"/>
              </a:rPr>
              <a:t>tak</a:t>
            </a:r>
            <a:r>
              <a:rPr lang="en-US" sz="1600" b="1" dirty="0" smtClean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dluhovou brzdu)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12068D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+mj-lt"/>
              </a:rPr>
              <a:t>Velmi kompetitivní ceny ve finálních nabídkách oproti odhadům před tendrem (přibližně 100m - 135m EUR):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6618135" y="4186116"/>
            <a:ext cx="276225" cy="23812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cs-CZ" noProof="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6936978" y="1987062"/>
            <a:ext cx="338554" cy="4965886"/>
          </a:xfrm>
          <a:prstGeom prst="rect">
            <a:avLst/>
          </a:prstGeom>
          <a:solidFill>
            <a:schemeClr val="accent1"/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indent="-274320" algn="ctr"/>
            <a:r>
              <a:rPr lang="cs-CZ" sz="22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Hodnota za peníze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51"/>
          <a:stretch/>
        </p:blipFill>
        <p:spPr>
          <a:xfrm>
            <a:off x="7397262" y="3175"/>
            <a:ext cx="2661138" cy="7779343"/>
          </a:xfrm>
          <a:prstGeom prst="rect">
            <a:avLst/>
          </a:prstGeom>
        </p:spPr>
      </p:pic>
      <p:graphicFrame>
        <p:nvGraphicFramePr>
          <p:cNvPr id="59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317936"/>
              </p:ext>
            </p:extLst>
          </p:nvPr>
        </p:nvGraphicFramePr>
        <p:xfrm>
          <a:off x="851338" y="5183110"/>
          <a:ext cx="5766796" cy="1827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4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465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Účastník tendru</a:t>
                      </a:r>
                      <a:endParaRPr lang="cs-CZ" sz="1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AVP (EUR m)</a:t>
                      </a:r>
                      <a:endParaRPr lang="cs-CZ" sz="1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  <a:cs typeface="Times New Roman"/>
                        </a:rPr>
                        <a:t>ViaDunaj</a:t>
                      </a:r>
                      <a:r>
                        <a:rPr lang="cs-CZ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  <a:cs typeface="Times New Roman"/>
                        </a:rPr>
                        <a:t> (Vinci, </a:t>
                      </a:r>
                      <a:r>
                        <a:rPr lang="cs-CZ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  <a:cs typeface="Times New Roman"/>
                        </a:rPr>
                        <a:t>Meridiam</a:t>
                      </a:r>
                      <a:r>
                        <a:rPr lang="cs-CZ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/>
                          <a:cs typeface="Times New Roman"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R w="12700" cmpd="sng">
                      <a:noFill/>
                    </a:lnR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69</a:t>
                      </a:r>
                      <a:endParaRPr lang="cs-CZ" sz="1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BratislaVia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Hochtief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Iridium, DIF)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77</a:t>
                      </a:r>
                      <a:endParaRPr lang="cs-CZ" sz="1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Obchvat Nula (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Cintra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Porr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Macquarie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57</a:t>
                      </a:r>
                      <a:endParaRPr lang="cs-CZ" sz="1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ASTRELA (Strabag, John 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Laing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Reding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91</a:t>
                      </a:r>
                      <a:endParaRPr lang="cs-CZ" sz="1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5349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CRIPTOR" val="Business Unit"/>
  <p:tag name="FOOTERHEIGHT" val="550"/>
  <p:tag name="HORIZONTALTOCTYPE" val="Header TOC"/>
  <p:tag name="PRESENTATIONDISCLAIMER" val="No Disclaimer"/>
  <p:tag name="SHOWPRESENTATIONDISCLAIMER" val="No"/>
  <p:tag name="SMRTDOCUMENTTYPE" val="2"/>
  <p:tag name="TABLEDEFAULTFONTSIZE" val="18"/>
  <p:tag name="TABLEHEADERFONTSIZE" val="20"/>
  <p:tag name="TABLESTYLEID" val="{74ED0A72-4B8E-423B-AE2F-120ADE3C16FB}"/>
  <p:tag name="TOCAPPENDIXTEXT" val="Appendices"/>
  <p:tag name="TOCTEXT" val="Agenda"/>
  <p:tag name="TOCAGENDATEXT" val="Agenda"/>
  <p:tag name="TOCPAGETEXT" val="Page"/>
  <p:tag name="TOCSECTIONTEXT" val=" "/>
  <p:tag name="PICTURE" val="Hong Kong businessmen at the International Finance Centre"/>
  <p:tag name="SMARTTOCSLIDENUMBER" val="2"/>
  <p:tag name="GRIDON" val="No"/>
  <p:tag name="TOCPAGELANGUAGETEXT" val="Page"/>
  <p:tag name="TOCAGENDALANGUAGETEXT" val="Agenda"/>
  <p:tag name="LANGUAGE" val="Czech"/>
  <p:tag name="CONFIDENTIALITY STAMP" val="Confidential"/>
  <p:tag name="HASFRONTIMAGE" val="NO"/>
  <p:tag name="PRESENTATION THEME COLOR" val="PwC Burgundy"/>
  <p:tag name="SHOW DATE FILEPATH" val="NO"/>
  <p:tag name="SHOW DRAFT STAMP" val="NO"/>
  <p:tag name="SMARTTOCHYPERLINK" val="YES"/>
  <p:tag name="BUSINESSUNITCOVERTEXT" val="www.pwc.com"/>
  <p:tag name="TITLE" val="CEF / EFSI konference v Praze"/>
  <p:tag name="REPORT DATE" val="listopad 2016"/>
  <p:tag name="DRAFT STAMP" val="Draf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 STANDARD" val=";djapoicjv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  <p:tag name="SMARTOBJECT" val="StandardSectionDivid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" val=";lhd;lao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Cover with Content v.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Cover with Content v.2"/>
  <p:tag name="SMARTLINKEDSHAPEID" val="SideBa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Draft stamp}"/>
  <p:tag name="SMARTISVISIBLE" val="{@Show Draft stamp} = Yes"/>
  <p:tag name="SMARTWRITE" val="{@Draft stamp}"/>
  <p:tag name="SMARTOBJECT" val="Draft stamp Cover with Content v.2"/>
  <p:tag name="SMARTLINKEDSHAPEID" val="SideBa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Report date}"/>
  <p:tag name="SMARTWRITE" val="{@Report date}"/>
  <p:tag name="SMARTOBJECT" val="Report date Cover with Content v.2"/>
  <p:tag name="SMARTLINKEDSHAPEID" val="SideBa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BusinessUnitCoverText}"/>
  <p:tag name="SMARTWRITE" val="{@BusinessUnitCoverText}"/>
  <p:tag name="SMARTOBJECT" val="No Colour v.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Fixed Logo v.2"/>
  <p:tag name="SMARTREAD" val="{@Confidentiality stamp}"/>
  <p:tag name="SMARTWRITE" val="{@Confidentiality stamp}"/>
  <p:tag name="SMARTLINKEDSHAPEID" val="SideBa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Fixed Logo v.2"/>
  <p:tag name="SMARTREAD" val="{@Draft stamp}"/>
  <p:tag name="SMARTWRITE" val="{@Draft stamp}"/>
  <p:tag name="SMARTISVISIBLE" val="{@Show Draft stamp} = Yes"/>
  <p:tag name="SMARTLINKEDSHAPEID" val="SideBa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Fixed Logo v.2"/>
  <p:tag name="SMARTREAD" val="{@Report date}"/>
  <p:tag name="SMARTLINKEDSHAPEID" val="SideBa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  <p:tag name="SMARTLINKEDSHAPEID" val="SideBa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  <p:tag name="SMARTLINKEDSHAPEID" val="SideBa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HOW EXECUTIVE SUMMARY" val="No"/>
  <p:tag name="SMARTSLIDETYPE" val="Divider"/>
  <p:tag name="INCLUDEINHORIZONTALTOC" val="NO"/>
  <p:tag name="SMARTDIVIDERLEVEL" val="0"/>
  <p:tag name="INCLUDEINPRIMARYTOC" val="YES"/>
  <p:tag name="INCLUDEINSECTIONTOC" val="YES"/>
  <p:tag name="SMARTDIVIDERNUMBER" val="1"/>
  <p:tag name="SMARTDIVIDERTEXT" val="Section"/>
  <p:tag name="SMART DIVIDER TITLE" val="Klíčové parametry PPP projektu D4/R7"/>
  <p:tag name="UNLOCK SHAPES" val="YES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HOW EXECUTIVE SUMMARY" val="No"/>
  <p:tag name="UNLOCK SHAPES" val="YES"/>
  <p:tag name="SMARTSLIDETYPE" val="Divider"/>
  <p:tag name="INCLUDEINHORIZONTALTOC" val="NO"/>
  <p:tag name="SMARTDIVIDERLEVEL" val="0"/>
  <p:tag name="INCLUDEINPRIMARYTOC" val="YES"/>
  <p:tag name="INCLUDEINSECTIONTOC" val="YES"/>
  <p:tag name="SMARTDIVIDERNUMBER" val="2"/>
  <p:tag name="SMARTDIVIDERTEXT" val="Section"/>
  <p:tag name="SMART DIVIDER TITLE" val="Finanční nástroje EU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HOW EXECUTIVE SUMMARY" val="No"/>
  <p:tag name="UNLOCK SHAPES" val="YES"/>
  <p:tag name="SMARTSLIDETYPE" val="Divider"/>
  <p:tag name="INCLUDEINHORIZONTALTOC" val="NO"/>
  <p:tag name="SMARTDIVIDERLEVEL" val="0"/>
  <p:tag name="INCLUDEINPRIMARYTOC" val="YES"/>
  <p:tag name="INCLUDEINSECTIONTOC" val="YES"/>
  <p:tag name="SMARTDIVIDERNUMBER" val="3"/>
  <p:tag name="SMARTDIVIDERTEXT" val="Section"/>
  <p:tag name="SMART DIVIDER TITLE" val="Hlavní výzvy a výstupy soutěžního dialogu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HOW EXECUTIVE SUMMARY" val="No"/>
  <p:tag name="UNLOCK SHAPES" val="YES"/>
  <p:tag name="SMARTSLIDETYPE" val="Divider"/>
  <p:tag name="INCLUDEINHORIZONTALTOC" val="NO"/>
  <p:tag name="SMARTDIVIDERLEVEL" val="0"/>
  <p:tag name="INCLUDEINPRIMARYTOC" val="YES"/>
  <p:tag name="INCLUDEINSECTIONTOC" val="YES"/>
  <p:tag name="SMARTDIVIDERNUMBER" val="4"/>
  <p:tag name="SMARTDIVIDERTEXT" val="Section"/>
  <p:tag name="SMART DIVIDER TITLE" val="Faktory úspěchu a získané zkušenosti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  <p:tag name="SMARTLINKEDSHAPEID" val="SideBa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  <p:tag name="SMARTLINKEDSHAPEID" val="SideBa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  <p:tag name="SMARTLINKEDSHAPEID" val="SideBa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heme/theme1.xml><?xml version="1.0" encoding="utf-8"?>
<a:theme xmlns:a="http://schemas.openxmlformats.org/drawingml/2006/main" name="Presentation - CEE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690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noProof="0"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indent="-274320">
          <a:defRPr sz="2200" dirty="0" smtClean="0"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03700A8FCC04EA8D57FAEFAFFB663" ma:contentTypeVersion="0" ma:contentTypeDescription="Create a new document." ma:contentTypeScope="" ma:versionID="0487784a98a71a3d2abb319eaa9f30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579D65-73B5-4E7C-9399-48EAC2D1399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9229EC-149E-45C1-BB11-22142C64E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CA73056-6EBB-478D-B0A8-0F438EA03C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11075</TotalTime>
  <Words>798</Words>
  <Application>Microsoft Office PowerPoint</Application>
  <PresentationFormat>Custom</PresentationFormat>
  <Paragraphs>133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Georgia</vt:lpstr>
      <vt:lpstr>MS Mincho</vt:lpstr>
      <vt:lpstr>Times New Roman</vt:lpstr>
      <vt:lpstr>Presentation - CEE</vt:lpstr>
      <vt:lpstr>think-cell Slide</vt:lpstr>
      <vt:lpstr>Mezinárodní konference „Střední Morava – křižovatka dopravních a ekonomických zájmů“ </vt:lpstr>
      <vt:lpstr>Agenda</vt:lpstr>
      <vt:lpstr>PowerPoint Presentation</vt:lpstr>
      <vt:lpstr>Klíčové parametry PPP projektu D4/R7 </vt:lpstr>
      <vt:lpstr>Klíčové parametry PPP projektu D4/R7</vt:lpstr>
      <vt:lpstr>PowerPoint Presentation</vt:lpstr>
      <vt:lpstr>Nové finanční nástroje EU úspěšně vyzkoušeny a použity v PPP projektu D4/R7</vt:lpstr>
      <vt:lpstr>PowerPoint Presentation</vt:lpstr>
      <vt:lpstr>Hlavní výzvy a výstupy ze soutěžního dialogu</vt:lpstr>
      <vt:lpstr>Proč tak atraktivní nabídky? </vt:lpstr>
      <vt:lpstr>PowerPoint Presentation</vt:lpstr>
      <vt:lpstr>Faktory úspěchu a získané zkušenosti (1/2)</vt:lpstr>
      <vt:lpstr>Faktory úspěchu a získané zkušenosti (2/2)</vt:lpstr>
      <vt:lpstr>Dotazy?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D4/R7 Highway Project</dc:title>
  <dc:creator>Monika Konigsmarkova</dc:creator>
  <dc:description>Presentation - CEE</dc:description>
  <cp:lastModifiedBy>Jan Brazda</cp:lastModifiedBy>
  <cp:revision>104</cp:revision>
  <dcterms:created xsi:type="dcterms:W3CDTF">2015-05-05T11:15:05Z</dcterms:created>
  <dcterms:modified xsi:type="dcterms:W3CDTF">2017-09-18T16:01:45Z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mart Base Presentation Template Version">
    <vt:lpwstr>20111201</vt:lpwstr>
  </property>
  <property fmtid="{D5CDD505-2E9C-101B-9397-08002B2CF9AE}" pid="3" name="ContentTypeId">
    <vt:lpwstr>0x01010079F03700A8FCC04EA8D57FAEFAFFB663</vt:lpwstr>
  </property>
</Properties>
</file>