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70" r:id="rId2"/>
    <p:sldId id="268" r:id="rId3"/>
    <p:sldId id="287" r:id="rId4"/>
    <p:sldId id="290" r:id="rId5"/>
    <p:sldId id="321" r:id="rId6"/>
    <p:sldId id="322" r:id="rId7"/>
    <p:sldId id="323" r:id="rId8"/>
    <p:sldId id="320" r:id="rId9"/>
    <p:sldId id="318" r:id="rId10"/>
    <p:sldId id="325" r:id="rId11"/>
    <p:sldId id="326" r:id="rId12"/>
    <p:sldId id="272" r:id="rId13"/>
  </p:sldIdLst>
  <p:sldSz cx="13004800" cy="9753600"/>
  <p:notesSz cx="6805613" cy="9944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0" autoAdjust="0"/>
    <p:restoredTop sz="94667" autoAdjust="0"/>
  </p:normalViewPr>
  <p:slideViewPr>
    <p:cSldViewPr>
      <p:cViewPr varScale="1">
        <p:scale>
          <a:sx n="74" d="100"/>
          <a:sy n="74" d="100"/>
        </p:scale>
        <p:origin x="1176" y="72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183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183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>
                <a:sym typeface="Myriad Pro" charset="0"/>
              </a:rPr>
              <a:t>Pátá úroveň</a:t>
            </a:r>
            <a:endParaRPr lang="en-US" altLang="cs-CZ" dirty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 Bold Cond" charset="0"/>
              </a:rPr>
              <a:t>Kliknutím lze upravit styl.</a:t>
            </a:r>
            <a:endParaRPr lang="en-US" altLang="cs-CZ" dirty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p.cz/ei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ebgis.nature.cz/mapoma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45816" y="1420416"/>
            <a:ext cx="1029714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accent1"/>
                </a:solidFill>
              </a:rPr>
              <a:t>Střední Morava - křižovatka dopravních a ekonomických zájmů</a:t>
            </a:r>
          </a:p>
          <a:p>
            <a:endParaRPr lang="cs-CZ" sz="1000" dirty="0">
              <a:solidFill>
                <a:schemeClr val="accent1"/>
              </a:solidFill>
            </a:endParaRPr>
          </a:p>
          <a:p>
            <a:r>
              <a:rPr lang="cs-CZ" sz="3600" dirty="0">
                <a:solidFill>
                  <a:schemeClr val="accent1"/>
                </a:solidFill>
              </a:rPr>
              <a:t>X. ročník konference, 24. 9. 2020, Luhačovice</a:t>
            </a:r>
          </a:p>
          <a:p>
            <a:endParaRPr lang="cs-CZ" sz="5400" dirty="0"/>
          </a:p>
          <a:p>
            <a:r>
              <a:rPr lang="cs-CZ" sz="4400" b="1" dirty="0">
                <a:solidFill>
                  <a:schemeClr val="tx1"/>
                </a:solidFill>
              </a:rPr>
              <a:t>Přístup MŽP k urychlení staveb</a:t>
            </a:r>
          </a:p>
          <a:p>
            <a:r>
              <a:rPr lang="cs-CZ" sz="4400" b="1" dirty="0">
                <a:solidFill>
                  <a:schemeClr val="tx1"/>
                </a:solidFill>
              </a:rPr>
              <a:t>dopravní infrastruktury</a:t>
            </a:r>
          </a:p>
          <a:p>
            <a:endParaRPr lang="cs-CZ" sz="5400" dirty="0">
              <a:solidFill>
                <a:schemeClr val="tx1"/>
              </a:solidFill>
            </a:endParaRPr>
          </a:p>
          <a:p>
            <a:r>
              <a:rPr lang="cs-CZ" sz="4000" dirty="0">
                <a:solidFill>
                  <a:schemeClr val="tx1"/>
                </a:solidFill>
              </a:rPr>
              <a:t>Mgr. Evžen Doležal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07661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712" y="628328"/>
            <a:ext cx="12385376" cy="720204"/>
          </a:xfrm>
        </p:spPr>
        <p:txBody>
          <a:bodyPr/>
          <a:lstStyle/>
          <a:p>
            <a:r>
              <a:rPr lang="cs-CZ" dirty="0"/>
              <a:t>3. Možnosti urychlení – z. č. 114/1992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idx="1"/>
          </p:nvPr>
        </p:nvSpPr>
        <p:spPr>
          <a:xfrm>
            <a:off x="381720" y="1636440"/>
            <a:ext cx="11593288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/>
              <a:t>Druhová ochrana</a:t>
            </a:r>
            <a:endParaRPr lang="cs-CZ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b="1" dirty="0"/>
              <a:t>	</a:t>
            </a:r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/>
              <a:t>minimalizovat dotčení ZCHD (zakázaná činnost)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v případě dotčení je třeba žádat o výjimku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využívat nálezovou databázi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migrační prostupnost krajiny 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minimalizovat vliv na území (tzv. biotopy) vybraných 	 	  ZCHD velkých savců (rys, vlk atd.) a migrační koridory 	  ptáků a létajících savců</a:t>
            </a:r>
          </a:p>
          <a:p>
            <a:pPr marL="0" indent="0">
              <a:spcAft>
                <a:spcPts val="1200"/>
              </a:spcAft>
              <a:buNone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13491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712" y="628328"/>
            <a:ext cx="12385376" cy="720204"/>
          </a:xfrm>
        </p:spPr>
        <p:txBody>
          <a:bodyPr/>
          <a:lstStyle/>
          <a:p>
            <a:r>
              <a:rPr lang="cs-CZ" dirty="0"/>
              <a:t>3. Možnosti urychlení – z. č. 114/1992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idx="1"/>
          </p:nvPr>
        </p:nvSpPr>
        <p:spPr>
          <a:xfrm>
            <a:off x="381720" y="1636440"/>
            <a:ext cx="11809312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/>
              <a:t>Komunikace s OOP</a:t>
            </a:r>
            <a:endParaRPr lang="cs-CZ" dirty="0"/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od rané fázi přípravy projektu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využívat institut předběžné informace, ale i „neformální“ 	  projednání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b="1" dirty="0"/>
              <a:t>	</a:t>
            </a:r>
            <a:r>
              <a:rPr lang="cs-CZ" dirty="0"/>
              <a:t>- žádost o správní akt (stanovisko, výjimku atd.) podávat 	  ve fázi finální podoby projektu s co nejpřesnějším 		  popisem projektu a </a:t>
            </a:r>
            <a:r>
              <a:rPr lang="cs-CZ"/>
              <a:t>jeho řešení</a:t>
            </a:r>
            <a:endParaRPr lang="cs-CZ" dirty="0"/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využívat dostupné inventarizace, průzkumy, hodnocení </a:t>
            </a:r>
          </a:p>
        </p:txBody>
      </p:sp>
    </p:spTree>
    <p:extLst>
      <p:ext uri="{BB962C8B-B14F-4D97-AF65-F5344CB8AC3E}">
        <p14:creationId xmlns:p14="http://schemas.microsoft.com/office/powerpoint/2010/main" val="50729029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89832" y="379668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r>
              <a:rPr lang="cs-CZ" altLang="cs-CZ" sz="5400" kern="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67778995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0000" y="592770"/>
            <a:ext cx="10464800" cy="864220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1800" y="1780456"/>
            <a:ext cx="10225136" cy="5760938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/>
              <a:t>1. Aktuální stav posuzování dopravních staveb</a:t>
            </a:r>
          </a:p>
          <a:p>
            <a:pPr marL="628650" lvl="1" indent="0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2. Možnosti urychlení v rámci zákona č.100/2001 Sb.</a:t>
            </a:r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3. Možnosti urychlení v rámci zákona č.114/1992 Sb.</a:t>
            </a:r>
          </a:p>
        </p:txBody>
      </p:sp>
    </p:spTree>
    <p:extLst>
      <p:ext uri="{BB962C8B-B14F-4D97-AF65-F5344CB8AC3E}">
        <p14:creationId xmlns:p14="http://schemas.microsoft.com/office/powerpoint/2010/main" val="42839415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7724" y="556320"/>
            <a:ext cx="12169352" cy="720204"/>
          </a:xfrm>
        </p:spPr>
        <p:txBody>
          <a:bodyPr/>
          <a:lstStyle/>
          <a:p>
            <a:r>
              <a:rPr lang="cs-CZ" dirty="0"/>
              <a:t>1. Aktuální stav posuzování dopravních staveb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1186645" y="1420416"/>
            <a:ext cx="10801200" cy="640871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cs-CZ" sz="2000" b="1" dirty="0"/>
          </a:p>
          <a:p>
            <a:pPr marL="0" indent="0">
              <a:lnSpc>
                <a:spcPct val="150000"/>
              </a:lnSpc>
              <a:buNone/>
            </a:pPr>
            <a:r>
              <a:rPr lang="cs-CZ" b="1" dirty="0"/>
              <a:t>	</a:t>
            </a:r>
            <a:r>
              <a:rPr lang="cs-CZ" dirty="0"/>
              <a:t>- naprostá většina silničních a železničních staveb má 	proces EIA dokončen a vydané stanovisko EIA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000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- řada silničních staveb má však stanovisko EIA 	vydané před 10 – 15 lety, což je riziko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000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- opakované posuzování u staveb pražského a 	brněnského okruhu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000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- nová výzva na železnici – vysokorychlostní trati, 	důraz na studie proveditelnosti před procesem EIA</a:t>
            </a:r>
          </a:p>
        </p:txBody>
      </p:sp>
    </p:spTree>
    <p:extLst>
      <p:ext uri="{BB962C8B-B14F-4D97-AF65-F5344CB8AC3E}">
        <p14:creationId xmlns:p14="http://schemas.microsoft.com/office/powerpoint/2010/main" val="26183718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628328"/>
            <a:ext cx="12529392" cy="720204"/>
          </a:xfrm>
        </p:spPr>
        <p:txBody>
          <a:bodyPr/>
          <a:lstStyle/>
          <a:p>
            <a:r>
              <a:rPr lang="cs-CZ" dirty="0"/>
              <a:t>2. Možnosti urychlení – z. č. 100/2001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1173808" y="1636440"/>
            <a:ext cx="11089232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/>
              <a:t>Územní plánování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b="1" dirty="0"/>
              <a:t>	</a:t>
            </a:r>
            <a:r>
              <a:rPr lang="cs-CZ" dirty="0"/>
              <a:t>- varianty průchodu územím řešit na této úrovni (SEA)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- mimo územní limity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- v procesu EIA řešit varianty již jen v rámci koridoru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- do procesu EIA předkládat ideálně po stabilizaci v 	územně plánovací dokumentaci</a:t>
            </a:r>
          </a:p>
        </p:txBody>
      </p:sp>
    </p:spTree>
    <p:extLst>
      <p:ext uri="{BB962C8B-B14F-4D97-AF65-F5344CB8AC3E}">
        <p14:creationId xmlns:p14="http://schemas.microsoft.com/office/powerpoint/2010/main" val="377095807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628328"/>
            <a:ext cx="12529392" cy="720204"/>
          </a:xfrm>
        </p:spPr>
        <p:txBody>
          <a:bodyPr/>
          <a:lstStyle/>
          <a:p>
            <a:r>
              <a:rPr lang="cs-CZ" dirty="0"/>
              <a:t>2. Možnosti urychlení – z. č. 100/2001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1173808" y="1636440"/>
            <a:ext cx="11305256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 dokumentů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b="1" dirty="0"/>
              <a:t>	</a:t>
            </a:r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zásadní faktor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-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dominantní vlivy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- rozhoduje o hladkém průběhu procesu EIA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8650" lvl="1" indent="0">
              <a:lnSpc>
                <a:spcPct val="200000"/>
              </a:lnSpc>
              <a:buNone/>
            </a:pPr>
            <a:r>
              <a:rPr lang="cs-CZ" dirty="0"/>
              <a:t>  - výběr AO – seznam AO i projektů na </a:t>
            </a:r>
            <a:r>
              <a:rPr lang="cs-CZ" dirty="0">
                <a:hlinkClick r:id="rId2"/>
              </a:rPr>
              <a:t>www.mzp.cz/eia</a:t>
            </a:r>
            <a:r>
              <a:rPr lang="cs-CZ" dirty="0"/>
              <a:t> </a:t>
            </a:r>
          </a:p>
          <a:p>
            <a:pPr marL="628650" lvl="1" indent="0">
              <a:lnSpc>
                <a:spcPct val="200000"/>
              </a:lnSpc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- aktuální vstupy,</a:t>
            </a:r>
            <a:r>
              <a:rPr lang="cs-CZ" dirty="0"/>
              <a:t> aktuální přílohy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950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628328"/>
            <a:ext cx="12529392" cy="720204"/>
          </a:xfrm>
        </p:spPr>
        <p:txBody>
          <a:bodyPr/>
          <a:lstStyle/>
          <a:p>
            <a:r>
              <a:rPr lang="cs-CZ" dirty="0"/>
              <a:t>2. Možnosti urychlení – z. č. 100/2001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1173808" y="1636440"/>
            <a:ext cx="10873208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/>
              <a:t>Načasování posuzování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 - co nejblíže povolovacímu procesu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výsledek: zachování aktuálnosti posouzení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 - s co nejvíce konkrétním řešením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výsledek: minimalizace změn řešení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 - tzn. neprovádět EIA „do šuplíku“</a:t>
            </a:r>
          </a:p>
        </p:txBody>
      </p:sp>
    </p:spTree>
    <p:extLst>
      <p:ext uri="{BB962C8B-B14F-4D97-AF65-F5344CB8AC3E}">
        <p14:creationId xmlns:p14="http://schemas.microsoft.com/office/powerpoint/2010/main" val="40139141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96" y="628328"/>
            <a:ext cx="12529392" cy="720204"/>
          </a:xfrm>
        </p:spPr>
        <p:txBody>
          <a:bodyPr/>
          <a:lstStyle/>
          <a:p>
            <a:r>
              <a:rPr lang="cs-CZ" dirty="0"/>
              <a:t>2. Možnosti urychlení – z. č. 100/2001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25736" y="1636440"/>
            <a:ext cx="11521280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Předběžné projednání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 - zásadní faktor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 -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úrovni samospráv (obce, kraje)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 - na úrovni dotčených orgánů (KÚ, ORP, ČIŽP, KHS atd.)</a:t>
            </a:r>
          </a:p>
          <a:p>
            <a:pPr marL="0" indent="0">
              <a:lnSpc>
                <a:spcPct val="200000"/>
              </a:lnSpc>
              <a:spcAft>
                <a:spcPts val="1200"/>
              </a:spcAft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- na úrovni příslušného úřadu, který zajištuje posouzení</a:t>
            </a:r>
            <a:endParaRPr lang="cs-CZ" dirty="0"/>
          </a:p>
          <a:p>
            <a:pPr lvl="2">
              <a:lnSpc>
                <a:spcPct val="150000"/>
              </a:lnSpc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dirty="0"/>
              <a:t>výsledek: odstranění nedostatků a zásadních připomínek v procesu EIA, vysvětlení, seznámení, úpravy záměru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1592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720" y="628328"/>
            <a:ext cx="12025336" cy="720204"/>
          </a:xfrm>
        </p:spPr>
        <p:txBody>
          <a:bodyPr/>
          <a:lstStyle/>
          <a:p>
            <a:r>
              <a:rPr lang="cs-CZ" dirty="0"/>
              <a:t>2. Možnosti urychlení – z. č. 100/2001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381720" y="1636440"/>
            <a:ext cx="12313368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/>
              <a:t>Navazující řízení a délka povolovacího procesu</a:t>
            </a:r>
          </a:p>
          <a:p>
            <a:pPr marL="628650" lvl="1" indent="0">
              <a:lnSpc>
                <a:spcPct val="200000"/>
              </a:lnSpc>
              <a:buNone/>
            </a:pPr>
            <a:r>
              <a:rPr lang="cs-CZ" dirty="0"/>
              <a:t>	- minimalizovat významné změny</a:t>
            </a:r>
            <a:br>
              <a:rPr lang="cs-CZ" dirty="0"/>
            </a:br>
            <a:r>
              <a:rPr lang="cs-CZ" dirty="0"/>
              <a:t>	- minimalizovat  roztříštěnost na mnoho stavebních úřadů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/>
              <a:t>tzn. využít institutu „hlavní stavby“</a:t>
            </a:r>
          </a:p>
          <a:p>
            <a:pPr marL="1219200" lvl="2" indent="0">
              <a:lnSpc>
                <a:spcPct val="200000"/>
              </a:lnSpc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zahajovat co nejdříve po procesu EIA</a:t>
            </a:r>
          </a:p>
          <a:p>
            <a:pPr marL="1219200" lvl="2" indent="0">
              <a:lnSpc>
                <a:spcPct val="200000"/>
              </a:lnSpc>
              <a:buNone/>
            </a:pPr>
            <a:r>
              <a:rPr lang="cs-CZ" dirty="0"/>
              <a:t>- celkově co nejvíce zkrátit délku povolování – z důvodu omezené platnosti stanoviska EIA, resp. změn v území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9510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712" y="628328"/>
            <a:ext cx="12385376" cy="720204"/>
          </a:xfrm>
        </p:spPr>
        <p:txBody>
          <a:bodyPr/>
          <a:lstStyle/>
          <a:p>
            <a:r>
              <a:rPr lang="cs-CZ" dirty="0"/>
              <a:t>3. Možnosti urychlení – z. č. 114/1992 Sb.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idx="1"/>
          </p:nvPr>
        </p:nvSpPr>
        <p:spPr>
          <a:xfrm>
            <a:off x="381720" y="1636440"/>
            <a:ext cx="12313368" cy="6408712"/>
          </a:xfrm>
        </p:spPr>
        <p:txBody>
          <a:bodyPr/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cs-CZ" b="1" dirty="0"/>
              <a:t>Limity v území</a:t>
            </a:r>
            <a:endParaRPr lang="cs-CZ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b="1" dirty="0"/>
              <a:t>	</a:t>
            </a:r>
            <a:r>
              <a:rPr lang="cs-CZ" dirty="0"/>
              <a:t>- analýza ještě před vynaložením prostředků na projekt a 		  projednání s orgánem ochrany přírody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plánovat mimo</a:t>
            </a:r>
            <a:r>
              <a:rPr lang="cs-CZ" b="1" dirty="0"/>
              <a:t> </a:t>
            </a:r>
            <a:r>
              <a:rPr lang="cs-CZ" dirty="0"/>
              <a:t>územní limity (Natura 2000, ZCHÚ), mimo 		  známý či četný výskyt ZCHD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/>
              <a:t>	- minimalizovat zásahy do VKP, ÚSES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dirty="0"/>
              <a:t>- informace na </a:t>
            </a:r>
            <a:r>
              <a:rPr lang="cs-CZ" u="sng" dirty="0">
                <a:hlinkClick r:id="rId2"/>
              </a:rPr>
              <a:t>http://webgis.nature.cz/mapomat/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4865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2054</TotalTime>
  <Pages>0</Pages>
  <Words>676</Words>
  <Characters>0</Characters>
  <Application>Microsoft Office PowerPoint</Application>
  <PresentationFormat>Vlastní</PresentationFormat>
  <Lines>0</Lines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Arial</vt:lpstr>
      <vt:lpstr>Calibri</vt:lpstr>
      <vt:lpstr>Gill Sans</vt:lpstr>
      <vt:lpstr>Myriad Pro</vt:lpstr>
      <vt:lpstr>Myriad Pro Bold Cond</vt:lpstr>
      <vt:lpstr>Verdana</vt:lpstr>
      <vt:lpstr>Wingdings</vt:lpstr>
      <vt:lpstr>ヒラギノ角ゴ ProN W3</vt:lpstr>
      <vt:lpstr>ヒラギノ角ゴ ProN W6</vt:lpstr>
      <vt:lpstr>Blank</vt:lpstr>
      <vt:lpstr>Prezentace aplikace PowerPoint</vt:lpstr>
      <vt:lpstr>Program prezentace</vt:lpstr>
      <vt:lpstr>1. Aktuální stav posuzování dopravních staveb</vt:lpstr>
      <vt:lpstr>2. Možnosti urychlení – z. č. 100/2001 Sb.</vt:lpstr>
      <vt:lpstr>2. Možnosti urychlení – z. č. 100/2001 Sb.</vt:lpstr>
      <vt:lpstr>2. Možnosti urychlení – z. č. 100/2001 Sb.</vt:lpstr>
      <vt:lpstr>2. Možnosti urychlení – z. č. 100/2001 Sb.</vt:lpstr>
      <vt:lpstr>2. Možnosti urychlení – z. č. 100/2001 Sb.</vt:lpstr>
      <vt:lpstr>3. Možnosti urychlení – z. č. 114/1992 Sb.</vt:lpstr>
      <vt:lpstr>3. Možnosti urychlení – z. č. 114/1992 Sb.</vt:lpstr>
      <vt:lpstr>3. Možnosti urychlení – z. č. 114/1992 Sb.</vt:lpstr>
      <vt:lpstr>Prezentace aplikace PowerPoint</vt:lpstr>
    </vt:vector>
  </TitlesOfParts>
  <Company>Ministerstvo životního prostředí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Romana Trubačíková</dc:creator>
  <cp:lastModifiedBy>MZP</cp:lastModifiedBy>
  <cp:revision>221</cp:revision>
  <cp:lastPrinted>2018-04-06T17:38:58Z</cp:lastPrinted>
  <dcterms:created xsi:type="dcterms:W3CDTF">2016-07-12T09:25:32Z</dcterms:created>
  <dcterms:modified xsi:type="dcterms:W3CDTF">2020-09-21T12:35:29Z</dcterms:modified>
</cp:coreProperties>
</file>