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56" r:id="rId2"/>
    <p:sldId id="290" r:id="rId3"/>
    <p:sldId id="293" r:id="rId4"/>
    <p:sldId id="306" r:id="rId5"/>
    <p:sldId id="308" r:id="rId6"/>
    <p:sldId id="311" r:id="rId7"/>
    <p:sldId id="288" r:id="rId8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7" orient="horz" pos="3521" userDrawn="1">
          <p15:clr>
            <a:srgbClr val="A4A3A4"/>
          </p15:clr>
        </p15:guide>
        <p15:guide id="8" pos="3840" userDrawn="1">
          <p15:clr>
            <a:srgbClr val="A4A3A4"/>
          </p15:clr>
        </p15:guide>
        <p15:guide id="9" orient="horz" pos="392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26"/>
    <p:restoredTop sz="94694"/>
  </p:normalViewPr>
  <p:slideViewPr>
    <p:cSldViewPr snapToObjects="1" showGuides="1">
      <p:cViewPr varScale="1">
        <p:scale>
          <a:sx n="163" d="100"/>
          <a:sy n="163" d="100"/>
        </p:scale>
        <p:origin x="330" y="138"/>
      </p:cViewPr>
      <p:guideLst>
        <p:guide orient="horz" pos="2160"/>
        <p:guide orient="horz" pos="3521"/>
        <p:guide pos="3840"/>
        <p:guide orient="horz" pos="3929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Objects="1">
      <p:cViewPr varScale="1">
        <p:scale>
          <a:sx n="66" d="100"/>
          <a:sy n="66" d="100"/>
        </p:scale>
        <p:origin x="313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5231AE-9961-42B1-8C77-FBAB9BCB8DCC}" type="datetimeFigureOut">
              <a:rPr lang="sk-SK" smtClean="0"/>
              <a:t>12. 9. 2022</a:t>
            </a:fld>
            <a:endParaRPr lang="sk-SK"/>
          </a:p>
        </p:txBody>
      </p:sp>
      <p:sp>
        <p:nvSpPr>
          <p:cNvPr id="4" name="Zástupný objekt pre pätu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5" name="Zástupný objekt pre číslo snímky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361A1A-6358-477A-8DA0-E8195894F94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8132038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ECE963-F440-467E-9656-55C0EFEE771D}" type="datetimeFigureOut">
              <a:rPr lang="sk-SK" smtClean="0"/>
              <a:t>12. 9. 2022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8CF70F-4673-480C-85A5-D16ED244770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4414847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akl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objekt pre pätu 7"/>
          <p:cNvSpPr>
            <a:spLocks noGrp="1"/>
          </p:cNvSpPr>
          <p:nvPr>
            <p:ph type="ftr" sz="quarter" idx="11"/>
          </p:nvPr>
        </p:nvSpPr>
        <p:spPr>
          <a:xfrm>
            <a:off x="292100" y="6289527"/>
            <a:ext cx="4114800" cy="24938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sk-SK"/>
              <a:t>NDS 2022</a:t>
            </a:r>
            <a:endParaRPr lang="sk-SK" dirty="0"/>
          </a:p>
        </p:txBody>
      </p:sp>
      <p:sp>
        <p:nvSpPr>
          <p:cNvPr id="9" name="Zástupný objekt pre číslo snímky 8"/>
          <p:cNvSpPr>
            <a:spLocks noGrp="1"/>
          </p:cNvSpPr>
          <p:nvPr>
            <p:ph type="sldNum" sz="quarter" idx="12"/>
          </p:nvPr>
        </p:nvSpPr>
        <p:spPr>
          <a:xfrm>
            <a:off x="9118600" y="6289527"/>
            <a:ext cx="2743200" cy="249385"/>
          </a:xfrm>
          <a:prstGeom prst="rect">
            <a:avLst/>
          </a:prstGeom>
        </p:spPr>
        <p:txBody>
          <a:bodyPr/>
          <a:lstStyle>
            <a:lvl1pPr>
              <a:defRPr sz="1600" b="1">
                <a:solidFill>
                  <a:schemeClr val="accent1"/>
                </a:solidFill>
              </a:defRPr>
            </a:lvl1pPr>
          </a:lstStyle>
          <a:p>
            <a:fld id="{0B62C7B9-FBC6-7547-ACA3-232EF485A4AB}" type="slidenum">
              <a:rPr lang="sk-SK" smtClean="0"/>
              <a:pPr/>
              <a:t>‹#›</a:t>
            </a:fld>
            <a:endParaRPr lang="sk-SK" dirty="0"/>
          </a:p>
        </p:txBody>
      </p:sp>
      <p:cxnSp>
        <p:nvCxnSpPr>
          <p:cNvPr id="12" name="Rovná spojnica 11"/>
          <p:cNvCxnSpPr/>
          <p:nvPr userDrawn="1"/>
        </p:nvCxnSpPr>
        <p:spPr>
          <a:xfrm>
            <a:off x="292100" y="6108700"/>
            <a:ext cx="115697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Nadpis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</p:spTree>
    <p:extLst>
      <p:ext uri="{BB962C8B-B14F-4D97-AF65-F5344CB8AC3E}">
        <p14:creationId xmlns:p14="http://schemas.microsoft.com/office/powerpoint/2010/main" val="1070447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Zaklad_bi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objekt pre pätu 7"/>
          <p:cNvSpPr>
            <a:spLocks noGrp="1"/>
          </p:cNvSpPr>
          <p:nvPr>
            <p:ph type="ftr" sz="quarter" idx="11"/>
          </p:nvPr>
        </p:nvSpPr>
        <p:spPr>
          <a:xfrm>
            <a:off x="292100" y="6289527"/>
            <a:ext cx="4114800" cy="24938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r>
              <a:rPr lang="sk-SK"/>
              <a:t>NDS 2022</a:t>
            </a:r>
            <a:endParaRPr lang="sk-SK" dirty="0"/>
          </a:p>
        </p:txBody>
      </p:sp>
      <p:sp>
        <p:nvSpPr>
          <p:cNvPr id="9" name="Zástupný objekt pre číslo snímky 8"/>
          <p:cNvSpPr>
            <a:spLocks noGrp="1"/>
          </p:cNvSpPr>
          <p:nvPr>
            <p:ph type="sldNum" sz="quarter" idx="12"/>
          </p:nvPr>
        </p:nvSpPr>
        <p:spPr>
          <a:xfrm>
            <a:off x="9118600" y="6289527"/>
            <a:ext cx="2743200" cy="249385"/>
          </a:xfrm>
          <a:prstGeom prst="rect">
            <a:avLst/>
          </a:prstGeom>
        </p:spPr>
        <p:txBody>
          <a:bodyPr/>
          <a:lstStyle>
            <a:lvl1pPr>
              <a:defRPr sz="1600" b="1">
                <a:solidFill>
                  <a:schemeClr val="accent1"/>
                </a:solidFill>
              </a:defRPr>
            </a:lvl1pPr>
          </a:lstStyle>
          <a:p>
            <a:fld id="{0B62C7B9-FBC6-7547-ACA3-232EF485A4AB}" type="slidenum">
              <a:rPr lang="sk-SK" smtClean="0"/>
              <a:pPr/>
              <a:t>‹#›</a:t>
            </a:fld>
            <a:endParaRPr lang="sk-SK" dirty="0"/>
          </a:p>
        </p:txBody>
      </p:sp>
      <p:cxnSp>
        <p:nvCxnSpPr>
          <p:cNvPr id="12" name="Rovná spojnica 11"/>
          <p:cNvCxnSpPr/>
          <p:nvPr userDrawn="1"/>
        </p:nvCxnSpPr>
        <p:spPr>
          <a:xfrm>
            <a:off x="292100" y="6108700"/>
            <a:ext cx="115697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Nadpis 2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sk-SK" dirty="0"/>
              <a:t>Upravte štýly predlohy textu</a:t>
            </a:r>
          </a:p>
        </p:txBody>
      </p:sp>
    </p:spTree>
    <p:extLst>
      <p:ext uri="{BB962C8B-B14F-4D97-AF65-F5344CB8AC3E}">
        <p14:creationId xmlns:p14="http://schemas.microsoft.com/office/powerpoint/2010/main" val="3254615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az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3116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lovic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objekt pre pätu 7"/>
          <p:cNvSpPr>
            <a:spLocks noGrp="1"/>
          </p:cNvSpPr>
          <p:nvPr>
            <p:ph type="ftr" sz="quarter" idx="11"/>
          </p:nvPr>
        </p:nvSpPr>
        <p:spPr>
          <a:xfrm>
            <a:off x="292100" y="6289527"/>
            <a:ext cx="4114800" cy="24938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sk-SK"/>
              <a:t>NDS 2022</a:t>
            </a:r>
            <a:endParaRPr lang="sk-SK" dirty="0"/>
          </a:p>
        </p:txBody>
      </p:sp>
      <p:sp>
        <p:nvSpPr>
          <p:cNvPr id="13" name="Zástupný objekt pre číslo snímky 8"/>
          <p:cNvSpPr>
            <a:spLocks noGrp="1"/>
          </p:cNvSpPr>
          <p:nvPr>
            <p:ph type="sldNum" sz="quarter" idx="12"/>
          </p:nvPr>
        </p:nvSpPr>
        <p:spPr>
          <a:xfrm>
            <a:off x="2854960" y="6289527"/>
            <a:ext cx="2743200" cy="249385"/>
          </a:xfrm>
          <a:prstGeom prst="rect">
            <a:avLst/>
          </a:prstGeom>
        </p:spPr>
        <p:txBody>
          <a:bodyPr/>
          <a:lstStyle>
            <a:lvl1pPr>
              <a:defRPr sz="1600" b="1">
                <a:solidFill>
                  <a:schemeClr val="accent1"/>
                </a:solidFill>
              </a:defRPr>
            </a:lvl1pPr>
          </a:lstStyle>
          <a:p>
            <a:fld id="{0B62C7B9-FBC6-7547-ACA3-232EF485A4AB}" type="slidenum">
              <a:rPr lang="sk-SK" smtClean="0"/>
              <a:pPr/>
              <a:t>‹#›</a:t>
            </a:fld>
            <a:endParaRPr lang="sk-SK" dirty="0"/>
          </a:p>
        </p:txBody>
      </p:sp>
      <p:cxnSp>
        <p:nvCxnSpPr>
          <p:cNvPr id="14" name="Rovná spojnica 13"/>
          <p:cNvCxnSpPr/>
          <p:nvPr userDrawn="1"/>
        </p:nvCxnSpPr>
        <p:spPr>
          <a:xfrm flipV="1">
            <a:off x="292100" y="6096000"/>
            <a:ext cx="5306060" cy="127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6364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ĺžnik 9"/>
          <p:cNvSpPr/>
          <p:nvPr userDrawn="1"/>
        </p:nvSpPr>
        <p:spPr>
          <a:xfrm>
            <a:off x="0" y="-13721"/>
            <a:ext cx="12192000" cy="688042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94D04D24-AC6F-3847-94C2-FE9DBFC9A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100" y="323131"/>
            <a:ext cx="11569700" cy="115006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k-SK" dirty="0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8039FF2-E36C-E24B-A2C4-13B39BFA67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2100" y="1473200"/>
            <a:ext cx="11569700" cy="43442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dirty="0"/>
              <a:t>Kliknite sem a upravte štýly predlohy textu</a:t>
            </a:r>
          </a:p>
          <a:p>
            <a:pPr lvl="1"/>
            <a:r>
              <a:rPr lang="sk-SK" dirty="0"/>
              <a:t>Druhá úroveň</a:t>
            </a:r>
          </a:p>
          <a:p>
            <a:pPr lvl="2"/>
            <a:r>
              <a:rPr lang="sk-SK" dirty="0"/>
              <a:t>Tretia úroveň</a:t>
            </a:r>
          </a:p>
          <a:p>
            <a:pPr lvl="3"/>
            <a:r>
              <a:rPr lang="sk-SK" dirty="0"/>
              <a:t>Štvrtá úroveň</a:t>
            </a:r>
          </a:p>
          <a:p>
            <a:pPr lvl="4"/>
            <a:r>
              <a:rPr lang="sk-SK" dirty="0"/>
              <a:t>Piata úroveň</a:t>
            </a:r>
          </a:p>
        </p:txBody>
      </p:sp>
      <p:sp>
        <p:nvSpPr>
          <p:cNvPr id="7" name="Zástupný objekt pre pätu 7"/>
          <p:cNvSpPr>
            <a:spLocks noGrp="1"/>
          </p:cNvSpPr>
          <p:nvPr>
            <p:ph type="ftr" sz="quarter" idx="3"/>
          </p:nvPr>
        </p:nvSpPr>
        <p:spPr>
          <a:xfrm>
            <a:off x="292100" y="6289527"/>
            <a:ext cx="4114800" cy="249385"/>
          </a:xfrm>
          <a:prstGeom prst="rect">
            <a:avLst/>
          </a:prstGeom>
        </p:spPr>
        <p:txBody>
          <a:bodyPr/>
          <a:lstStyle>
            <a:lvl1pPr>
              <a:defRPr sz="1600" b="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sk-SK" sz="1400"/>
              <a:t>NDS 2022</a:t>
            </a:r>
            <a:endParaRPr lang="sk-SK" sz="1400" dirty="0"/>
          </a:p>
        </p:txBody>
      </p:sp>
      <p:sp>
        <p:nvSpPr>
          <p:cNvPr id="8" name="Zástupný objekt pre číslo snímky 8"/>
          <p:cNvSpPr>
            <a:spLocks noGrp="1"/>
          </p:cNvSpPr>
          <p:nvPr>
            <p:ph type="sldNum" sz="quarter" idx="4"/>
          </p:nvPr>
        </p:nvSpPr>
        <p:spPr>
          <a:xfrm>
            <a:off x="9118600" y="6289527"/>
            <a:ext cx="2743200" cy="249385"/>
          </a:xfrm>
          <a:prstGeom prst="rect">
            <a:avLst/>
          </a:prstGeom>
        </p:spPr>
        <p:txBody>
          <a:bodyPr/>
          <a:lstStyle>
            <a:lvl1pPr algn="r">
              <a:defRPr sz="1600" b="1">
                <a:solidFill>
                  <a:schemeClr val="accent1"/>
                </a:solidFill>
              </a:defRPr>
            </a:lvl1pPr>
          </a:lstStyle>
          <a:p>
            <a:fld id="{0B62C7B9-FBC6-7547-ACA3-232EF485A4AB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489904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7" r:id="rId2"/>
    <p:sldLayoutId id="2147483656" r:id="rId3"/>
    <p:sldLayoutId id="2147483650" r:id="rId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0" kern="1200">
          <a:solidFill>
            <a:schemeClr val="bg2">
              <a:lumMod val="90000"/>
            </a:schemeClr>
          </a:solidFill>
          <a:latin typeface="+mn-lt"/>
          <a:ea typeface="+mj-ea"/>
          <a:cs typeface="+mj-cs"/>
        </a:defRPr>
      </a:lvl1pPr>
    </p:titleStyle>
    <p:bodyStyle>
      <a:lvl1pPr marL="285750" indent="-28575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400" kern="1200">
          <a:solidFill>
            <a:schemeClr val="bg1"/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bg1"/>
          </a:solidFill>
          <a:latin typeface="+mj-lt"/>
          <a:ea typeface="+mn-ea"/>
          <a:cs typeface="+mn-cs"/>
        </a:defRPr>
      </a:lvl2pPr>
      <a:lvl3pPr marL="1200150" indent="-2857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bg1"/>
          </a:solidFill>
          <a:latin typeface="+mj-lt"/>
          <a:ea typeface="+mn-ea"/>
          <a:cs typeface="+mn-cs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bg1"/>
          </a:solidFill>
          <a:latin typeface="+mj-lt"/>
          <a:ea typeface="+mn-ea"/>
          <a:cs typeface="+mn-cs"/>
        </a:defRPr>
      </a:lvl4pPr>
      <a:lvl5pPr marL="2114550" indent="-2857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bg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ĺžnik 4"/>
          <p:cNvSpPr/>
          <p:nvPr/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Pravouholník 5">
            <a:extLst>
              <a:ext uri="{FF2B5EF4-FFF2-40B4-BE49-F238E27FC236}">
                <a16:creationId xmlns:a16="http://schemas.microsoft.com/office/drawing/2014/main" id="{A3DAD492-60F9-9543-93DC-048FB1B8BF06}"/>
              </a:ext>
            </a:extLst>
          </p:cNvPr>
          <p:cNvSpPr/>
          <p:nvPr/>
        </p:nvSpPr>
        <p:spPr>
          <a:xfrm>
            <a:off x="6553200" y="518631"/>
            <a:ext cx="501540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3600" b="1" dirty="0">
                <a:solidFill>
                  <a:schemeClr val="bg1"/>
                </a:solidFill>
              </a:rPr>
              <a:t>Príprava a realizácia diaľničných stavieb</a:t>
            </a:r>
            <a:br>
              <a:rPr lang="sk-SK" sz="3600" dirty="0">
                <a:solidFill>
                  <a:schemeClr val="bg1"/>
                </a:solidFill>
              </a:rPr>
            </a:br>
            <a:r>
              <a:rPr lang="sk-SK" sz="3600" dirty="0">
                <a:solidFill>
                  <a:schemeClr val="accent1"/>
                </a:solidFill>
              </a:rPr>
              <a:t>Prepojenie Moravy a Slovenska</a:t>
            </a:r>
          </a:p>
          <a:p>
            <a:br>
              <a:rPr lang="sk-SK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sk-SK" sz="3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50" y="404664"/>
            <a:ext cx="2587437" cy="1344612"/>
          </a:xfrm>
          <a:prstGeom prst="rect">
            <a:avLst/>
          </a:prstGeom>
        </p:spPr>
      </p:pic>
      <p:sp>
        <p:nvSpPr>
          <p:cNvPr id="9" name="Zástupný objekt pre pätu 1">
            <a:extLst>
              <a:ext uri="{FF2B5EF4-FFF2-40B4-BE49-F238E27FC236}">
                <a16:creationId xmlns:a16="http://schemas.microsoft.com/office/drawing/2014/main" id="{C3F8566C-1E6F-40E2-B5C7-4CBC67155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84032" y="5085184"/>
            <a:ext cx="5472608" cy="601833"/>
          </a:xfrm>
        </p:spPr>
        <p:txBody>
          <a:bodyPr anchor="b"/>
          <a:lstStyle/>
          <a:p>
            <a:pPr algn="r"/>
            <a:r>
              <a:rPr lang="sk-SK" b="1" dirty="0">
                <a:solidFill>
                  <a:schemeClr val="accent1"/>
                </a:solidFill>
              </a:rPr>
              <a:t>Ing. Stanislav Beňo</a:t>
            </a:r>
          </a:p>
          <a:p>
            <a:pPr algn="r"/>
            <a:r>
              <a:rPr lang="sk-SK" dirty="0">
                <a:solidFill>
                  <a:schemeClr val="accent1"/>
                </a:solidFill>
              </a:rPr>
              <a:t>člen predstavenstva a investičný riaditeľ</a:t>
            </a:r>
          </a:p>
        </p:txBody>
      </p:sp>
      <p:sp>
        <p:nvSpPr>
          <p:cNvPr id="10" name="Zástupný objekt pre pätu 1">
            <a:extLst>
              <a:ext uri="{FF2B5EF4-FFF2-40B4-BE49-F238E27FC236}">
                <a16:creationId xmlns:a16="http://schemas.microsoft.com/office/drawing/2014/main" id="{1CF02F75-23BF-420B-969D-8981A9A719EA}"/>
              </a:ext>
            </a:extLst>
          </p:cNvPr>
          <p:cNvSpPr txBox="1">
            <a:spLocks/>
          </p:cNvSpPr>
          <p:nvPr/>
        </p:nvSpPr>
        <p:spPr>
          <a:xfrm>
            <a:off x="6672064" y="6164834"/>
            <a:ext cx="5184576" cy="249385"/>
          </a:xfrm>
          <a:prstGeom prst="rect">
            <a:avLst/>
          </a:prstGeom>
        </p:spPr>
        <p:txBody>
          <a:bodyPr/>
          <a:lstStyle>
            <a:defPPr>
              <a:defRPr lang="sk-SK"/>
            </a:defPPr>
            <a:lvl1pPr marL="0" algn="l" defTabSz="914400" rtl="0" eaLnBrk="1" latinLnBrk="0" hangingPunct="1">
              <a:defRPr sz="1400" b="0" kern="120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sk-SK" b="1" dirty="0"/>
              <a:t>XII. ročník medzinárodnej konferencie „Stredná Morava“</a:t>
            </a:r>
          </a:p>
        </p:txBody>
      </p:sp>
      <p:cxnSp>
        <p:nvCxnSpPr>
          <p:cNvPr id="3" name="Rovná spojnica 2">
            <a:extLst>
              <a:ext uri="{FF2B5EF4-FFF2-40B4-BE49-F238E27FC236}">
                <a16:creationId xmlns:a16="http://schemas.microsoft.com/office/drawing/2014/main" id="{ED779FB4-4FB3-451D-88A8-A6A667A6EBEA}"/>
              </a:ext>
            </a:extLst>
          </p:cNvPr>
          <p:cNvCxnSpPr>
            <a:cxnSpLocks/>
          </p:cNvCxnSpPr>
          <p:nvPr/>
        </p:nvCxnSpPr>
        <p:spPr>
          <a:xfrm>
            <a:off x="6553200" y="5968603"/>
            <a:ext cx="532765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27270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50" b="2051"/>
          <a:stretch/>
        </p:blipFill>
        <p:spPr>
          <a:xfrm>
            <a:off x="2558323" y="27384"/>
            <a:ext cx="9298318" cy="6065912"/>
          </a:xfrm>
          <a:prstGeom prst="rect">
            <a:avLst/>
          </a:prstGeom>
        </p:spPr>
      </p:pic>
      <p:sp>
        <p:nvSpPr>
          <p:cNvPr id="2" name="Zástupný objekt pre pät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NDS 2022</a:t>
            </a:r>
            <a:endParaRPr lang="sk-SK" dirty="0"/>
          </a:p>
        </p:txBody>
      </p:sp>
      <p:sp>
        <p:nvSpPr>
          <p:cNvPr id="3" name="Zástupný objekt pre číslo snímky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2C7B9-FBC6-7547-ACA3-232EF485A4AB}" type="slidenum">
              <a:rPr lang="sk-SK" smtClean="0"/>
              <a:pPr/>
              <a:t>2</a:t>
            </a:fld>
            <a:endParaRPr lang="sk-SK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292100" y="323131"/>
            <a:ext cx="11569700" cy="3682132"/>
          </a:xfrm>
        </p:spPr>
        <p:txBody>
          <a:bodyPr>
            <a:normAutofit/>
          </a:bodyPr>
          <a:lstStyle/>
          <a:p>
            <a:r>
              <a:rPr lang="sk-SK" b="1" dirty="0"/>
              <a:t>Sieť diaľnic a rýchlostných ciest</a:t>
            </a:r>
            <a:br>
              <a:rPr lang="sk-SK" b="1" dirty="0"/>
            </a:br>
            <a:r>
              <a:rPr lang="sk-SK" b="1" dirty="0"/>
              <a:t>na Slovensku</a:t>
            </a:r>
            <a:br>
              <a:rPr lang="sk-SK" b="1" dirty="0"/>
            </a:br>
            <a:r>
              <a:rPr lang="sk-SK" dirty="0">
                <a:solidFill>
                  <a:schemeClr val="accent1"/>
                </a:solidFill>
              </a:rPr>
              <a:t>Prepojenie Moravy </a:t>
            </a:r>
            <a:br>
              <a:rPr lang="sk-SK" dirty="0">
                <a:solidFill>
                  <a:schemeClr val="accent1"/>
                </a:solidFill>
              </a:rPr>
            </a:br>
            <a:r>
              <a:rPr lang="sk-SK" dirty="0">
                <a:solidFill>
                  <a:schemeClr val="accent1"/>
                </a:solidFill>
              </a:rPr>
              <a:t>a Slovenska</a:t>
            </a:r>
            <a:br>
              <a:rPr lang="sk-SK" b="1" dirty="0">
                <a:solidFill>
                  <a:schemeClr val="accent1"/>
                </a:solidFill>
              </a:rPr>
            </a:br>
            <a:r>
              <a:rPr lang="sk-SK" sz="2000" b="1" dirty="0">
                <a:solidFill>
                  <a:schemeClr val="accent1"/>
                </a:solidFill>
              </a:rPr>
              <a:t>►</a:t>
            </a:r>
            <a:r>
              <a:rPr lang="sk-SK" b="1" dirty="0">
                <a:solidFill>
                  <a:schemeClr val="accent1"/>
                </a:solidFill>
              </a:rPr>
              <a:t> D3</a:t>
            </a:r>
            <a:br>
              <a:rPr lang="sk-SK" dirty="0">
                <a:solidFill>
                  <a:schemeClr val="accent1"/>
                </a:solidFill>
              </a:rPr>
            </a:br>
            <a:r>
              <a:rPr lang="sk-SK" sz="2000" b="1" dirty="0">
                <a:solidFill>
                  <a:schemeClr val="accent1"/>
                </a:solidFill>
              </a:rPr>
              <a:t>►</a:t>
            </a:r>
            <a:r>
              <a:rPr lang="sk-SK" b="1" dirty="0">
                <a:solidFill>
                  <a:schemeClr val="accent1"/>
                </a:solidFill>
              </a:rPr>
              <a:t> R5</a:t>
            </a:r>
            <a:br>
              <a:rPr lang="sk-SK" b="1" dirty="0">
                <a:solidFill>
                  <a:schemeClr val="accent1"/>
                </a:solidFill>
              </a:rPr>
            </a:br>
            <a:r>
              <a:rPr lang="sk-SK" sz="2000" b="1" dirty="0">
                <a:solidFill>
                  <a:schemeClr val="accent1"/>
                </a:solidFill>
              </a:rPr>
              <a:t>►</a:t>
            </a:r>
            <a:r>
              <a:rPr lang="sk-SK" b="1" dirty="0">
                <a:solidFill>
                  <a:schemeClr val="accent1"/>
                </a:solidFill>
              </a:rPr>
              <a:t> R6</a:t>
            </a:r>
            <a:endParaRPr lang="sk-SK" b="1" dirty="0"/>
          </a:p>
        </p:txBody>
      </p:sp>
    </p:spTree>
    <p:extLst>
      <p:ext uri="{BB962C8B-B14F-4D97-AF65-F5344CB8AC3E}">
        <p14:creationId xmlns:p14="http://schemas.microsoft.com/office/powerpoint/2010/main" val="12226347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dirty="0"/>
              <a:t>NDS 2022</a:t>
            </a:r>
          </a:p>
        </p:txBody>
      </p:sp>
      <p:sp>
        <p:nvSpPr>
          <p:cNvPr id="3" name="Zástupný objekt pre číslo snímky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2C7B9-FBC6-7547-ACA3-232EF485A4AB}" type="slidenum">
              <a:rPr lang="sk-SK" smtClean="0"/>
              <a:pPr/>
              <a:t>3</a:t>
            </a:fld>
            <a:endParaRPr lang="sk-SK" dirty="0"/>
          </a:p>
        </p:txBody>
      </p:sp>
      <p:sp>
        <p:nvSpPr>
          <p:cNvPr id="5" name="Nadpis 4"/>
          <p:cNvSpPr>
            <a:spLocks noGrp="1"/>
          </p:cNvSpPr>
          <p:nvPr>
            <p:ph type="title" idx="4294967295"/>
          </p:nvPr>
        </p:nvSpPr>
        <p:spPr>
          <a:xfrm>
            <a:off x="292100" y="323850"/>
            <a:ext cx="5803900" cy="584200"/>
          </a:xfrm>
        </p:spPr>
        <p:txBody>
          <a:bodyPr>
            <a:normAutofit/>
          </a:bodyPr>
          <a:lstStyle/>
          <a:p>
            <a:r>
              <a:rPr lang="sk-SK" b="1" dirty="0">
                <a:solidFill>
                  <a:schemeClr val="accent1"/>
                </a:solidFill>
              </a:rPr>
              <a:t>Diaľnica D3</a:t>
            </a:r>
          </a:p>
        </p:txBody>
      </p:sp>
      <p:graphicFrame>
        <p:nvGraphicFramePr>
          <p:cNvPr id="12" name="Tabuľka 11">
            <a:extLst>
              <a:ext uri="{FF2B5EF4-FFF2-40B4-BE49-F238E27FC236}">
                <a16:creationId xmlns:a16="http://schemas.microsoft.com/office/drawing/2014/main" id="{EFB09F87-3E34-4236-9091-CD46A52436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0816785"/>
              </p:ext>
            </p:extLst>
          </p:nvPr>
        </p:nvGraphicFramePr>
        <p:xfrm>
          <a:off x="330200" y="1068441"/>
          <a:ext cx="5363592" cy="223200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396631">
                  <a:extLst>
                    <a:ext uri="{9D8B030D-6E8A-4147-A177-3AD203B41FA5}">
                      <a16:colId xmlns:a16="http://schemas.microsoft.com/office/drawing/2014/main" val="2143238515"/>
                    </a:ext>
                  </a:extLst>
                </a:gridCol>
                <a:gridCol w="2873444">
                  <a:extLst>
                    <a:ext uri="{9D8B030D-6E8A-4147-A177-3AD203B41FA5}">
                      <a16:colId xmlns:a16="http://schemas.microsoft.com/office/drawing/2014/main" val="1590492361"/>
                    </a:ext>
                  </a:extLst>
                </a:gridCol>
                <a:gridCol w="957815">
                  <a:extLst>
                    <a:ext uri="{9D8B030D-6E8A-4147-A177-3AD203B41FA5}">
                      <a16:colId xmlns:a16="http://schemas.microsoft.com/office/drawing/2014/main" val="2509180024"/>
                    </a:ext>
                  </a:extLst>
                </a:gridCol>
                <a:gridCol w="1135702">
                  <a:extLst>
                    <a:ext uri="{9D8B030D-6E8A-4147-A177-3AD203B41FA5}">
                      <a16:colId xmlns:a16="http://schemas.microsoft.com/office/drawing/2014/main" val="1677102673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Ťah</a:t>
                      </a:r>
                    </a:p>
                  </a:txBody>
                  <a:tcPr marL="5106" marR="5106" marT="510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fontAlgn="ctr"/>
                      <a:r>
                        <a:rPr lang="sk-SK" sz="9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Stavba</a:t>
                      </a:r>
                      <a:endParaRPr lang="sk-SK" sz="9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106" marR="5106" marT="510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Dĺžka úseku</a:t>
                      </a:r>
                    </a:p>
                    <a:p>
                      <a:pPr algn="ctr" fontAlgn="ctr"/>
                      <a:r>
                        <a:rPr lang="sk-SK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v km </a:t>
                      </a:r>
                    </a:p>
                  </a:txBody>
                  <a:tcPr marL="5106" marR="5106" marT="510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Počet jazdných pruhov</a:t>
                      </a:r>
                    </a:p>
                  </a:txBody>
                  <a:tcPr marL="5106" marR="5106" marT="510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8171779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D3</a:t>
                      </a:r>
                    </a:p>
                  </a:txBody>
                  <a:tcPr marL="5106" marR="5106" marT="510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fontAlgn="ctr"/>
                      <a:r>
                        <a:rPr lang="sk-SK" sz="1100" b="1" u="none" strike="noStrike" dirty="0">
                          <a:effectLst/>
                          <a:latin typeface="+mn-lt"/>
                        </a:rPr>
                        <a:t>Žilina, </a:t>
                      </a:r>
                      <a:r>
                        <a:rPr lang="sk-SK" sz="1100" b="1" u="none" strike="noStrike" dirty="0" err="1">
                          <a:effectLst/>
                          <a:latin typeface="+mn-lt"/>
                        </a:rPr>
                        <a:t>Brodno</a:t>
                      </a:r>
                      <a:r>
                        <a:rPr lang="sk-SK" sz="1100" b="1" u="none" strike="noStrike" dirty="0">
                          <a:effectLst/>
                          <a:latin typeface="+mn-lt"/>
                        </a:rPr>
                        <a:t> – Kysucké Nové Mesto</a:t>
                      </a:r>
                      <a:endParaRPr lang="sk-SK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06" marR="5106" marT="510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11,20</a:t>
                      </a:r>
                    </a:p>
                  </a:txBody>
                  <a:tcPr marL="5106" marR="5106" marT="510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4 - pruh</a:t>
                      </a:r>
                    </a:p>
                  </a:txBody>
                  <a:tcPr marL="5106" marR="5106" marT="510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6361200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D3</a:t>
                      </a:r>
                      <a:endParaRPr lang="sk-SK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06" marR="5106" marT="510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 fontAlgn="ctr"/>
                      <a:r>
                        <a:rPr lang="sk-SK" sz="11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Kysucké Nové Mesto – Oščadnica</a:t>
                      </a:r>
                      <a:endParaRPr lang="sk-SK" sz="1100" b="1" i="0" u="none" strike="noStrike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06" marR="5106" marT="510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10,79</a:t>
                      </a:r>
                    </a:p>
                  </a:txBody>
                  <a:tcPr marL="5106" marR="5106" marT="510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4 - pruh</a:t>
                      </a:r>
                    </a:p>
                  </a:txBody>
                  <a:tcPr marL="5106" marR="5106" marT="510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9714970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sk-SK" sz="11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D3</a:t>
                      </a:r>
                      <a:endParaRPr lang="sk-SK" sz="11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06" marR="5106" marT="510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l" defTabSz="914400" rtl="0" eaLnBrk="1" fontAlgn="ctr" latinLnBrk="0" hangingPunct="1"/>
                      <a:r>
                        <a:rPr lang="sk-SK" sz="11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Oščadnica – Čadca Bukov, 2. profil</a:t>
                      </a:r>
                    </a:p>
                  </a:txBody>
                  <a:tcPr marL="5106" marR="5106" marT="510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sk-SK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4,00</a:t>
                      </a:r>
                    </a:p>
                  </a:txBody>
                  <a:tcPr marL="5106" marR="5106" marT="510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2 - pruh</a:t>
                      </a:r>
                    </a:p>
                  </a:txBody>
                  <a:tcPr marL="5106" marR="5106" marT="510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6645336"/>
                  </a:ext>
                </a:extLst>
              </a:tr>
            </a:tbl>
          </a:graphicData>
        </a:graphic>
      </p:graphicFrame>
      <p:graphicFrame>
        <p:nvGraphicFramePr>
          <p:cNvPr id="14" name="Tabuľka 13">
            <a:extLst>
              <a:ext uri="{FF2B5EF4-FFF2-40B4-BE49-F238E27FC236}">
                <a16:creationId xmlns:a16="http://schemas.microsoft.com/office/drawing/2014/main" id="{A1D46D0F-2051-4DA7-9E52-1B3508DEE9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3980582"/>
              </p:ext>
            </p:extLst>
          </p:nvPr>
        </p:nvGraphicFramePr>
        <p:xfrm>
          <a:off x="330200" y="5013588"/>
          <a:ext cx="5363592" cy="57600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404539">
                  <a:extLst>
                    <a:ext uri="{9D8B030D-6E8A-4147-A177-3AD203B41FA5}">
                      <a16:colId xmlns:a16="http://schemas.microsoft.com/office/drawing/2014/main" val="1211329458"/>
                    </a:ext>
                  </a:extLst>
                </a:gridCol>
                <a:gridCol w="2868869">
                  <a:extLst>
                    <a:ext uri="{9D8B030D-6E8A-4147-A177-3AD203B41FA5}">
                      <a16:colId xmlns:a16="http://schemas.microsoft.com/office/drawing/2014/main" val="2894531192"/>
                    </a:ext>
                  </a:extLst>
                </a:gridCol>
                <a:gridCol w="809168">
                  <a:extLst>
                    <a:ext uri="{9D8B030D-6E8A-4147-A177-3AD203B41FA5}">
                      <a16:colId xmlns:a16="http://schemas.microsoft.com/office/drawing/2014/main" val="185609265"/>
                    </a:ext>
                  </a:extLst>
                </a:gridCol>
                <a:gridCol w="1281016">
                  <a:extLst>
                    <a:ext uri="{9D8B030D-6E8A-4147-A177-3AD203B41FA5}">
                      <a16:colId xmlns:a16="http://schemas.microsoft.com/office/drawing/2014/main" val="3734821595"/>
                    </a:ext>
                  </a:extLst>
                </a:gridCol>
              </a:tblGrid>
              <a:tr h="576000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R5</a:t>
                      </a:r>
                    </a:p>
                  </a:txBody>
                  <a:tcPr marL="5106" marR="5106" marT="510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fontAlgn="ctr"/>
                      <a:r>
                        <a:rPr lang="sk-SK" sz="1100" b="1" u="none" strike="noStrike" dirty="0">
                          <a:effectLst/>
                          <a:latin typeface="+mn-lt"/>
                        </a:rPr>
                        <a:t>Hraničný prechod SR/ČR Svrčinovec</a:t>
                      </a:r>
                    </a:p>
                  </a:txBody>
                  <a:tcPr marL="5106" marR="5106" marT="510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5106" marR="5106" marT="510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5106" marR="5106" marT="510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6253389"/>
                  </a:ext>
                </a:extLst>
              </a:tr>
            </a:tbl>
          </a:graphicData>
        </a:graphic>
      </p:graphicFrame>
      <p:sp>
        <p:nvSpPr>
          <p:cNvPr id="9" name="Nadpis 4">
            <a:extLst>
              <a:ext uri="{FF2B5EF4-FFF2-40B4-BE49-F238E27FC236}">
                <a16:creationId xmlns:a16="http://schemas.microsoft.com/office/drawing/2014/main" id="{F9E6643B-B7F4-458E-B3C8-DEDD681EAC1D}"/>
              </a:ext>
            </a:extLst>
          </p:cNvPr>
          <p:cNvSpPr txBox="1">
            <a:spLocks/>
          </p:cNvSpPr>
          <p:nvPr/>
        </p:nvSpPr>
        <p:spPr>
          <a:xfrm>
            <a:off x="292100" y="3933056"/>
            <a:ext cx="5803900" cy="86409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kern="1200">
                <a:solidFill>
                  <a:schemeClr val="bg2">
                    <a:lumMod val="90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sk-SK" b="1" dirty="0">
                <a:solidFill>
                  <a:schemeClr val="accent1"/>
                </a:solidFill>
              </a:rPr>
              <a:t>Rýchlostná cesta R5 </a:t>
            </a:r>
          </a:p>
          <a:p>
            <a:r>
              <a:rPr lang="sk-SK" b="1" dirty="0">
                <a:solidFill>
                  <a:schemeClr val="accent1"/>
                </a:solidFill>
              </a:rPr>
              <a:t>Hraničný prechod SR/ČR Svrčinovec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2" t="7467" r="13656" b="16717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8301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dirty="0"/>
              <a:t>NDS 2022</a:t>
            </a:r>
          </a:p>
        </p:txBody>
      </p:sp>
      <p:sp>
        <p:nvSpPr>
          <p:cNvPr id="3" name="Zástupný objekt pre číslo snímky 2"/>
          <p:cNvSpPr>
            <a:spLocks noGrp="1"/>
          </p:cNvSpPr>
          <p:nvPr>
            <p:ph type="sldNum" sz="quarter" idx="12"/>
          </p:nvPr>
        </p:nvSpPr>
        <p:spPr>
          <a:xfrm>
            <a:off x="4699976" y="6289527"/>
            <a:ext cx="2743200" cy="249385"/>
          </a:xfrm>
        </p:spPr>
        <p:txBody>
          <a:bodyPr/>
          <a:lstStyle/>
          <a:p>
            <a:fld id="{0B62C7B9-FBC6-7547-ACA3-232EF485A4AB}" type="slidenum">
              <a:rPr lang="sk-SK" smtClean="0"/>
              <a:pPr/>
              <a:t>4</a:t>
            </a:fld>
            <a:endParaRPr lang="sk-SK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292100" y="323131"/>
            <a:ext cx="11569700" cy="585589"/>
          </a:xfrm>
        </p:spPr>
        <p:txBody>
          <a:bodyPr>
            <a:normAutofit/>
          </a:bodyPr>
          <a:lstStyle/>
          <a:p>
            <a:r>
              <a:rPr lang="sk-SK" b="1" dirty="0">
                <a:solidFill>
                  <a:schemeClr val="accent1"/>
                </a:solidFill>
              </a:rPr>
              <a:t>Diaľnica D3</a:t>
            </a:r>
          </a:p>
        </p:txBody>
      </p:sp>
      <p:graphicFrame>
        <p:nvGraphicFramePr>
          <p:cNvPr id="12" name="Tabuľka 11">
            <a:extLst>
              <a:ext uri="{FF2B5EF4-FFF2-40B4-BE49-F238E27FC236}">
                <a16:creationId xmlns:a16="http://schemas.microsoft.com/office/drawing/2014/main" id="{EFB09F87-3E34-4236-9091-CD46A52436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3837122"/>
              </p:ext>
            </p:extLst>
          </p:nvPr>
        </p:nvGraphicFramePr>
        <p:xfrm>
          <a:off x="330199" y="1068441"/>
          <a:ext cx="7120279" cy="223200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396000">
                  <a:extLst>
                    <a:ext uri="{9D8B030D-6E8A-4147-A177-3AD203B41FA5}">
                      <a16:colId xmlns:a16="http://schemas.microsoft.com/office/drawing/2014/main" val="2143238515"/>
                    </a:ext>
                  </a:extLst>
                </a:gridCol>
                <a:gridCol w="2547819">
                  <a:extLst>
                    <a:ext uri="{9D8B030D-6E8A-4147-A177-3AD203B41FA5}">
                      <a16:colId xmlns:a16="http://schemas.microsoft.com/office/drawing/2014/main" val="1590492361"/>
                    </a:ext>
                  </a:extLst>
                </a:gridCol>
                <a:gridCol w="1044115">
                  <a:extLst>
                    <a:ext uri="{9D8B030D-6E8A-4147-A177-3AD203B41FA5}">
                      <a16:colId xmlns:a16="http://schemas.microsoft.com/office/drawing/2014/main" val="2509180024"/>
                    </a:ext>
                  </a:extLst>
                </a:gridCol>
                <a:gridCol w="1044115">
                  <a:extLst>
                    <a:ext uri="{9D8B030D-6E8A-4147-A177-3AD203B41FA5}">
                      <a16:colId xmlns:a16="http://schemas.microsoft.com/office/drawing/2014/main" val="1677102673"/>
                    </a:ext>
                  </a:extLst>
                </a:gridCol>
                <a:gridCol w="1044115">
                  <a:extLst>
                    <a:ext uri="{9D8B030D-6E8A-4147-A177-3AD203B41FA5}">
                      <a16:colId xmlns:a16="http://schemas.microsoft.com/office/drawing/2014/main" val="70360077"/>
                    </a:ext>
                  </a:extLst>
                </a:gridCol>
                <a:gridCol w="1044115">
                  <a:extLst>
                    <a:ext uri="{9D8B030D-6E8A-4147-A177-3AD203B41FA5}">
                      <a16:colId xmlns:a16="http://schemas.microsoft.com/office/drawing/2014/main" val="127918339"/>
                    </a:ext>
                  </a:extLst>
                </a:gridCol>
              </a:tblGrid>
              <a:tr h="2520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Ťah</a:t>
                      </a:r>
                    </a:p>
                  </a:txBody>
                  <a:tcPr marL="5106" marR="5106" marT="510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 rowSpan="2">
                  <a:txBody>
                    <a:bodyPr/>
                    <a:lstStyle/>
                    <a:p>
                      <a:pPr lvl="0" algn="l" fontAlgn="ctr"/>
                      <a:r>
                        <a:rPr lang="sk-SK" sz="9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Stavba</a:t>
                      </a:r>
                      <a:endParaRPr lang="sk-SK" sz="9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106" marR="5106" marT="5106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sk-SK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VO na zhotoviteľa stavby</a:t>
                      </a:r>
                    </a:p>
                  </a:txBody>
                  <a:tcPr marL="5106" marR="5106" marT="510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sk-SK" sz="9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+mn-lt"/>
                      </a:endParaRPr>
                    </a:p>
                  </a:txBody>
                  <a:tcPr marL="5106" marR="5106" marT="510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Predpokladaný T výstavby</a:t>
                      </a:r>
                    </a:p>
                  </a:txBody>
                  <a:tcPr marL="5106" marR="5106" marT="5106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sk-SK" sz="9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+mn-lt"/>
                      </a:endParaRPr>
                    </a:p>
                  </a:txBody>
                  <a:tcPr marL="5106" marR="5106" marT="510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8171779"/>
                  </a:ext>
                </a:extLst>
              </a:tr>
              <a:tr h="252000">
                <a:tc vMerge="1">
                  <a:txBody>
                    <a:bodyPr/>
                    <a:lstStyle/>
                    <a:p>
                      <a:pPr algn="ctr" fontAlgn="ctr"/>
                      <a:endParaRPr lang="sk-SK" sz="9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+mn-lt"/>
                      </a:endParaRPr>
                    </a:p>
                  </a:txBody>
                  <a:tcPr marL="5106" marR="5106" marT="510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pPr lvl="0" algn="l" fontAlgn="ctr"/>
                      <a:endParaRPr lang="sk-SK" sz="9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+mn-lt"/>
                      </a:endParaRPr>
                    </a:p>
                  </a:txBody>
                  <a:tcPr marL="5106" marR="5106" marT="510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začiatok VO</a:t>
                      </a:r>
                    </a:p>
                  </a:txBody>
                  <a:tcPr marL="5106" marR="5106" marT="510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podpis zmluvy</a:t>
                      </a:r>
                    </a:p>
                  </a:txBody>
                  <a:tcPr marL="5106" marR="5106" marT="510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začiatok</a:t>
                      </a:r>
                    </a:p>
                  </a:txBody>
                  <a:tcPr marL="5106" marR="5106" marT="5106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ukončenie</a:t>
                      </a:r>
                    </a:p>
                  </a:txBody>
                  <a:tcPr marL="5106" marR="5106" marT="510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7162056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D3</a:t>
                      </a:r>
                    </a:p>
                  </a:txBody>
                  <a:tcPr marL="5106" marR="5106" marT="510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fontAlgn="ctr"/>
                      <a:r>
                        <a:rPr lang="sk-SK" sz="1100" b="1" u="none" strike="noStrike" dirty="0">
                          <a:effectLst/>
                          <a:latin typeface="+mn-lt"/>
                        </a:rPr>
                        <a:t>Žilina, </a:t>
                      </a:r>
                      <a:r>
                        <a:rPr lang="sk-SK" sz="1100" b="1" u="none" strike="noStrike" dirty="0" err="1">
                          <a:effectLst/>
                          <a:latin typeface="+mn-lt"/>
                        </a:rPr>
                        <a:t>Brodno</a:t>
                      </a:r>
                      <a:r>
                        <a:rPr lang="sk-SK" sz="1100" b="1" u="none" strike="noStrike" dirty="0">
                          <a:effectLst/>
                          <a:latin typeface="+mn-lt"/>
                        </a:rPr>
                        <a:t> – Kysucké Nové Mesto</a:t>
                      </a:r>
                      <a:endParaRPr lang="sk-SK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06" marR="5106" marT="5106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október 2025</a:t>
                      </a:r>
                    </a:p>
                  </a:txBody>
                  <a:tcPr marL="5106" marR="5106" marT="510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júl 2026</a:t>
                      </a:r>
                    </a:p>
                  </a:txBody>
                  <a:tcPr marL="5106" marR="5106" marT="510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júl 2026</a:t>
                      </a:r>
                    </a:p>
                  </a:txBody>
                  <a:tcPr marL="5106" marR="5106" marT="5106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júl 2029</a:t>
                      </a:r>
                    </a:p>
                  </a:txBody>
                  <a:tcPr marL="5106" marR="5106" marT="510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6361200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D3</a:t>
                      </a:r>
                      <a:endParaRPr lang="sk-SK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06" marR="5106" marT="510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 fontAlgn="ctr"/>
                      <a:r>
                        <a:rPr lang="sk-SK" sz="11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Kysucké Nové Mesto - Oščadnica</a:t>
                      </a:r>
                      <a:endParaRPr lang="sk-SK" sz="11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06" marR="5106" marT="5106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október 2025</a:t>
                      </a:r>
                      <a:endParaRPr lang="sk-SK" sz="11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5106" marR="5106" marT="510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máj 2026</a:t>
                      </a:r>
                    </a:p>
                  </a:txBody>
                  <a:tcPr marL="5106" marR="5106" marT="510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máj 2026</a:t>
                      </a:r>
                    </a:p>
                  </a:txBody>
                  <a:tcPr marL="5106" marR="5106" marT="5106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máj 2029</a:t>
                      </a:r>
                    </a:p>
                  </a:txBody>
                  <a:tcPr marL="5106" marR="5106" marT="510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9714970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sk-SK" sz="11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D3</a:t>
                      </a:r>
                      <a:endParaRPr lang="sk-SK" sz="11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06" marR="5106" marT="510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l" defTabSz="914400" rtl="0" eaLnBrk="1" fontAlgn="ctr" latinLnBrk="0" hangingPunct="1"/>
                      <a:r>
                        <a:rPr lang="sk-SK" sz="11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Oščadnica – Čadca Bukov, 2. profil</a:t>
                      </a:r>
                    </a:p>
                  </a:txBody>
                  <a:tcPr marL="5106" marR="5106" marT="5106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október 2025</a:t>
                      </a:r>
                    </a:p>
                  </a:txBody>
                  <a:tcPr marL="5106" marR="5106" marT="510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máj 2026</a:t>
                      </a:r>
                    </a:p>
                  </a:txBody>
                  <a:tcPr marL="5106" marR="5106" marT="510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máj 2026</a:t>
                      </a:r>
                    </a:p>
                  </a:txBody>
                  <a:tcPr marL="5106" marR="5106" marT="5106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máj 2029</a:t>
                      </a:r>
                    </a:p>
                  </a:txBody>
                  <a:tcPr marL="5106" marR="5106" marT="510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6645336"/>
                  </a:ext>
                </a:extLst>
              </a:tr>
            </a:tbl>
          </a:graphicData>
        </a:graphic>
      </p:graphicFrame>
      <p:sp>
        <p:nvSpPr>
          <p:cNvPr id="13" name="Nadpis 4">
            <a:extLst>
              <a:ext uri="{FF2B5EF4-FFF2-40B4-BE49-F238E27FC236}">
                <a16:creationId xmlns:a16="http://schemas.microsoft.com/office/drawing/2014/main" id="{B07BB490-D938-4B9E-8054-AD14807F864E}"/>
              </a:ext>
            </a:extLst>
          </p:cNvPr>
          <p:cNvSpPr txBox="1">
            <a:spLocks/>
          </p:cNvSpPr>
          <p:nvPr/>
        </p:nvSpPr>
        <p:spPr>
          <a:xfrm>
            <a:off x="292100" y="3933056"/>
            <a:ext cx="11569700" cy="86409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kern="1200">
                <a:solidFill>
                  <a:schemeClr val="bg2">
                    <a:lumMod val="90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sk-SK" b="1" dirty="0">
                <a:solidFill>
                  <a:schemeClr val="accent1"/>
                </a:solidFill>
              </a:rPr>
              <a:t>Rýchlostná cesta R5 </a:t>
            </a:r>
          </a:p>
          <a:p>
            <a:r>
              <a:rPr lang="sk-SK" b="1" dirty="0">
                <a:solidFill>
                  <a:schemeClr val="accent1"/>
                </a:solidFill>
              </a:rPr>
              <a:t>Hraničný prechod SR/ČR Svrčinovec</a:t>
            </a:r>
          </a:p>
        </p:txBody>
      </p:sp>
      <p:graphicFrame>
        <p:nvGraphicFramePr>
          <p:cNvPr id="4" name="Tabuľka 3">
            <a:extLst>
              <a:ext uri="{FF2B5EF4-FFF2-40B4-BE49-F238E27FC236}">
                <a16:creationId xmlns:a16="http://schemas.microsoft.com/office/drawing/2014/main" id="{254C8C11-C281-4B68-9448-5446C16835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1848406"/>
              </p:ext>
            </p:extLst>
          </p:nvPr>
        </p:nvGraphicFramePr>
        <p:xfrm>
          <a:off x="338211" y="5013588"/>
          <a:ext cx="7120279" cy="57600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396000">
                  <a:extLst>
                    <a:ext uri="{9D8B030D-6E8A-4147-A177-3AD203B41FA5}">
                      <a16:colId xmlns:a16="http://schemas.microsoft.com/office/drawing/2014/main" val="2617876723"/>
                    </a:ext>
                  </a:extLst>
                </a:gridCol>
                <a:gridCol w="2539807">
                  <a:extLst>
                    <a:ext uri="{9D8B030D-6E8A-4147-A177-3AD203B41FA5}">
                      <a16:colId xmlns:a16="http://schemas.microsoft.com/office/drawing/2014/main" val="3098664233"/>
                    </a:ext>
                  </a:extLst>
                </a:gridCol>
                <a:gridCol w="1046118">
                  <a:extLst>
                    <a:ext uri="{9D8B030D-6E8A-4147-A177-3AD203B41FA5}">
                      <a16:colId xmlns:a16="http://schemas.microsoft.com/office/drawing/2014/main" val="4192633505"/>
                    </a:ext>
                  </a:extLst>
                </a:gridCol>
                <a:gridCol w="1046118">
                  <a:extLst>
                    <a:ext uri="{9D8B030D-6E8A-4147-A177-3AD203B41FA5}">
                      <a16:colId xmlns:a16="http://schemas.microsoft.com/office/drawing/2014/main" val="2302919291"/>
                    </a:ext>
                  </a:extLst>
                </a:gridCol>
                <a:gridCol w="1046118">
                  <a:extLst>
                    <a:ext uri="{9D8B030D-6E8A-4147-A177-3AD203B41FA5}">
                      <a16:colId xmlns:a16="http://schemas.microsoft.com/office/drawing/2014/main" val="777663154"/>
                    </a:ext>
                  </a:extLst>
                </a:gridCol>
                <a:gridCol w="1046118">
                  <a:extLst>
                    <a:ext uri="{9D8B030D-6E8A-4147-A177-3AD203B41FA5}">
                      <a16:colId xmlns:a16="http://schemas.microsoft.com/office/drawing/2014/main" val="3497688621"/>
                    </a:ext>
                  </a:extLst>
                </a:gridCol>
              </a:tblGrid>
              <a:tr h="576000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R5</a:t>
                      </a:r>
                    </a:p>
                  </a:txBody>
                  <a:tcPr marL="5106" marR="5106" marT="510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fontAlgn="ctr"/>
                      <a:r>
                        <a:rPr lang="sk-SK" sz="1100" b="1" u="none" strike="noStrike" dirty="0">
                          <a:effectLst/>
                          <a:latin typeface="+mn-lt"/>
                        </a:rPr>
                        <a:t>Hraničný prechod SR/ČR Svrčinovec</a:t>
                      </a:r>
                      <a:endParaRPr lang="sk-SK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06" marR="5106" marT="5106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apríl 2025</a:t>
                      </a:r>
                    </a:p>
                  </a:txBody>
                  <a:tcPr marL="5106" marR="5106" marT="510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november 2025</a:t>
                      </a:r>
                    </a:p>
                  </a:txBody>
                  <a:tcPr marL="5106" marR="5106" marT="510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november 2025</a:t>
                      </a:r>
                    </a:p>
                  </a:txBody>
                  <a:tcPr marL="5106" marR="5106" marT="5106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november 2025</a:t>
                      </a:r>
                    </a:p>
                  </a:txBody>
                  <a:tcPr marL="5106" marR="5106" marT="510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5306887"/>
                  </a:ext>
                </a:extLst>
              </a:tr>
            </a:tbl>
          </a:graphicData>
        </a:graphic>
      </p:graphicFrame>
      <p:pic>
        <p:nvPicPr>
          <p:cNvPr id="10" name="Obrázok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5" t="8263" r="25821" b="15921"/>
          <a:stretch/>
        </p:blipFill>
        <p:spPr>
          <a:xfrm>
            <a:off x="7608168" y="0"/>
            <a:ext cx="45838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8119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dirty="0"/>
              <a:t>NDS 2022</a:t>
            </a:r>
          </a:p>
        </p:txBody>
      </p:sp>
      <p:sp>
        <p:nvSpPr>
          <p:cNvPr id="3" name="Zástupný objekt pre číslo snímky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2C7B9-FBC6-7547-ACA3-232EF485A4AB}" type="slidenum">
              <a:rPr lang="sk-SK" smtClean="0"/>
              <a:pPr/>
              <a:t>5</a:t>
            </a:fld>
            <a:endParaRPr lang="sk-SK" dirty="0"/>
          </a:p>
        </p:txBody>
      </p:sp>
      <p:sp>
        <p:nvSpPr>
          <p:cNvPr id="5" name="Nadpis 4"/>
          <p:cNvSpPr>
            <a:spLocks noGrp="1"/>
          </p:cNvSpPr>
          <p:nvPr>
            <p:ph type="title" idx="4294967295"/>
          </p:nvPr>
        </p:nvSpPr>
        <p:spPr>
          <a:xfrm>
            <a:off x="330200" y="323850"/>
            <a:ext cx="11569700" cy="584200"/>
          </a:xfrm>
        </p:spPr>
        <p:txBody>
          <a:bodyPr>
            <a:normAutofit/>
          </a:bodyPr>
          <a:lstStyle/>
          <a:p>
            <a:r>
              <a:rPr lang="sk-SK" b="1" dirty="0">
                <a:solidFill>
                  <a:schemeClr val="accent1"/>
                </a:solidFill>
              </a:rPr>
              <a:t>Rýchlostná cesta R6 </a:t>
            </a:r>
            <a:endParaRPr lang="sk-SK" sz="1400" b="1" dirty="0">
              <a:solidFill>
                <a:srgbClr val="FF0000"/>
              </a:solidFill>
            </a:endParaRPr>
          </a:p>
        </p:txBody>
      </p:sp>
      <p:graphicFrame>
        <p:nvGraphicFramePr>
          <p:cNvPr id="12" name="Tabuľka 11">
            <a:extLst>
              <a:ext uri="{FF2B5EF4-FFF2-40B4-BE49-F238E27FC236}">
                <a16:creationId xmlns:a16="http://schemas.microsoft.com/office/drawing/2014/main" id="{EFB09F87-3E34-4236-9091-CD46A52436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1647292"/>
              </p:ext>
            </p:extLst>
          </p:nvPr>
        </p:nvGraphicFramePr>
        <p:xfrm>
          <a:off x="330200" y="1068441"/>
          <a:ext cx="5363592" cy="165600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404539">
                  <a:extLst>
                    <a:ext uri="{9D8B030D-6E8A-4147-A177-3AD203B41FA5}">
                      <a16:colId xmlns:a16="http://schemas.microsoft.com/office/drawing/2014/main" val="2143238515"/>
                    </a:ext>
                  </a:extLst>
                </a:gridCol>
                <a:gridCol w="2868869">
                  <a:extLst>
                    <a:ext uri="{9D8B030D-6E8A-4147-A177-3AD203B41FA5}">
                      <a16:colId xmlns:a16="http://schemas.microsoft.com/office/drawing/2014/main" val="1590492361"/>
                    </a:ext>
                  </a:extLst>
                </a:gridCol>
                <a:gridCol w="956290">
                  <a:extLst>
                    <a:ext uri="{9D8B030D-6E8A-4147-A177-3AD203B41FA5}">
                      <a16:colId xmlns:a16="http://schemas.microsoft.com/office/drawing/2014/main" val="2509180024"/>
                    </a:ext>
                  </a:extLst>
                </a:gridCol>
                <a:gridCol w="1133894">
                  <a:extLst>
                    <a:ext uri="{9D8B030D-6E8A-4147-A177-3AD203B41FA5}">
                      <a16:colId xmlns:a16="http://schemas.microsoft.com/office/drawing/2014/main" val="1677102673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Ťah</a:t>
                      </a:r>
                    </a:p>
                  </a:txBody>
                  <a:tcPr marL="5106" marR="5106" marT="510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fontAlgn="ctr"/>
                      <a:r>
                        <a:rPr lang="sk-SK" sz="9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Stavba</a:t>
                      </a:r>
                      <a:endParaRPr lang="sk-SK" sz="9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106" marR="5106" marT="510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Dĺžka úseku</a:t>
                      </a:r>
                    </a:p>
                    <a:p>
                      <a:pPr algn="ctr" fontAlgn="ctr"/>
                      <a:r>
                        <a:rPr lang="sk-SK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v km </a:t>
                      </a:r>
                    </a:p>
                  </a:txBody>
                  <a:tcPr marL="5106" marR="5106" marT="510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Počet jazdných pruhov</a:t>
                      </a:r>
                    </a:p>
                  </a:txBody>
                  <a:tcPr marL="5106" marR="5106" marT="510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8171779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R6</a:t>
                      </a:r>
                    </a:p>
                  </a:txBody>
                  <a:tcPr marL="5106" marR="5106" marT="510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fontAlgn="ctr"/>
                      <a:r>
                        <a:rPr lang="sk-SK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Štátna hranica SR/ČR - Mestečko</a:t>
                      </a:r>
                    </a:p>
                  </a:txBody>
                  <a:tcPr marL="5106" marR="5106" marT="510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11,25</a:t>
                      </a:r>
                    </a:p>
                  </a:txBody>
                  <a:tcPr marL="5106" marR="5106" marT="510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2 - pruh</a:t>
                      </a:r>
                    </a:p>
                  </a:txBody>
                  <a:tcPr marL="5106" marR="5106" marT="510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6361200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R6</a:t>
                      </a:r>
                    </a:p>
                  </a:txBody>
                  <a:tcPr marL="5106" marR="5106" marT="510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 fontAlgn="ctr"/>
                      <a:r>
                        <a:rPr lang="sk-SK" sz="11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Mestečko – Púchov</a:t>
                      </a:r>
                      <a:endParaRPr lang="sk-SK" sz="11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06" marR="5106" marT="510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11,22</a:t>
                      </a:r>
                    </a:p>
                  </a:txBody>
                  <a:tcPr marL="5106" marR="5106" marT="510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2 - pruh</a:t>
                      </a:r>
                    </a:p>
                  </a:txBody>
                  <a:tcPr marL="5106" marR="5106" marT="510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9714970"/>
                  </a:ext>
                </a:extLst>
              </a:tr>
            </a:tbl>
          </a:graphicData>
        </a:graphic>
      </p:graphicFrame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3" t="399" r="15787" b="-399"/>
          <a:stretch/>
        </p:blipFill>
        <p:spPr>
          <a:xfrm>
            <a:off x="6096000" y="0"/>
            <a:ext cx="6218218" cy="6858000"/>
          </a:xfrm>
          <a:prstGeom prst="rect">
            <a:avLst/>
          </a:prstGeom>
        </p:spPr>
      </p:pic>
      <p:sp>
        <p:nvSpPr>
          <p:cNvPr id="8" name="Zástupný objekt pre pätu 1">
            <a:extLst>
              <a:ext uri="{FF2B5EF4-FFF2-40B4-BE49-F238E27FC236}">
                <a16:creationId xmlns:a16="http://schemas.microsoft.com/office/drawing/2014/main" id="{14C6E33D-53DB-4250-A193-B030FBBEA916}"/>
              </a:ext>
            </a:extLst>
          </p:cNvPr>
          <p:cNvSpPr txBox="1">
            <a:spLocks/>
          </p:cNvSpPr>
          <p:nvPr/>
        </p:nvSpPr>
        <p:spPr>
          <a:xfrm>
            <a:off x="330200" y="3140968"/>
            <a:ext cx="5363592" cy="2268267"/>
          </a:xfrm>
          <a:prstGeom prst="rect">
            <a:avLst/>
          </a:prstGeom>
        </p:spPr>
        <p:txBody>
          <a:bodyPr/>
          <a:lstStyle>
            <a:defPPr>
              <a:defRPr lang="sk-SK"/>
            </a:defPPr>
            <a:lvl1pPr marL="0" algn="l" defTabSz="914400" rtl="0" eaLnBrk="1" latinLnBrk="0" hangingPunct="1">
              <a:defRPr sz="1400" b="0" kern="120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Font typeface="Arial" panose="020B0604020202020204" pitchFamily="34" charset="0"/>
              <a:buChar char="►"/>
            </a:pPr>
            <a:r>
              <a:rPr lang="sk-SK" dirty="0"/>
              <a:t>Vypracovaná štúdia realizovateľnosti </a:t>
            </a:r>
            <a:r>
              <a:rPr lang="en-US" dirty="0"/>
              <a:t>| </a:t>
            </a:r>
            <a:r>
              <a:rPr lang="sk-SK" dirty="0"/>
              <a:t>2015</a:t>
            </a:r>
          </a:p>
          <a:p>
            <a:pPr marL="285750" indent="-285750" algn="just">
              <a:buFont typeface="Arial" panose="020B0604020202020204" pitchFamily="34" charset="0"/>
              <a:buChar char="►"/>
            </a:pPr>
            <a:r>
              <a:rPr lang="sk-SK" dirty="0"/>
              <a:t>Koncepčná štúdia </a:t>
            </a:r>
            <a:r>
              <a:rPr lang="en-US" dirty="0"/>
              <a:t>| </a:t>
            </a:r>
            <a:r>
              <a:rPr lang="sk-SK" dirty="0"/>
              <a:t>2016 </a:t>
            </a:r>
          </a:p>
          <a:p>
            <a:pPr marL="285750" indent="-285750" algn="just">
              <a:buFont typeface="Arial" panose="020B0604020202020204" pitchFamily="34" charset="0"/>
              <a:buChar char="►"/>
            </a:pPr>
            <a:r>
              <a:rPr lang="sk-SK" dirty="0"/>
              <a:t>Technická pomoc pre 2 pruhové šírkové usporiadanie </a:t>
            </a:r>
            <a:r>
              <a:rPr lang="en-US" dirty="0"/>
              <a:t>| </a:t>
            </a:r>
            <a:r>
              <a:rPr lang="sk-SK" dirty="0"/>
              <a:t>2018</a:t>
            </a:r>
          </a:p>
          <a:p>
            <a:pPr algn="just"/>
            <a:endParaRPr lang="sk-SK" dirty="0"/>
          </a:p>
          <a:p>
            <a:pPr algn="just"/>
            <a:endParaRPr lang="sk-SK" dirty="0"/>
          </a:p>
          <a:p>
            <a:pPr algn="just"/>
            <a:r>
              <a:rPr lang="sk-SK" dirty="0">
                <a:solidFill>
                  <a:schemeClr val="bg1"/>
                </a:solidFill>
              </a:rPr>
              <a:t>Po </a:t>
            </a:r>
            <a:r>
              <a:rPr lang="sk-SK" u="sng" dirty="0">
                <a:solidFill>
                  <a:schemeClr val="bg1"/>
                </a:solidFill>
              </a:rPr>
              <a:t>zabezpečení finančného krytia </a:t>
            </a:r>
            <a:r>
              <a:rPr lang="sk-SK" dirty="0">
                <a:solidFill>
                  <a:schemeClr val="bg1"/>
                </a:solidFill>
              </a:rPr>
              <a:t>bude príprava pokračovať vypracovaním Zámeru EIA, ktorý bude </a:t>
            </a:r>
            <a:r>
              <a:rPr lang="sk-SK" dirty="0"/>
              <a:t>riešiť  kumulované environmentálne vzťahy v rámci cezhraničnej EIA  a zohľadní nové skutočnosti v území</a:t>
            </a:r>
            <a:endParaRPr lang="sk-SK" dirty="0">
              <a:solidFill>
                <a:schemeClr val="bg1"/>
              </a:solidFill>
            </a:endParaRPr>
          </a:p>
          <a:p>
            <a:endParaRPr lang="sk-S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5995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NDS 2022</a:t>
            </a:r>
            <a:endParaRPr lang="sk-SK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292100" y="323131"/>
            <a:ext cx="11569700" cy="873621"/>
          </a:xfrm>
        </p:spPr>
        <p:txBody>
          <a:bodyPr>
            <a:normAutofit/>
          </a:bodyPr>
          <a:lstStyle/>
          <a:p>
            <a:r>
              <a:rPr lang="sk-SK" b="1" dirty="0">
                <a:solidFill>
                  <a:schemeClr val="accent1"/>
                </a:solidFill>
              </a:rPr>
              <a:t>D3 Žilina, Brodno - Kysucké Nové </a:t>
            </a:r>
            <a:br>
              <a:rPr lang="sk-SK" b="1" dirty="0">
                <a:solidFill>
                  <a:schemeClr val="accent1"/>
                </a:solidFill>
              </a:rPr>
            </a:br>
            <a:r>
              <a:rPr lang="sk-SK" b="1" dirty="0">
                <a:solidFill>
                  <a:schemeClr val="accent1"/>
                </a:solidFill>
              </a:rPr>
              <a:t>Mesto, privádzač</a:t>
            </a:r>
            <a:endParaRPr lang="sk-SK" sz="1600" dirty="0">
              <a:solidFill>
                <a:srgbClr val="FF0000"/>
              </a:solidFill>
            </a:endParaRPr>
          </a:p>
        </p:txBody>
      </p:sp>
      <p:sp>
        <p:nvSpPr>
          <p:cNvPr id="9" name="Zástupný objekt pre číslo snímky 2">
            <a:extLst>
              <a:ext uri="{FF2B5EF4-FFF2-40B4-BE49-F238E27FC236}">
                <a16:creationId xmlns:a16="http://schemas.microsoft.com/office/drawing/2014/main" id="{09ABCB82-CFDC-43F9-8CC4-3D9BF387F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35300" y="6289527"/>
            <a:ext cx="2743200" cy="249385"/>
          </a:xfrm>
        </p:spPr>
        <p:txBody>
          <a:bodyPr/>
          <a:lstStyle/>
          <a:p>
            <a:fld id="{0B62C7B9-FBC6-7547-ACA3-232EF485A4AB}" type="slidenum">
              <a:rPr lang="sk-SK" smtClean="0"/>
              <a:pPr/>
              <a:t>6</a:t>
            </a:fld>
            <a:endParaRPr lang="sk-SK" dirty="0"/>
          </a:p>
        </p:txBody>
      </p:sp>
      <p:graphicFrame>
        <p:nvGraphicFramePr>
          <p:cNvPr id="10" name="Tabuľka 9">
            <a:extLst>
              <a:ext uri="{FF2B5EF4-FFF2-40B4-BE49-F238E27FC236}">
                <a16:creationId xmlns:a16="http://schemas.microsoft.com/office/drawing/2014/main" id="{DD7FA163-E1A9-4CC4-B703-BDDB10770B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5575121"/>
              </p:ext>
            </p:extLst>
          </p:nvPr>
        </p:nvGraphicFramePr>
        <p:xfrm>
          <a:off x="330200" y="1268760"/>
          <a:ext cx="5363594" cy="172800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833644">
                  <a:extLst>
                    <a:ext uri="{9D8B030D-6E8A-4147-A177-3AD203B41FA5}">
                      <a16:colId xmlns:a16="http://schemas.microsoft.com/office/drawing/2014/main" val="2143238515"/>
                    </a:ext>
                  </a:extLst>
                </a:gridCol>
                <a:gridCol w="179628">
                  <a:extLst>
                    <a:ext uri="{9D8B030D-6E8A-4147-A177-3AD203B41FA5}">
                      <a16:colId xmlns:a16="http://schemas.microsoft.com/office/drawing/2014/main" val="2587143312"/>
                    </a:ext>
                  </a:extLst>
                </a:gridCol>
                <a:gridCol w="2530619">
                  <a:extLst>
                    <a:ext uri="{9D8B030D-6E8A-4147-A177-3AD203B41FA5}">
                      <a16:colId xmlns:a16="http://schemas.microsoft.com/office/drawing/2014/main" val="1590492361"/>
                    </a:ext>
                  </a:extLst>
                </a:gridCol>
                <a:gridCol w="832541">
                  <a:extLst>
                    <a:ext uri="{9D8B030D-6E8A-4147-A177-3AD203B41FA5}">
                      <a16:colId xmlns:a16="http://schemas.microsoft.com/office/drawing/2014/main" val="2509180024"/>
                    </a:ext>
                  </a:extLst>
                </a:gridCol>
                <a:gridCol w="987162">
                  <a:extLst>
                    <a:ext uri="{9D8B030D-6E8A-4147-A177-3AD203B41FA5}">
                      <a16:colId xmlns:a16="http://schemas.microsoft.com/office/drawing/2014/main" val="1677102673"/>
                    </a:ext>
                  </a:extLst>
                </a:gridCol>
              </a:tblGrid>
              <a:tr h="576000">
                <a:tc>
                  <a:txBody>
                    <a:bodyPr/>
                    <a:lstStyle/>
                    <a:p>
                      <a:pPr lvl="0" algn="r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Zhotoviteľ:</a:t>
                      </a:r>
                    </a:p>
                  </a:txBody>
                  <a:tcPr marL="5106" marR="5106" marT="510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fontAlgn="ctr"/>
                      <a:endParaRPr lang="sk-SK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06" marR="5106" marT="510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Metrostav</a:t>
                      </a:r>
                      <a:r>
                        <a:rPr lang="sk-SK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DS</a:t>
                      </a:r>
                    </a:p>
                  </a:txBody>
                  <a:tcPr marL="5106" marR="5106" marT="510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sk-SK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06" marR="5106" marT="510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sk-SK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06" marR="5106" marT="510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6361200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lvl="0" algn="r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Začiatok</a:t>
                      </a:r>
                    </a:p>
                    <a:p>
                      <a:pPr lvl="0" algn="r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výstavby:</a:t>
                      </a:r>
                    </a:p>
                  </a:txBody>
                  <a:tcPr marL="5106" marR="5106" marT="510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fontAlgn="ctr"/>
                      <a:endParaRPr lang="sk-SK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06" marR="5106" marT="510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 fontAlgn="ctr"/>
                      <a:r>
                        <a:rPr lang="sk-SK" sz="11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27. december 2021</a:t>
                      </a:r>
                    </a:p>
                  </a:txBody>
                  <a:tcPr marL="5106" marR="5106" marT="510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sk-SK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06" marR="5106" marT="510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sk-SK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06" marR="5106" marT="510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9714970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lvl="0" algn="r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Zmluvná</a:t>
                      </a:r>
                    </a:p>
                    <a:p>
                      <a:pPr lvl="0" algn="r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cena:</a:t>
                      </a:r>
                    </a:p>
                  </a:txBody>
                  <a:tcPr marL="5106" marR="5106" marT="510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fontAlgn="ctr"/>
                      <a:endParaRPr lang="sk-SK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06" marR="5106" marT="510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13 656 562,07 EUR bez DPH</a:t>
                      </a:r>
                    </a:p>
                  </a:txBody>
                  <a:tcPr marL="5106" marR="5106" marT="510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sk-SK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06" marR="5106" marT="510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sk-SK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106" marR="5106" marT="510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7495349"/>
                  </a:ext>
                </a:extLst>
              </a:tr>
            </a:tbl>
          </a:graphicData>
        </a:graphic>
      </p:graphicFrame>
      <p:sp>
        <p:nvSpPr>
          <p:cNvPr id="11" name="Zástupný objekt pre pätu 1">
            <a:extLst>
              <a:ext uri="{FF2B5EF4-FFF2-40B4-BE49-F238E27FC236}">
                <a16:creationId xmlns:a16="http://schemas.microsoft.com/office/drawing/2014/main" id="{2761553F-077C-485A-963F-787C972E2BBD}"/>
              </a:ext>
            </a:extLst>
          </p:cNvPr>
          <p:cNvSpPr txBox="1">
            <a:spLocks/>
          </p:cNvSpPr>
          <p:nvPr/>
        </p:nvSpPr>
        <p:spPr>
          <a:xfrm>
            <a:off x="292100" y="3284984"/>
            <a:ext cx="5363592" cy="2664296"/>
          </a:xfrm>
          <a:prstGeom prst="rect">
            <a:avLst/>
          </a:prstGeom>
        </p:spPr>
        <p:txBody>
          <a:bodyPr/>
          <a:lstStyle>
            <a:defPPr>
              <a:defRPr lang="sk-SK"/>
            </a:defPPr>
            <a:lvl1pPr marL="0" algn="l" defTabSz="914400" rtl="0" eaLnBrk="1" latinLnBrk="0" hangingPunct="1">
              <a:defRPr sz="1400" b="0" kern="120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b="1" i="1" dirty="0">
                <a:solidFill>
                  <a:schemeClr val="tx1"/>
                </a:solidFill>
              </a:rPr>
              <a:t>Priebeh výstavby</a:t>
            </a:r>
          </a:p>
          <a:p>
            <a:endParaRPr lang="sk-SK" i="1" dirty="0">
              <a:solidFill>
                <a:schemeClr val="tx1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►"/>
            </a:pPr>
            <a:r>
              <a:rPr lang="pl-PL" dirty="0">
                <a:solidFill>
                  <a:schemeClr val="tx1"/>
                </a:solidFill>
              </a:rPr>
              <a:t>pracuje sa na realizácii preložiek inžinierskych sietí,</a:t>
            </a:r>
          </a:p>
          <a:p>
            <a:pPr marL="285750" indent="-285750" algn="just">
              <a:buFont typeface="Arial" panose="020B0604020202020204" pitchFamily="34" charset="0"/>
              <a:buChar char="►"/>
            </a:pPr>
            <a:r>
              <a:rPr lang="sk-SK" dirty="0">
                <a:solidFill>
                  <a:schemeClr val="tx1"/>
                </a:solidFill>
              </a:rPr>
              <a:t>zlepšuje sa únosnosť zemnej pláne hydraulickým spojivom a začínajú sa budovať násypové telesá,</a:t>
            </a:r>
          </a:p>
          <a:p>
            <a:pPr marL="285750" indent="-285750" algn="just">
              <a:buFont typeface="Arial" panose="020B0604020202020204" pitchFamily="34" charset="0"/>
              <a:buChar char="►"/>
            </a:pPr>
            <a:r>
              <a:rPr lang="sk-SK" dirty="0">
                <a:solidFill>
                  <a:schemeClr val="tx1"/>
                </a:solidFill>
              </a:rPr>
              <a:t>zakladajú sa mostné objekty - vŕtajú sa </a:t>
            </a:r>
            <a:r>
              <a:rPr lang="sk-SK" dirty="0" err="1">
                <a:solidFill>
                  <a:schemeClr val="tx1"/>
                </a:solidFill>
              </a:rPr>
              <a:t>veľkopriemerové</a:t>
            </a:r>
            <a:r>
              <a:rPr lang="sk-SK" dirty="0">
                <a:solidFill>
                  <a:schemeClr val="tx1"/>
                </a:solidFill>
              </a:rPr>
              <a:t> pilóty a </a:t>
            </a:r>
            <a:r>
              <a:rPr lang="sk-SK" dirty="0" err="1">
                <a:solidFill>
                  <a:schemeClr val="tx1"/>
                </a:solidFill>
              </a:rPr>
              <a:t>mikropilóty</a:t>
            </a:r>
            <a:r>
              <a:rPr lang="sk-SK" dirty="0">
                <a:solidFill>
                  <a:schemeClr val="tx1"/>
                </a:solidFill>
              </a:rPr>
              <a:t>,</a:t>
            </a:r>
          </a:p>
          <a:p>
            <a:pPr marL="285750" indent="-285750" algn="just">
              <a:buFont typeface="Arial" panose="020B0604020202020204" pitchFamily="34" charset="0"/>
              <a:buChar char="►"/>
            </a:pPr>
            <a:r>
              <a:rPr lang="sk-SK" dirty="0">
                <a:solidFill>
                  <a:schemeClr val="tx1"/>
                </a:solidFill>
              </a:rPr>
              <a:t>Dočasný most cez rieku Kysucu sa sprejazdnil 7.6.2022 a slúži na prístup na stavenisko z cesty I/11.</a:t>
            </a:r>
          </a:p>
          <a:p>
            <a:pPr marL="285750" indent="-285750" algn="just">
              <a:buFont typeface="Arial" panose="020B0604020202020204" pitchFamily="34" charset="0"/>
              <a:buChar char="►"/>
            </a:pPr>
            <a:endParaRPr lang="sk-SK" dirty="0">
              <a:solidFill>
                <a:srgbClr val="585858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►"/>
            </a:pPr>
            <a:endParaRPr lang="sk-SK" dirty="0">
              <a:solidFill>
                <a:schemeClr val="tx1"/>
              </a:solidFill>
            </a:endParaRP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57ABAF1C-EAC4-46D5-AC0B-39EB5D7AC7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1" y="-92682"/>
            <a:ext cx="6263006" cy="7043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2530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ok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463" y="5194300"/>
            <a:ext cx="2587437" cy="1344612"/>
          </a:xfrm>
          <a:prstGeom prst="rect">
            <a:avLst/>
          </a:prstGeom>
        </p:spPr>
      </p:pic>
      <p:sp>
        <p:nvSpPr>
          <p:cNvPr id="10" name="Pravouholník 5">
            <a:extLst>
              <a:ext uri="{FF2B5EF4-FFF2-40B4-BE49-F238E27FC236}">
                <a16:creationId xmlns:a16="http://schemas.microsoft.com/office/drawing/2014/main" id="{8A5F3561-04C0-460D-A74D-102E600932E6}"/>
              </a:ext>
            </a:extLst>
          </p:cNvPr>
          <p:cNvSpPr/>
          <p:nvPr/>
        </p:nvSpPr>
        <p:spPr>
          <a:xfrm>
            <a:off x="762000" y="762592"/>
            <a:ext cx="641412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4000" b="1">
                <a:solidFill>
                  <a:schemeClr val="accent1"/>
                </a:solidFill>
                <a:latin typeface="+mj-lt"/>
              </a:rPr>
              <a:t>Ďakujem </a:t>
            </a:r>
            <a:r>
              <a:rPr lang="sk-SK" sz="4000" b="1" dirty="0">
                <a:solidFill>
                  <a:schemeClr val="accent1"/>
                </a:solidFill>
                <a:latin typeface="+mj-lt"/>
              </a:rPr>
              <a:t>veľmi pekne</a:t>
            </a:r>
          </a:p>
          <a:p>
            <a:r>
              <a:rPr lang="sk-SK" sz="4000" b="1" dirty="0">
                <a:solidFill>
                  <a:schemeClr val="accent1"/>
                </a:solidFill>
                <a:latin typeface="+mj-lt"/>
              </a:rPr>
              <a:t>za Vašu pozornosť!</a:t>
            </a:r>
            <a:endParaRPr lang="sk-SK" sz="4000" b="1" dirty="0">
              <a:solidFill>
                <a:schemeClr val="bg2"/>
              </a:solidFill>
              <a:latin typeface="+mj-lt"/>
            </a:endParaRPr>
          </a:p>
          <a:p>
            <a:r>
              <a:rPr lang="sk-SK" sz="4000" b="1" dirty="0">
                <a:solidFill>
                  <a:schemeClr val="bg2"/>
                </a:solidFill>
                <a:latin typeface="+mj-lt"/>
              </a:rPr>
              <a:t>Priestor </a:t>
            </a:r>
            <a:br>
              <a:rPr lang="sk-SK" sz="4000" b="1" dirty="0">
                <a:solidFill>
                  <a:schemeClr val="bg2"/>
                </a:solidFill>
                <a:latin typeface="+mj-lt"/>
              </a:rPr>
            </a:br>
            <a:r>
              <a:rPr lang="sk-SK" sz="4000" dirty="0">
                <a:solidFill>
                  <a:schemeClr val="bg2"/>
                </a:solidFill>
                <a:latin typeface="+mj-lt"/>
              </a:rPr>
              <a:t>pre Vaše otázky</a:t>
            </a:r>
          </a:p>
        </p:txBody>
      </p:sp>
      <p:sp>
        <p:nvSpPr>
          <p:cNvPr id="11" name="Zástupný objekt pre pätu 1">
            <a:extLst>
              <a:ext uri="{FF2B5EF4-FFF2-40B4-BE49-F238E27FC236}">
                <a16:creationId xmlns:a16="http://schemas.microsoft.com/office/drawing/2014/main" id="{BBE2C132-81AB-4496-9A73-4701B5732D11}"/>
              </a:ext>
            </a:extLst>
          </p:cNvPr>
          <p:cNvSpPr txBox="1">
            <a:spLocks/>
          </p:cNvSpPr>
          <p:nvPr/>
        </p:nvSpPr>
        <p:spPr>
          <a:xfrm>
            <a:off x="762000" y="4908277"/>
            <a:ext cx="5472608" cy="601833"/>
          </a:xfrm>
          <a:prstGeom prst="rect">
            <a:avLst/>
          </a:prstGeom>
        </p:spPr>
        <p:txBody>
          <a:bodyPr anchor="b"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b="1" dirty="0">
                <a:solidFill>
                  <a:schemeClr val="accent1"/>
                </a:solidFill>
              </a:rPr>
              <a:t>Ing. Stanislav Beňo</a:t>
            </a:r>
          </a:p>
          <a:p>
            <a:r>
              <a:rPr lang="sk-SK" dirty="0">
                <a:solidFill>
                  <a:schemeClr val="accent1"/>
                </a:solidFill>
              </a:rPr>
              <a:t>člen predstavenstva a investičný riaditeľ</a:t>
            </a:r>
          </a:p>
        </p:txBody>
      </p:sp>
      <p:sp>
        <p:nvSpPr>
          <p:cNvPr id="12" name="Zástupný objekt pre pätu 1">
            <a:extLst>
              <a:ext uri="{FF2B5EF4-FFF2-40B4-BE49-F238E27FC236}">
                <a16:creationId xmlns:a16="http://schemas.microsoft.com/office/drawing/2014/main" id="{6F032570-98C7-48FF-B7B3-FCD80A3E2089}"/>
              </a:ext>
            </a:extLst>
          </p:cNvPr>
          <p:cNvSpPr txBox="1">
            <a:spLocks/>
          </p:cNvSpPr>
          <p:nvPr/>
        </p:nvSpPr>
        <p:spPr>
          <a:xfrm>
            <a:off x="762000" y="5987927"/>
            <a:ext cx="5184576" cy="249385"/>
          </a:xfrm>
          <a:prstGeom prst="rect">
            <a:avLst/>
          </a:prstGeom>
        </p:spPr>
        <p:txBody>
          <a:bodyPr/>
          <a:lstStyle>
            <a:defPPr>
              <a:defRPr lang="sk-SK"/>
            </a:defPPr>
            <a:lvl1pPr marL="0" algn="l" defTabSz="914400" rtl="0" eaLnBrk="1" latinLnBrk="0" hangingPunct="1">
              <a:defRPr sz="1400" b="0" kern="120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b="1" dirty="0"/>
              <a:t>XII. ročník medzinárodnej konferencie „Stredná Morava“</a:t>
            </a:r>
          </a:p>
        </p:txBody>
      </p:sp>
      <p:cxnSp>
        <p:nvCxnSpPr>
          <p:cNvPr id="14" name="Rovná spojnica 13">
            <a:extLst>
              <a:ext uri="{FF2B5EF4-FFF2-40B4-BE49-F238E27FC236}">
                <a16:creationId xmlns:a16="http://schemas.microsoft.com/office/drawing/2014/main" id="{DFB8AEEC-4394-4846-BDBB-452FACCBD392}"/>
              </a:ext>
            </a:extLst>
          </p:cNvPr>
          <p:cNvCxnSpPr>
            <a:cxnSpLocks/>
          </p:cNvCxnSpPr>
          <p:nvPr/>
        </p:nvCxnSpPr>
        <p:spPr>
          <a:xfrm>
            <a:off x="768350" y="5791696"/>
            <a:ext cx="532765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2154771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NDS">
      <a:dk1>
        <a:srgbClr val="3A3838"/>
      </a:dk1>
      <a:lt1>
        <a:srgbClr val="FFFFFF"/>
      </a:lt1>
      <a:dk2>
        <a:srgbClr val="3A3838"/>
      </a:dk2>
      <a:lt2>
        <a:srgbClr val="E7E6E6"/>
      </a:lt2>
      <a:accent1>
        <a:srgbClr val="FFC000"/>
      </a:accent1>
      <a:accent2>
        <a:srgbClr val="757070"/>
      </a:accent2>
      <a:accent3>
        <a:srgbClr val="A5A5A5"/>
      </a:accent3>
      <a:accent4>
        <a:srgbClr val="3A3838"/>
      </a:accent4>
      <a:accent5>
        <a:srgbClr val="FFD965"/>
      </a:accent5>
      <a:accent6>
        <a:srgbClr val="FEE599"/>
      </a:accent6>
      <a:hlink>
        <a:srgbClr val="48A1FA"/>
      </a:hlink>
      <a:folHlink>
        <a:srgbClr val="034A9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2481</TotalTime>
  <Words>417</Words>
  <Application>Microsoft Office PowerPoint</Application>
  <PresentationFormat>Širokouhlá</PresentationFormat>
  <Paragraphs>116</Paragraphs>
  <Slides>7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2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7</vt:i4>
      </vt:variant>
    </vt:vector>
  </HeadingPairs>
  <TitlesOfParts>
    <vt:vector size="10" baseType="lpstr">
      <vt:lpstr>Arial</vt:lpstr>
      <vt:lpstr>Calibri</vt:lpstr>
      <vt:lpstr>Motív Office</vt:lpstr>
      <vt:lpstr>Prezentácia programu PowerPoint</vt:lpstr>
      <vt:lpstr>Sieť diaľnic a rýchlostných ciest na Slovensku Prepojenie Moravy  a Slovenska ► D3 ► R5 ► R6</vt:lpstr>
      <vt:lpstr>Diaľnica D3</vt:lpstr>
      <vt:lpstr>Diaľnica D3</vt:lpstr>
      <vt:lpstr>Rýchlostná cesta R6 </vt:lpstr>
      <vt:lpstr>D3 Žilina, Brodno - Kysucké Nové  Mesto, privádzač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Martina Slovakova</dc:creator>
  <cp:lastModifiedBy>Pollák Tomáš</cp:lastModifiedBy>
  <cp:revision>105</cp:revision>
  <dcterms:created xsi:type="dcterms:W3CDTF">2021-03-12T13:28:00Z</dcterms:created>
  <dcterms:modified xsi:type="dcterms:W3CDTF">2022-09-12T08:50:29Z</dcterms:modified>
</cp:coreProperties>
</file>