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697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9" r:id="rId4"/>
    <p:sldId id="337" r:id="rId5"/>
    <p:sldId id="372" r:id="rId6"/>
    <p:sldId id="373" r:id="rId7"/>
    <p:sldId id="374" r:id="rId8"/>
    <p:sldId id="375" r:id="rId9"/>
    <p:sldId id="377" r:id="rId10"/>
    <p:sldId id="258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ucida Sans Unicode" panose="020B0602030504020204" pitchFamily="34" charset="0"/>
      <p:regular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Roboto Light" panose="020B0604020202020204" charset="0"/>
      <p:regular r:id="rId23"/>
      <p:italic r:id="rId24"/>
    </p:embeddedFont>
    <p:embeddedFont>
      <p:font typeface="Roboto Medium" panose="020B0604020202020204" charset="0"/>
      <p:regular r:id="rId25"/>
      <p: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A22"/>
    <a:srgbClr val="CC00CC"/>
    <a:srgbClr val="44C61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9" autoAdjust="0"/>
    <p:restoredTop sz="94660"/>
  </p:normalViewPr>
  <p:slideViewPr>
    <p:cSldViewPr showGuides="1">
      <p:cViewPr varScale="1">
        <p:scale>
          <a:sx n="133" d="100"/>
          <a:sy n="133" d="100"/>
        </p:scale>
        <p:origin x="126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3056"/>
    </p:cViewPr>
  </p:sorter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19.09.2022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D812D-A574-4AE7-B9AD-94AF3301E6D6}" type="datetimeFigureOut">
              <a:rPr lang="cs-CZ" smtClean="0"/>
              <a:t>19.09.2022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726C4-D5C2-45C5-8912-375D80DB17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80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813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fld id="{CB6E2C3E-6B5B-482D-A927-A40A742FBAE1}" type="slidenum">
              <a:rPr lang="cs-CZ" smtClean="0">
                <a:latin typeface="Calibri" pitchFamily="34" charset="0"/>
                <a:cs typeface="Lucida Sans Unicode" pitchFamily="34" charset="0"/>
              </a:rPr>
              <a:pPr>
                <a:tabLst>
                  <a:tab pos="0" algn="l"/>
                  <a:tab pos="912813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t>2</a:t>
            </a:fld>
            <a:endParaRPr lang="cs-CZ" dirty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6712" cy="4475162"/>
          </a:xfrm>
          <a:noFill/>
          <a:ln/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74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813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fld id="{CD19B5F9-AB2F-4BE8-98B9-F1B2AEA613FA}" type="slidenum">
              <a:rPr lang="cs-CZ" altLang="cs-CZ" smtClean="0">
                <a:latin typeface="Calibri" pitchFamily="34" charset="0"/>
                <a:cs typeface="Lucida Sans Unicode" pitchFamily="34" charset="0"/>
              </a:rPr>
              <a:pPr>
                <a:tabLst>
                  <a:tab pos="0" algn="l"/>
                  <a:tab pos="912813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t>9</a:t>
            </a:fld>
            <a:endParaRPr lang="cs-CZ" altLang="cs-CZ" dirty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6712" cy="4475162"/>
          </a:xfrm>
          <a:noFill/>
          <a:ln/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0273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75"/>
            <a:ext cx="9158711" cy="51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16"/>
          <p:cNvSpPr>
            <a:spLocks noGrp="1" noChangeAspect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0" y="1545636"/>
            <a:ext cx="6264697" cy="29163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2301720"/>
            <a:ext cx="4230448" cy="7560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3" y="-1748730"/>
            <a:ext cx="5922954" cy="86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0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884634"/>
            <a:ext cx="4645108" cy="67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6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108770"/>
            <a:ext cx="6480720" cy="94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3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19.09.2022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19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39552" y="735546"/>
            <a:ext cx="6464300" cy="38884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55304" y="813006"/>
            <a:ext cx="7977136" cy="36076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 a přeneste jej do pozadí.</a:t>
            </a:r>
          </a:p>
        </p:txBody>
      </p:sp>
      <p:sp>
        <p:nvSpPr>
          <p:cNvPr id="11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036328" y="2662642"/>
            <a:ext cx="5551896" cy="17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1036328" y="2896122"/>
            <a:ext cx="4810240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1036328" y="3338383"/>
            <a:ext cx="5551896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1036328" y="3473670"/>
            <a:ext cx="3487424" cy="18038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1038600" y="1309062"/>
            <a:ext cx="5549624" cy="1263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611560" y="1489446"/>
            <a:ext cx="5976664" cy="2931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619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latin typeface="+mn-lt"/>
                <a:ea typeface="Roboto Medium" pitchFamily="2" charset="0"/>
                <a:cs typeface="Roboto Medium" pitchFamily="2" charset="0"/>
              </a:defRPr>
            </a:lvl4pPr>
            <a:lvl5pPr marL="53498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611560" y="1491630"/>
            <a:ext cx="5976664" cy="2916324"/>
          </a:xfrm>
          <a:prstGeom prst="rect">
            <a:avLst/>
          </a:prstGeom>
        </p:spPr>
        <p:txBody>
          <a:bodyPr wrap="square"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3635896" y="1525098"/>
            <a:ext cx="0" cy="288285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611561" y="1491854"/>
            <a:ext cx="5976664" cy="2915840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20480" cy="3618402"/>
          </a:xfrm>
          <a:prstGeom prst="rect">
            <a:avLst/>
          </a:prstGeom>
        </p:spPr>
        <p:txBody>
          <a:bodyPr wrap="square" lIns="72000" tIns="0" rIns="7200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 userDrawn="1"/>
        </p:nvCxnSpPr>
        <p:spPr>
          <a:xfrm>
            <a:off x="449999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92488" cy="3618402"/>
          </a:xfrm>
          <a:prstGeom prst="rect">
            <a:avLst/>
          </a:prstGeom>
        </p:spPr>
        <p:txBody>
          <a:bodyPr wrap="square" lIns="72000" tIns="0" rIns="7200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1" y="789552"/>
            <a:ext cx="6120680" cy="361840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5" name="Ovál 4"/>
          <p:cNvSpPr>
            <a:spLocks/>
          </p:cNvSpPr>
          <p:nvPr/>
        </p:nvSpPr>
        <p:spPr>
          <a:xfrm>
            <a:off x="543424" y="4693481"/>
            <a:ext cx="180000" cy="1803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3404" y="4683645"/>
            <a:ext cx="3600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7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cs-CZ" sz="700" b="1" dirty="0">
              <a:solidFill>
                <a:schemeClr val="accent5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48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67544" y="519522"/>
            <a:ext cx="8136903" cy="15661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cs-CZ" sz="3200" b="1" dirty="0">
              <a:solidFill>
                <a:srgbClr val="00000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0079AA1-577C-458A-9CE8-F3B4DFF04675}"/>
              </a:ext>
            </a:extLst>
          </p:cNvPr>
          <p:cNvSpPr/>
          <p:nvPr/>
        </p:nvSpPr>
        <p:spPr>
          <a:xfrm>
            <a:off x="539553" y="519522"/>
            <a:ext cx="806489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1400" dirty="0">
              <a:solidFill>
                <a:schemeClr val="accent1"/>
              </a:solidFill>
            </a:endParaRPr>
          </a:p>
          <a:p>
            <a:pPr algn="ctr"/>
            <a:r>
              <a:rPr lang="cs-CZ" sz="2600" dirty="0">
                <a:solidFill>
                  <a:schemeClr val="accent1"/>
                </a:solidFill>
              </a:rPr>
              <a:t>Střední Morava </a:t>
            </a:r>
            <a:r>
              <a:rPr lang="cs-CZ" dirty="0"/>
              <a:t>–</a:t>
            </a:r>
            <a:r>
              <a:rPr lang="cs-CZ" sz="2600" dirty="0">
                <a:solidFill>
                  <a:schemeClr val="accent1"/>
                </a:solidFill>
              </a:rPr>
              <a:t> křižovatka dopravních a ekonomických zájmů</a:t>
            </a:r>
          </a:p>
          <a:p>
            <a:pPr algn="ctr"/>
            <a:endParaRPr lang="cs-CZ" sz="800" dirty="0">
              <a:solidFill>
                <a:schemeClr val="accent1"/>
              </a:solidFill>
            </a:endParaRPr>
          </a:p>
          <a:p>
            <a:pPr algn="ctr"/>
            <a:r>
              <a:rPr lang="cs-CZ" sz="1400" dirty="0">
                <a:solidFill>
                  <a:schemeClr val="accent1"/>
                </a:solidFill>
              </a:rPr>
              <a:t>XII. ročník konference, 22. 9. 2022, Luhačovice</a:t>
            </a:r>
          </a:p>
          <a:p>
            <a:pPr algn="ctr"/>
            <a:endParaRPr lang="cs-CZ" sz="2400" dirty="0"/>
          </a:p>
          <a:p>
            <a:pPr algn="ctr"/>
            <a:r>
              <a:rPr lang="cs-CZ" sz="2800" dirty="0">
                <a:solidFill>
                  <a:schemeClr val="tx2"/>
                </a:solidFill>
              </a:rPr>
              <a:t>Zjednodušení povolování staveb dopravní infrastruktury z pohledu MŽP </a:t>
            </a:r>
            <a:r>
              <a:rPr lang="cs-CZ" dirty="0">
                <a:solidFill>
                  <a:schemeClr val="tx2"/>
                </a:solidFill>
              </a:rPr>
              <a:t>–</a:t>
            </a:r>
            <a:r>
              <a:rPr lang="cs-CZ" sz="2800" dirty="0">
                <a:solidFill>
                  <a:schemeClr val="tx2"/>
                </a:solidFill>
              </a:rPr>
              <a:t> jednotné environmentální stanovisko</a:t>
            </a:r>
          </a:p>
          <a:p>
            <a:pPr algn="ctr"/>
            <a:endParaRPr lang="cs-CZ" sz="2400" dirty="0">
              <a:solidFill>
                <a:schemeClr val="tx2"/>
              </a:solidFill>
            </a:endParaRPr>
          </a:p>
          <a:p>
            <a:pPr algn="ctr"/>
            <a:r>
              <a:rPr lang="cs-CZ" sz="1600" dirty="0">
                <a:solidFill>
                  <a:schemeClr val="tx2"/>
                </a:solidFill>
              </a:rPr>
              <a:t>Mgr. Evžen Doležal</a:t>
            </a:r>
          </a:p>
          <a:p>
            <a:pPr algn="ctr"/>
            <a:r>
              <a:rPr lang="cs-CZ" sz="1600" dirty="0">
                <a:solidFill>
                  <a:schemeClr val="tx2"/>
                </a:solidFill>
              </a:rPr>
              <a:t>Ministerstvo životního prostředí</a:t>
            </a:r>
          </a:p>
          <a:p>
            <a:pPr algn="ctr"/>
            <a:endParaRPr lang="cs-CZ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8D14FD1-33B8-4532-8C7D-D62BEA42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18971"/>
            <a:ext cx="8244916" cy="3634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Opuštění modelu „územní rozhodnutí + stavební povolení“</a:t>
            </a:r>
          </a:p>
          <a:p>
            <a:pPr lvl="1" indent="0">
              <a:buNone/>
            </a:pPr>
            <a:endParaRPr lang="cs-CZ" sz="1600" dirty="0">
              <a:solidFill>
                <a:schemeClr val="tx2"/>
              </a:solidFill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Nový model „jediné rozhodnutí o povolení záměru“</a:t>
            </a:r>
          </a:p>
          <a:p>
            <a:pPr marL="457200" lvl="2" indent="-285750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2"/>
                </a:solidFill>
              </a:rPr>
              <a:t>projektová dokumentace v podrobnosti mezi DÚR a DSP</a:t>
            </a:r>
          </a:p>
          <a:p>
            <a:pPr marL="182563" lvl="1"/>
            <a:endParaRPr lang="cs-CZ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Tomu bude předcházet </a:t>
            </a:r>
            <a:r>
              <a:rPr lang="cs-CZ" b="1" u="sng" dirty="0">
                <a:solidFill>
                  <a:schemeClr val="tx2"/>
                </a:solidFill>
              </a:rPr>
              <a:t>jednotné environmentální stanovisko</a:t>
            </a:r>
            <a:r>
              <a:rPr lang="cs-CZ" b="1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Následné urychlení ve fázi odvolání – posílení principu apelace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Účinnost od 1.7.2023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9F7FF9-8028-439D-87DE-A7DFB1412D00}"/>
              </a:ext>
            </a:extLst>
          </p:cNvPr>
          <p:cNvSpPr txBox="1">
            <a:spLocks/>
          </p:cNvSpPr>
          <p:nvPr/>
        </p:nvSpPr>
        <p:spPr>
          <a:xfrm>
            <a:off x="647564" y="195486"/>
            <a:ext cx="7848872" cy="7560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400" b="1" dirty="0"/>
              <a:t>Procesní změny povolování staveb</a:t>
            </a:r>
            <a:endParaRPr lang="cs-CZ" altLang="cs-CZ" sz="2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5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8D14FD1-33B8-4532-8C7D-D62BEA42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18971"/>
            <a:ext cx="8244916" cy="3634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Jednotné závazné stanovisko (JES):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integrace souhlasů, stanovisek a vyjádření dotčených orgánů v oblasti ŽP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u="sng" dirty="0">
                <a:solidFill>
                  <a:schemeClr val="tx2"/>
                </a:solidFill>
              </a:rPr>
              <a:t>integrováno je i závazné stanovisko EIA</a:t>
            </a:r>
            <a:r>
              <a:rPr lang="cs-CZ" b="1" dirty="0">
                <a:solidFill>
                  <a:schemeClr val="tx2"/>
                </a:solidFill>
              </a:rPr>
              <a:t> 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je podkladem pro povolování dle stavebního zákona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v případě záměrů EIA je podkladem ve všech navazujících řízeních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vydává se v případě dvou a více nahrazovaných aktů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zjišťovací řízení zůstává mimo režim JES (předchází mu)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9F7FF9-8028-439D-87DE-A7DFB1412D00}"/>
              </a:ext>
            </a:extLst>
          </p:cNvPr>
          <p:cNvSpPr txBox="1">
            <a:spLocks/>
          </p:cNvSpPr>
          <p:nvPr/>
        </p:nvSpPr>
        <p:spPr>
          <a:xfrm>
            <a:off x="647564" y="195486"/>
            <a:ext cx="7848872" cy="7560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400" b="1" dirty="0"/>
              <a:t>Jednotné povolování v oblasti životního prostředí</a:t>
            </a:r>
            <a:r>
              <a:rPr lang="cs-CZ" sz="2100" b="1" dirty="0">
                <a:solidFill>
                  <a:srgbClr val="7FBA2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altLang="cs-CZ" sz="2100" b="1" dirty="0">
              <a:solidFill>
                <a:srgbClr val="7FBA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6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8D14FD1-33B8-4532-8C7D-D62BEA42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18971"/>
            <a:ext cx="8244916" cy="3634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Integrované akty: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řada samostatných aktů dle zákona o ochraně přírody a krajiny</a:t>
            </a:r>
            <a:endParaRPr lang="cs-CZ" dirty="0">
              <a:solidFill>
                <a:schemeClr val="tx2"/>
              </a:solidFill>
            </a:endParaRP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odnětí půdy ze ZPF a PUPFL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závazné stanovisko EIA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vyjádření dle zákona o geologických pracích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závazné stanovisko dle vodního zákona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vyjádření dle zákona o ochraně ovzduší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závazné stanovisko dle zákona o prevenci závažných havárií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závazné stanovisko a vyjádření dle zákona o odpadech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9F7FF9-8028-439D-87DE-A7DFB1412D00}"/>
              </a:ext>
            </a:extLst>
          </p:cNvPr>
          <p:cNvSpPr txBox="1">
            <a:spLocks/>
          </p:cNvSpPr>
          <p:nvPr/>
        </p:nvSpPr>
        <p:spPr>
          <a:xfrm>
            <a:off x="647564" y="195486"/>
            <a:ext cx="7848872" cy="7560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cs-CZ" sz="2000" b="1" dirty="0"/>
              <a:t>Jednotné povolování v oblasti životního prostředí</a:t>
            </a:r>
            <a:endParaRPr lang="cs-CZ" sz="2100" b="1" dirty="0">
              <a:solidFill>
                <a:srgbClr val="7FBA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8D14FD1-33B8-4532-8C7D-D62BEA42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18971"/>
            <a:ext cx="8280920" cy="3634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Kompetence k vydání JES:</a:t>
            </a:r>
          </a:p>
          <a:p>
            <a:pPr marL="468313" lvl="1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MŽP</a:t>
            </a:r>
          </a:p>
          <a:p>
            <a:pPr marL="639763" lvl="2" indent="-285750">
              <a:buFont typeface="Wingdings" panose="05000000000000000000" pitchFamily="2" charset="2"/>
              <a:buChar char="Ø"/>
            </a:pPr>
            <a:r>
              <a:rPr lang="cs-CZ" b="1" u="sng" dirty="0">
                <a:solidFill>
                  <a:schemeClr val="tx2"/>
                </a:solidFill>
              </a:rPr>
              <a:t>dálnice, silnice o 4 jízdních pruzích</a:t>
            </a:r>
            <a:r>
              <a:rPr lang="cs-CZ" b="1" dirty="0">
                <a:solidFill>
                  <a:schemeClr val="tx2"/>
                </a:solidFill>
              </a:rPr>
              <a:t>, celostátní dráhy, vodní cesty, letiště </a:t>
            </a:r>
          </a:p>
          <a:p>
            <a:pPr marL="639763" lvl="2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jaderná zařízení, vedení elektrické energie, produktovody </a:t>
            </a:r>
          </a:p>
          <a:p>
            <a:pPr marL="639763" lvl="2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záměry s mezistátním vlivem </a:t>
            </a:r>
          </a:p>
          <a:p>
            <a:pPr marL="468313" lvl="1" indent="-285750">
              <a:buFont typeface="Wingdings" panose="05000000000000000000" pitchFamily="2" charset="2"/>
              <a:buChar char="Ø"/>
            </a:pPr>
            <a:endParaRPr lang="cs-CZ" b="1" dirty="0">
              <a:solidFill>
                <a:schemeClr val="tx2"/>
              </a:solidFill>
            </a:endParaRPr>
          </a:p>
          <a:p>
            <a:pPr marL="468313" lvl="1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krajské úřady</a:t>
            </a:r>
          </a:p>
          <a:p>
            <a:pPr marL="639763" lvl="2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pokud je součástí EIA pro záměry všech ostatních kategorií</a:t>
            </a:r>
          </a:p>
          <a:p>
            <a:pPr marL="639763" lvl="2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pokud je součástí druhová výjimka nebo odnětí ZPF nebo PUPFL od 1 ha</a:t>
            </a:r>
          </a:p>
          <a:p>
            <a:pPr marL="639763" lvl="2" indent="-285750">
              <a:buFont typeface="Wingdings" panose="05000000000000000000" pitchFamily="2" charset="2"/>
              <a:buChar char="Ø"/>
            </a:pPr>
            <a:endParaRPr lang="cs-CZ" b="1" dirty="0">
              <a:solidFill>
                <a:schemeClr val="tx2"/>
              </a:solidFill>
            </a:endParaRPr>
          </a:p>
          <a:p>
            <a:pPr marL="468313" lvl="1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v ostatních případech ORP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9F7FF9-8028-439D-87DE-A7DFB1412D00}"/>
              </a:ext>
            </a:extLst>
          </p:cNvPr>
          <p:cNvSpPr txBox="1">
            <a:spLocks/>
          </p:cNvSpPr>
          <p:nvPr/>
        </p:nvSpPr>
        <p:spPr>
          <a:xfrm>
            <a:off x="647564" y="195486"/>
            <a:ext cx="7848872" cy="7560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cs-CZ" sz="2400" b="1" dirty="0"/>
              <a:t>Jednotné povolování v oblasti životního prostředí</a:t>
            </a:r>
            <a:endParaRPr lang="cs-CZ" sz="2800" b="1" dirty="0">
              <a:solidFill>
                <a:srgbClr val="7FBA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5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8D14FD1-33B8-4532-8C7D-D62BEA42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18971"/>
            <a:ext cx="8244916" cy="3634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Proces vydání JES: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předložení žádosti včetně dokumentace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vyjádření dotčených orgánů do 30 dnů z hlediska dotčených zájmů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správní uvážení orgánu JES nad obdrženými vyjádřeními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vydání do 60 (90) dnů od podání úplné žádosti 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v případě záměrů EIA vydání do 30 dnů od obdržení posudku 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platnost 2 roky, je-li součástí EIA 5 let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9F7FF9-8028-439D-87DE-A7DFB1412D00}"/>
              </a:ext>
            </a:extLst>
          </p:cNvPr>
          <p:cNvSpPr txBox="1">
            <a:spLocks/>
          </p:cNvSpPr>
          <p:nvPr/>
        </p:nvSpPr>
        <p:spPr>
          <a:xfrm>
            <a:off x="647564" y="195486"/>
            <a:ext cx="7848872" cy="7560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cs-CZ" sz="2000" b="1" dirty="0"/>
              <a:t>Jednotné povolování v oblasti životního prostředí</a:t>
            </a:r>
            <a:endParaRPr lang="cs-CZ" sz="2400" b="1" dirty="0">
              <a:solidFill>
                <a:srgbClr val="7FBA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0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8D14FD1-33B8-4532-8C7D-D62BEA42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18971"/>
            <a:ext cx="8244916" cy="3634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2"/>
                </a:solidFill>
              </a:rPr>
              <a:t>Legislativní proces: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únor 2022 – zahájení přípravy zákona o JES a novel souvisejících zákonů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duben 2022 – předložení do MPŘ</a:t>
            </a:r>
          </a:p>
          <a:p>
            <a:pPr marL="925513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2"/>
                </a:solidFill>
              </a:rPr>
              <a:t>proces EIA jako integrální součást JES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červen 2022 – konferenční vypořádání MPŘ 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srpen 2022 – předložení na LRV</a:t>
            </a:r>
          </a:p>
          <a:p>
            <a:pPr marL="925513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2"/>
                </a:solidFill>
              </a:rPr>
              <a:t>proces EIA je možné provést před podáním žádosti o JES</a:t>
            </a:r>
          </a:p>
          <a:p>
            <a:pPr marL="46831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září 2022 – projednávání v LRV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9F7FF9-8028-439D-87DE-A7DFB1412D00}"/>
              </a:ext>
            </a:extLst>
          </p:cNvPr>
          <p:cNvSpPr txBox="1">
            <a:spLocks/>
          </p:cNvSpPr>
          <p:nvPr/>
        </p:nvSpPr>
        <p:spPr>
          <a:xfrm>
            <a:off x="647564" y="195486"/>
            <a:ext cx="7848872" cy="7560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cs-CZ" sz="2000" b="1" dirty="0"/>
              <a:t>Jednotné povolování v oblasti životního prostředí</a:t>
            </a:r>
            <a:endParaRPr lang="cs-CZ" sz="2400" b="1" dirty="0">
              <a:solidFill>
                <a:srgbClr val="7FBA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1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259632" y="1563638"/>
            <a:ext cx="3089050" cy="2171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7500" tIns="35100" rIns="67500" bIns="35100">
            <a:spAutoFit/>
          </a:bodyPr>
          <a:lstStyle/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600" b="1" dirty="0">
                <a:solidFill>
                  <a:srgbClr val="000000"/>
                </a:solidFill>
              </a:rPr>
              <a:t>Mgr. Evžen Doležal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600" dirty="0">
                <a:solidFill>
                  <a:srgbClr val="000000"/>
                </a:solidFill>
              </a:rPr>
              <a:t>ředitel odboru posuzování vlivů 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600" dirty="0">
                <a:solidFill>
                  <a:srgbClr val="000000"/>
                </a:solidFill>
              </a:rPr>
              <a:t>na životní prostředí 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600" dirty="0">
                <a:solidFill>
                  <a:srgbClr val="000000"/>
                </a:solidFill>
              </a:rPr>
              <a:t>a integrované prevence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600" b="1" dirty="0">
                <a:solidFill>
                  <a:srgbClr val="000000"/>
                </a:solidFill>
              </a:rPr>
              <a:t>Ministerstvo životního prostředí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cs-CZ" altLang="cs-CZ" sz="1500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400" dirty="0">
                <a:solidFill>
                  <a:srgbClr val="000000"/>
                </a:solidFill>
              </a:rPr>
              <a:t>Tel.: 267 122 733, Mob.: 725 040 922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400" dirty="0">
                <a:solidFill>
                  <a:srgbClr val="000000"/>
                </a:solidFill>
              </a:rPr>
              <a:t>E-mail.: evzen.dolezal@mzp.cz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cs-CZ" altLang="cs-CZ" sz="1350" dirty="0">
              <a:solidFill>
                <a:srgbClr val="000000"/>
              </a:solidFill>
            </a:endParaRPr>
          </a:p>
        </p:txBody>
      </p:sp>
      <p:sp>
        <p:nvSpPr>
          <p:cNvPr id="25604" name="TextovéPole 8"/>
          <p:cNvSpPr txBox="1">
            <a:spLocks noChangeArrowheads="1"/>
          </p:cNvSpPr>
          <p:nvPr/>
        </p:nvSpPr>
        <p:spPr bwMode="auto">
          <a:xfrm>
            <a:off x="3324703" y="627534"/>
            <a:ext cx="25266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 dirty="0">
                <a:solidFill>
                  <a:srgbClr val="7FBA22"/>
                </a:solidFill>
              </a:rPr>
              <a:t>Děkuji  za pozornost</a:t>
            </a:r>
          </a:p>
        </p:txBody>
      </p:sp>
      <p:sp>
        <p:nvSpPr>
          <p:cNvPr id="25605" name="Obdélník 5"/>
          <p:cNvSpPr>
            <a:spLocks noChangeArrowheads="1"/>
          </p:cNvSpPr>
          <p:nvPr/>
        </p:nvSpPr>
        <p:spPr bwMode="auto">
          <a:xfrm>
            <a:off x="4860032" y="3723878"/>
            <a:ext cx="26212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350" dirty="0">
                <a:solidFill>
                  <a:srgbClr val="000000"/>
                </a:solidFill>
              </a:rPr>
              <a:t>Ministerstvo životního prostředí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350" dirty="0">
                <a:solidFill>
                  <a:srgbClr val="000000"/>
                </a:solidFill>
              </a:rPr>
              <a:t>www.mzp.cz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CB30AB-E2AA-4831-94FA-BF554AE20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63638"/>
            <a:ext cx="2920316" cy="19474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ZP_2020_16ku9-final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16-9_mapy.potx" id="{4B47254E-39BA-4DCB-95B6-94A3B10BCB7C}" vid="{2EE2EEC5-257D-4804-8B13-2217410A1294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16-9_mapy.potx" id="{4B47254E-39BA-4DCB-95B6-94A3B10BCB7C}" vid="{AAC3B86B-B6FE-4A40-A556-B9AAE834D58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MŽP 2020 (16-9)</Template>
  <TotalTime>10586</TotalTime>
  <Words>453</Words>
  <Application>Microsoft Office PowerPoint</Application>
  <PresentationFormat>Předvádění na obrazovce (16:9)</PresentationFormat>
  <Paragraphs>80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21" baseType="lpstr">
      <vt:lpstr>Roboto</vt:lpstr>
      <vt:lpstr>Lucida Sans Unicode</vt:lpstr>
      <vt:lpstr>Calibri</vt:lpstr>
      <vt:lpstr>Roboto Medium</vt:lpstr>
      <vt:lpstr>Roboto Light</vt:lpstr>
      <vt:lpstr>Roboto</vt:lpstr>
      <vt:lpstr>Times New Roman</vt:lpstr>
      <vt:lpstr>Verdana</vt:lpstr>
      <vt:lpstr>Arial</vt:lpstr>
      <vt:lpstr>Wingdings</vt:lpstr>
      <vt:lpstr>MZP_2020_16ku9-final</vt:lpstr>
      <vt:lpstr>Motiv3-finl new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LT</dc:creator>
  <cp:lastModifiedBy>Doležal Evžen</cp:lastModifiedBy>
  <cp:revision>111</cp:revision>
  <dcterms:created xsi:type="dcterms:W3CDTF">2020-10-08T08:43:56Z</dcterms:created>
  <dcterms:modified xsi:type="dcterms:W3CDTF">2022-09-19T15:54:16Z</dcterms:modified>
</cp:coreProperties>
</file>