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256" r:id="rId3"/>
    <p:sldId id="614" r:id="rId4"/>
    <p:sldId id="292" r:id="rId5"/>
    <p:sldId id="612" r:id="rId6"/>
    <p:sldId id="586" r:id="rId7"/>
    <p:sldId id="611" r:id="rId8"/>
    <p:sldId id="598" r:id="rId9"/>
    <p:sldId id="593" r:id="rId10"/>
    <p:sldId id="295" r:id="rId11"/>
    <p:sldId id="594" r:id="rId12"/>
    <p:sldId id="596" r:id="rId13"/>
    <p:sldId id="297" r:id="rId14"/>
    <p:sldId id="618" r:id="rId15"/>
    <p:sldId id="589" r:id="rId16"/>
    <p:sldId id="298" r:id="rId17"/>
    <p:sldId id="617" r:id="rId18"/>
    <p:sldId id="357" r:id="rId19"/>
    <p:sldId id="609" r:id="rId20"/>
    <p:sldId id="257" r:id="rId2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67" userDrawn="1">
          <p15:clr>
            <a:srgbClr val="A4A3A4"/>
          </p15:clr>
        </p15:guide>
        <p15:guide id="2" pos="2793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D5881-CBE9-4F8A-92B2-B8525B117483}" v="307" dt="2022-09-20T16:42:17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howGuides="1">
      <p:cViewPr varScale="1">
        <p:scale>
          <a:sx n="103" d="100"/>
          <a:sy n="103" d="100"/>
        </p:scale>
        <p:origin x="114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59" d="100"/>
          <a:sy n="159" d="100"/>
        </p:scale>
        <p:origin x="4698" y="126"/>
      </p:cViewPr>
      <p:guideLst>
        <p:guide orient="horz" pos="2067"/>
        <p:guide pos="2793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byněk Hořelica" userId="569b0852-8a9c-44a5-84df-d77ed5d7aca9" providerId="ADAL" clId="{3F0D5881-CBE9-4F8A-92B2-B8525B117483}"/>
    <pc:docChg chg="custSel delSld modSld">
      <pc:chgData name="Zbyněk Hořelica" userId="569b0852-8a9c-44a5-84df-d77ed5d7aca9" providerId="ADAL" clId="{3F0D5881-CBE9-4F8A-92B2-B8525B117483}" dt="2022-09-20T16:43:01.122" v="680" actId="313"/>
      <pc:docMkLst>
        <pc:docMk/>
      </pc:docMkLst>
      <pc:sldChg chg="modSp mod">
        <pc:chgData name="Zbyněk Hořelica" userId="569b0852-8a9c-44a5-84df-d77ed5d7aca9" providerId="ADAL" clId="{3F0D5881-CBE9-4F8A-92B2-B8525B117483}" dt="2022-09-20T16:43:01.122" v="680" actId="313"/>
        <pc:sldMkLst>
          <pc:docMk/>
          <pc:sldMk cId="3346502947" sldId="256"/>
        </pc:sldMkLst>
        <pc:spChg chg="mod">
          <ac:chgData name="Zbyněk Hořelica" userId="569b0852-8a9c-44a5-84df-d77ed5d7aca9" providerId="ADAL" clId="{3F0D5881-CBE9-4F8A-92B2-B8525B117483}" dt="2022-09-20T16:43:01.122" v="680" actId="313"/>
          <ac:spMkLst>
            <pc:docMk/>
            <pc:sldMk cId="3346502947" sldId="256"/>
            <ac:spMk id="4" creationId="{D7FC949A-9C16-44A4-9F7D-9E6CABFBB463}"/>
          </ac:spMkLst>
        </pc:spChg>
        <pc:spChg chg="mod">
          <ac:chgData name="Zbyněk Hořelica" userId="569b0852-8a9c-44a5-84df-d77ed5d7aca9" providerId="ADAL" clId="{3F0D5881-CBE9-4F8A-92B2-B8525B117483}" dt="2022-09-20T09:01:48.073" v="361" actId="20577"/>
          <ac:spMkLst>
            <pc:docMk/>
            <pc:sldMk cId="3346502947" sldId="256"/>
            <ac:spMk id="8" creationId="{69E4EFBA-5A10-4313-8227-A60BB3E3D355}"/>
          </ac:spMkLst>
        </pc:spChg>
      </pc:sldChg>
      <pc:sldChg chg="modSp">
        <pc:chgData name="Zbyněk Hořelica" userId="569b0852-8a9c-44a5-84df-d77ed5d7aca9" providerId="ADAL" clId="{3F0D5881-CBE9-4F8A-92B2-B8525B117483}" dt="2022-09-20T08:17:36.666" v="229" actId="20577"/>
        <pc:sldMkLst>
          <pc:docMk/>
          <pc:sldMk cId="1219069828" sldId="292"/>
        </pc:sldMkLst>
        <pc:spChg chg="mod">
          <ac:chgData name="Zbyněk Hořelica" userId="569b0852-8a9c-44a5-84df-d77ed5d7aca9" providerId="ADAL" clId="{3F0D5881-CBE9-4F8A-92B2-B8525B117483}" dt="2022-09-20T08:17:36.666" v="229" actId="20577"/>
          <ac:spMkLst>
            <pc:docMk/>
            <pc:sldMk cId="1219069828" sldId="292"/>
            <ac:spMk id="6" creationId="{54A4D385-93E8-41A7-BC7F-7D9CFC47AB8A}"/>
          </ac:spMkLst>
        </pc:spChg>
      </pc:sldChg>
      <pc:sldChg chg="del">
        <pc:chgData name="Zbyněk Hořelica" userId="569b0852-8a9c-44a5-84df-d77ed5d7aca9" providerId="ADAL" clId="{3F0D5881-CBE9-4F8A-92B2-B8525B117483}" dt="2022-09-20T09:03:31.254" v="362" actId="47"/>
        <pc:sldMkLst>
          <pc:docMk/>
          <pc:sldMk cId="1741846132" sldId="592"/>
        </pc:sldMkLst>
      </pc:sldChg>
      <pc:sldChg chg="del">
        <pc:chgData name="Zbyněk Hořelica" userId="569b0852-8a9c-44a5-84df-d77ed5d7aca9" providerId="ADAL" clId="{3F0D5881-CBE9-4F8A-92B2-B8525B117483}" dt="2022-09-20T09:03:35.036" v="363" actId="47"/>
        <pc:sldMkLst>
          <pc:docMk/>
          <pc:sldMk cId="3271764372" sldId="595"/>
        </pc:sldMkLst>
      </pc:sldChg>
      <pc:sldChg chg="delSp modSp mod">
        <pc:chgData name="Zbyněk Hořelica" userId="569b0852-8a9c-44a5-84df-d77ed5d7aca9" providerId="ADAL" clId="{3F0D5881-CBE9-4F8A-92B2-B8525B117483}" dt="2022-09-20T09:01:28.139" v="360" actId="20577"/>
        <pc:sldMkLst>
          <pc:docMk/>
          <pc:sldMk cId="836939591" sldId="612"/>
        </pc:sldMkLst>
        <pc:spChg chg="mod">
          <ac:chgData name="Zbyněk Hořelica" userId="569b0852-8a9c-44a5-84df-d77ed5d7aca9" providerId="ADAL" clId="{3F0D5881-CBE9-4F8A-92B2-B8525B117483}" dt="2022-09-20T08:34:14.979" v="277" actId="1036"/>
          <ac:spMkLst>
            <pc:docMk/>
            <pc:sldMk cId="836939591" sldId="612"/>
            <ac:spMk id="4" creationId="{FE3E7067-A3F8-4161-9FDF-AD2EE319FD9C}"/>
          </ac:spMkLst>
        </pc:spChg>
        <pc:spChg chg="del">
          <ac:chgData name="Zbyněk Hořelica" userId="569b0852-8a9c-44a5-84df-d77ed5d7aca9" providerId="ADAL" clId="{3F0D5881-CBE9-4F8A-92B2-B8525B117483}" dt="2022-09-20T08:34:06.462" v="246" actId="478"/>
          <ac:spMkLst>
            <pc:docMk/>
            <pc:sldMk cId="836939591" sldId="612"/>
            <ac:spMk id="7" creationId="{C0F90270-BB7F-714C-F591-9A77935002D5}"/>
          </ac:spMkLst>
        </pc:spChg>
        <pc:graphicFrameChg chg="mod modGraphic">
          <ac:chgData name="Zbyněk Hořelica" userId="569b0852-8a9c-44a5-84df-d77ed5d7aca9" providerId="ADAL" clId="{3F0D5881-CBE9-4F8A-92B2-B8525B117483}" dt="2022-09-20T09:01:28.139" v="360" actId="20577"/>
          <ac:graphicFrameMkLst>
            <pc:docMk/>
            <pc:sldMk cId="836939591" sldId="612"/>
            <ac:graphicFrameMk id="6" creationId="{7C81AD18-2147-4BD0-BB03-0E82A12CEE65}"/>
          </ac:graphicFrameMkLst>
        </pc:graphicFrameChg>
      </pc:sldChg>
      <pc:sldChg chg="del">
        <pc:chgData name="Zbyněk Hořelica" userId="569b0852-8a9c-44a5-84df-d77ed5d7aca9" providerId="ADAL" clId="{3F0D5881-CBE9-4F8A-92B2-B8525B117483}" dt="2022-09-20T09:04:18.267" v="364" actId="47"/>
        <pc:sldMkLst>
          <pc:docMk/>
          <pc:sldMk cId="2760847421" sldId="616"/>
        </pc:sldMkLst>
      </pc:sldChg>
      <pc:sldChg chg="modSp mod modAnim">
        <pc:chgData name="Zbyněk Hořelica" userId="569b0852-8a9c-44a5-84df-d77ed5d7aca9" providerId="ADAL" clId="{3F0D5881-CBE9-4F8A-92B2-B8525B117483}" dt="2022-09-20T16:42:17.336" v="668" actId="20577"/>
        <pc:sldMkLst>
          <pc:docMk/>
          <pc:sldMk cId="1669344618" sldId="617"/>
        </pc:sldMkLst>
        <pc:spChg chg="mod">
          <ac:chgData name="Zbyněk Hořelica" userId="569b0852-8a9c-44a5-84df-d77ed5d7aca9" providerId="ADAL" clId="{3F0D5881-CBE9-4F8A-92B2-B8525B117483}" dt="2022-09-20T16:34:32.264" v="453" actId="20577"/>
          <ac:spMkLst>
            <pc:docMk/>
            <pc:sldMk cId="1669344618" sldId="617"/>
            <ac:spMk id="2" creationId="{00000000-0000-0000-0000-000000000000}"/>
          </ac:spMkLst>
        </pc:spChg>
        <pc:spChg chg="mod">
          <ac:chgData name="Zbyněk Hořelica" userId="569b0852-8a9c-44a5-84df-d77ed5d7aca9" providerId="ADAL" clId="{3F0D5881-CBE9-4F8A-92B2-B8525B117483}" dt="2022-09-20T16:42:17.336" v="668" actId="20577"/>
          <ac:spMkLst>
            <pc:docMk/>
            <pc:sldMk cId="1669344618" sldId="617"/>
            <ac:spMk id="6" creationId="{54A4D385-93E8-41A7-BC7F-7D9CFC47AB8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bynek.horelica.SFDI\AppData\Local\Microsoft\Windows\INetCache\Content.Outlook\GVQXTCIC\graf%202020%20(003)%20%20kopi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rver570\posta\horelica\Prezentace%20a%20tisk\2016\Rozpo&#269;et%202017\13102016%20&#269;erp&#225;n&#237;%20323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570\posta\horelica\Prezentace%20a%20tisk\2016\Rozpo&#269;et%202017\13102016%20&#269;erp&#225;n&#237;%20323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570\posta\horelica\Prezentace%20a%20tisk\2016\Rozpo&#269;et%202017\13102016%20&#269;erp&#225;n&#237;%20323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40254929050646E-2"/>
          <c:y val="3.8046016679029196E-2"/>
          <c:w val="0.92126886188231139"/>
          <c:h val="0.57086590696234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Dráhy - 609,1 mld. Kč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List1!$B$17:$V$17</c:f>
              <c:numCache>
                <c:formatCode>#\ ##0.000</c:formatCode>
                <c:ptCount val="21"/>
                <c:pt idx="0">
                  <c:v>10.340197</c:v>
                </c:pt>
                <c:pt idx="1">
                  <c:v>16.663284999999998</c:v>
                </c:pt>
                <c:pt idx="2">
                  <c:v>15.534687999999999</c:v>
                </c:pt>
                <c:pt idx="3">
                  <c:v>16.218489000000002</c:v>
                </c:pt>
                <c:pt idx="4">
                  <c:v>18.820775999999999</c:v>
                </c:pt>
                <c:pt idx="5">
                  <c:v>19.048770999999999</c:v>
                </c:pt>
                <c:pt idx="6">
                  <c:v>22.926883</c:v>
                </c:pt>
                <c:pt idx="7">
                  <c:v>32.867674000000001</c:v>
                </c:pt>
                <c:pt idx="8">
                  <c:v>27.697417000000002</c:v>
                </c:pt>
                <c:pt idx="9">
                  <c:v>22.599741000000002</c:v>
                </c:pt>
                <c:pt idx="10">
                  <c:v>19.490053</c:v>
                </c:pt>
                <c:pt idx="11">
                  <c:v>18.391846000000001</c:v>
                </c:pt>
                <c:pt idx="12">
                  <c:v>18.597767000000001</c:v>
                </c:pt>
                <c:pt idx="13">
                  <c:v>25.337126999999999</c:v>
                </c:pt>
                <c:pt idx="14">
                  <c:v>50.803713999999999</c:v>
                </c:pt>
                <c:pt idx="15">
                  <c:v>36.940845000000003</c:v>
                </c:pt>
                <c:pt idx="16">
                  <c:v>33.753006999999997</c:v>
                </c:pt>
                <c:pt idx="17">
                  <c:v>42.531999999999996</c:v>
                </c:pt>
                <c:pt idx="18">
                  <c:v>43.866999999999997</c:v>
                </c:pt>
                <c:pt idx="19" formatCode="General">
                  <c:v>54.368000000000002</c:v>
                </c:pt>
                <c:pt idx="20" formatCode="General">
                  <c:v>62.273000000000003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9-455D-85C1-D5766FD470AD}"/>
            </c:ext>
          </c:extLst>
        </c:ser>
        <c:ser>
          <c:idx val="1"/>
          <c:order val="1"/>
          <c:tx>
            <c:strRef>
              <c:f>List1!$A$18</c:f>
              <c:strCache>
                <c:ptCount val="1"/>
                <c:pt idx="0">
                  <c:v>Pozemní komunikace - 783,8 mld. Kč</c:v>
                </c:pt>
              </c:strCache>
            </c:strRef>
          </c:tx>
          <c:spPr>
            <a:solidFill>
              <a:srgbClr val="C00000"/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List1!$B$18:$V$18</c:f>
              <c:numCache>
                <c:formatCode>#\ ##0.000</c:formatCode>
                <c:ptCount val="21"/>
                <c:pt idx="0">
                  <c:v>16.630106000000001</c:v>
                </c:pt>
                <c:pt idx="1">
                  <c:v>22.948785999999998</c:v>
                </c:pt>
                <c:pt idx="2">
                  <c:v>25.217161999999998</c:v>
                </c:pt>
                <c:pt idx="3">
                  <c:v>35.182898000000002</c:v>
                </c:pt>
                <c:pt idx="4">
                  <c:v>29.151827000000001</c:v>
                </c:pt>
                <c:pt idx="5">
                  <c:v>36.028606000000003</c:v>
                </c:pt>
                <c:pt idx="6">
                  <c:v>44.151656000000003</c:v>
                </c:pt>
                <c:pt idx="7">
                  <c:v>50.579416000000002</c:v>
                </c:pt>
                <c:pt idx="8">
                  <c:v>53.375732999999997</c:v>
                </c:pt>
                <c:pt idx="9">
                  <c:v>49.505122999999998</c:v>
                </c:pt>
                <c:pt idx="10">
                  <c:v>38.520538000000002</c:v>
                </c:pt>
                <c:pt idx="11">
                  <c:v>29.067706000000001</c:v>
                </c:pt>
                <c:pt idx="12">
                  <c:v>26.359902000000002</c:v>
                </c:pt>
                <c:pt idx="13">
                  <c:v>23.049695</c:v>
                </c:pt>
                <c:pt idx="14">
                  <c:v>35.904102000000002</c:v>
                </c:pt>
                <c:pt idx="15">
                  <c:v>36.793849999999999</c:v>
                </c:pt>
                <c:pt idx="16">
                  <c:v>37.487831</c:v>
                </c:pt>
                <c:pt idx="17">
                  <c:v>32.610999999999997</c:v>
                </c:pt>
                <c:pt idx="18">
                  <c:v>45.064</c:v>
                </c:pt>
                <c:pt idx="19" formatCode="General">
                  <c:v>56.529000000000003</c:v>
                </c:pt>
                <c:pt idx="20" formatCode="General">
                  <c:v>59.631999999999998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9-455D-85C1-D5766FD470AD}"/>
            </c:ext>
          </c:extLst>
        </c:ser>
        <c:ser>
          <c:idx val="2"/>
          <c:order val="2"/>
          <c:tx>
            <c:strRef>
              <c:f>List1!$A$19</c:f>
              <c:strCache>
                <c:ptCount val="1"/>
                <c:pt idx="0">
                  <c:v>Mýto a telematika - 47,9 mld. Kč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List1!$B$19:$V$19</c:f>
              <c:numCache>
                <c:formatCode>#\ ##0.000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1.7916799999999999</c:v>
                </c:pt>
                <c:pt idx="7">
                  <c:v>3.2417150000000001</c:v>
                </c:pt>
                <c:pt idx="8">
                  <c:v>4.742998</c:v>
                </c:pt>
                <c:pt idx="9">
                  <c:v>3.597931</c:v>
                </c:pt>
                <c:pt idx="10">
                  <c:v>3.1975639999999999</c:v>
                </c:pt>
                <c:pt idx="11">
                  <c:v>3.4834100000000001</c:v>
                </c:pt>
                <c:pt idx="12">
                  <c:v>3.329558</c:v>
                </c:pt>
                <c:pt idx="13">
                  <c:v>2.8100830000000001</c:v>
                </c:pt>
                <c:pt idx="14">
                  <c:v>3.3589020000000001</c:v>
                </c:pt>
                <c:pt idx="15">
                  <c:v>3.5484330000000002</c:v>
                </c:pt>
                <c:pt idx="16">
                  <c:v>3.5852689999999998</c:v>
                </c:pt>
                <c:pt idx="17">
                  <c:v>3.0350000000000001</c:v>
                </c:pt>
                <c:pt idx="18">
                  <c:v>3.4</c:v>
                </c:pt>
                <c:pt idx="19" formatCode="General">
                  <c:v>2.6419999999999999</c:v>
                </c:pt>
                <c:pt idx="20" formatCode="General">
                  <c:v>2.1269999999999998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9-455D-85C1-D5766FD470AD}"/>
            </c:ext>
          </c:extLst>
        </c:ser>
        <c:ser>
          <c:idx val="3"/>
          <c:order val="3"/>
          <c:tx>
            <c:strRef>
              <c:f>List1!$A$20</c:f>
              <c:strCache>
                <c:ptCount val="1"/>
                <c:pt idx="0">
                  <c:v>Vodní cesty - 12,8 mld. Kč</c:v>
                </c:pt>
              </c:strCache>
            </c:strRef>
          </c:tx>
          <c:spPr>
            <a:solidFill>
              <a:srgbClr val="00B0F0"/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List1!$B$20:$V$20</c:f>
              <c:numCache>
                <c:formatCode>#\ ##0.000</c:formatCode>
                <c:ptCount val="21"/>
                <c:pt idx="0">
                  <c:v>0.26878299999999999</c:v>
                </c:pt>
                <c:pt idx="1">
                  <c:v>0.50692899999999996</c:v>
                </c:pt>
                <c:pt idx="2">
                  <c:v>0.35621700000000001</c:v>
                </c:pt>
                <c:pt idx="3">
                  <c:v>0.31213000000000002</c:v>
                </c:pt>
                <c:pt idx="4">
                  <c:v>0.30229699999999998</c:v>
                </c:pt>
                <c:pt idx="5">
                  <c:v>0.52329400000000004</c:v>
                </c:pt>
                <c:pt idx="6">
                  <c:v>0.38970199999999999</c:v>
                </c:pt>
                <c:pt idx="7">
                  <c:v>0.53836499999999998</c:v>
                </c:pt>
                <c:pt idx="8">
                  <c:v>1.5570550000000001</c:v>
                </c:pt>
                <c:pt idx="9">
                  <c:v>1.4850239999999999</c:v>
                </c:pt>
                <c:pt idx="10">
                  <c:v>0.54861400000000005</c:v>
                </c:pt>
                <c:pt idx="11">
                  <c:v>0.43295600000000001</c:v>
                </c:pt>
                <c:pt idx="12">
                  <c:v>0.186138</c:v>
                </c:pt>
                <c:pt idx="13">
                  <c:v>0.26309100000000002</c:v>
                </c:pt>
                <c:pt idx="14">
                  <c:v>0.412518</c:v>
                </c:pt>
                <c:pt idx="15">
                  <c:v>0.28384999999999999</c:v>
                </c:pt>
                <c:pt idx="16">
                  <c:v>0.27709800000000001</c:v>
                </c:pt>
                <c:pt idx="17">
                  <c:v>0.17499999999999999</c:v>
                </c:pt>
                <c:pt idx="18">
                  <c:v>1.55</c:v>
                </c:pt>
                <c:pt idx="19" formatCode="General">
                  <c:v>1.591</c:v>
                </c:pt>
                <c:pt idx="20" formatCode="General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9-455D-85C1-D5766FD470AD}"/>
            </c:ext>
          </c:extLst>
        </c:ser>
        <c:ser>
          <c:idx val="4"/>
          <c:order val="4"/>
          <c:tx>
            <c:strRef>
              <c:f>List1!$A$21</c:f>
              <c:strCache>
                <c:ptCount val="1"/>
                <c:pt idx="0">
                  <c:v>Ostatní (především příspěvky SFDI) - 11,8 mld. Kč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List1!$B$21:$V$21</c:f>
              <c:numCache>
                <c:formatCode>#\ ##0.000</c:formatCode>
                <c:ptCount val="21"/>
                <c:pt idx="0">
                  <c:v>1.2278000000000001E-2</c:v>
                </c:pt>
                <c:pt idx="1">
                  <c:v>4.0332E-2</c:v>
                </c:pt>
                <c:pt idx="2">
                  <c:v>0.155496</c:v>
                </c:pt>
                <c:pt idx="3">
                  <c:v>0.18631500000000001</c:v>
                </c:pt>
                <c:pt idx="4">
                  <c:v>0.20563500000000001</c:v>
                </c:pt>
                <c:pt idx="5">
                  <c:v>0.19786799999999999</c:v>
                </c:pt>
                <c:pt idx="6">
                  <c:v>0.27312999999999998</c:v>
                </c:pt>
                <c:pt idx="7">
                  <c:v>0.48717300000000002</c:v>
                </c:pt>
                <c:pt idx="8">
                  <c:v>0.61618899999999999</c:v>
                </c:pt>
                <c:pt idx="9">
                  <c:v>0.49607699999999999</c:v>
                </c:pt>
                <c:pt idx="10">
                  <c:v>0.27798200000000001</c:v>
                </c:pt>
                <c:pt idx="11">
                  <c:v>0.29603000000000002</c:v>
                </c:pt>
                <c:pt idx="12">
                  <c:v>0.39727699999999999</c:v>
                </c:pt>
                <c:pt idx="13">
                  <c:v>0.43535499999999999</c:v>
                </c:pt>
                <c:pt idx="14">
                  <c:v>0.611653</c:v>
                </c:pt>
                <c:pt idx="15">
                  <c:v>0.77149100000000004</c:v>
                </c:pt>
                <c:pt idx="16">
                  <c:v>0.70250299999999999</c:v>
                </c:pt>
                <c:pt idx="17">
                  <c:v>1.02</c:v>
                </c:pt>
                <c:pt idx="18">
                  <c:v>1.1679999999999999</c:v>
                </c:pt>
                <c:pt idx="19" formatCode="General">
                  <c:v>1.7050000000000001</c:v>
                </c:pt>
                <c:pt idx="20" formatCode="General">
                  <c:v>1.7030000000000001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9-455D-85C1-D5766FD47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72084736"/>
        <c:axId val="127738432"/>
      </c:barChart>
      <c:catAx>
        <c:axId val="1720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 u="sng">
                <a:solidFill>
                  <a:srgbClr val="C00000"/>
                </a:solidFill>
              </a:defRPr>
            </a:pPr>
            <a:endParaRPr lang="cs-CZ"/>
          </a:p>
        </c:txPr>
        <c:crossAx val="127738432"/>
        <c:crosses val="autoZero"/>
        <c:auto val="1"/>
        <c:lblAlgn val="ctr"/>
        <c:lblOffset val="100"/>
        <c:noMultiLvlLbl val="0"/>
      </c:catAx>
      <c:valAx>
        <c:axId val="127738432"/>
        <c:scaling>
          <c:orientation val="minMax"/>
          <c:max val="130"/>
        </c:scaling>
        <c:delete val="0"/>
        <c:axPos val="l"/>
        <c:majorGridlines>
          <c:spPr>
            <a:ln>
              <a:solidFill>
                <a:srgbClr val="C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cs-CZ"/>
          </a:p>
        </c:txPr>
        <c:crossAx val="172084736"/>
        <c:crosses val="autoZero"/>
        <c:crossBetween val="between"/>
        <c:majorUnit val="10"/>
      </c:valAx>
      <c:spPr>
        <a:noFill/>
        <a:ln cmpd="thickThin">
          <a:solidFill>
            <a:srgbClr val="C00000"/>
          </a:solidFill>
        </a:ln>
      </c:spPr>
    </c:plotArea>
    <c:legend>
      <c:legendPos val="b"/>
      <c:layout>
        <c:manualLayout>
          <c:xMode val="edge"/>
          <c:yMode val="edge"/>
          <c:x val="0.11071241067268711"/>
          <c:y val="0.71741692203295093"/>
          <c:w val="0.78961433084773736"/>
          <c:h val="0.12447647743919706"/>
        </c:manualLayout>
      </c:layout>
      <c:overlay val="0"/>
      <c:txPr>
        <a:bodyPr/>
        <a:lstStyle/>
        <a:p>
          <a:pPr>
            <a:defRPr sz="1000" b="1" i="0" baseline="0">
              <a:solidFill>
                <a:srgbClr val="002060"/>
              </a:solidFill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964742770099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50970497618991E-2"/>
          <c:y val="0.13775015184113815"/>
          <c:w val="0.34767979002624672"/>
          <c:h val="0.73677548327380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A1224"/>
              </a:solidFill>
              <a:effectLst>
                <a:outerShdw blurRad="330200" dist="101600" dir="2700000" sx="108000" sy="108000" algn="tl" rotWithShape="0">
                  <a:prstClr val="black">
                    <a:alpha val="5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AD-4AF1-A8DF-009D84EE06E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203200" dist="50800" dir="2700000" sx="112000" sy="112000" algn="tl" rotWithShape="0">
                  <a:prstClr val="black">
                    <a:alpha val="5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AD-4AF1-A8DF-009D84EE06E3}"/>
              </c:ext>
            </c:extLst>
          </c:dPt>
          <c:dPt>
            <c:idx val="2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effectLst>
                <a:outerShdw blurRad="228600" dist="50800" dir="2700000" sx="112000" sy="112000" algn="tl" rotWithShape="0">
                  <a:prstClr val="black">
                    <a:alpha val="66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AD-4AF1-A8DF-009D84EE06E3}"/>
              </c:ext>
            </c:extLst>
          </c:dPt>
          <c:dPt>
            <c:idx val="3"/>
            <c:bubble3D val="0"/>
            <c:spPr>
              <a:solidFill>
                <a:srgbClr val="E53B61"/>
              </a:solidFill>
              <a:effectLst>
                <a:outerShdw blurRad="330200" dist="76200" dir="2700000" sx="103000" sy="103000" algn="tl" rotWithShape="0">
                  <a:prstClr val="black">
                    <a:alpha val="6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AD-4AF1-A8DF-009D84EE06E3}"/>
              </c:ext>
            </c:extLst>
          </c:dPt>
          <c:dPt>
            <c:idx val="4"/>
            <c:bubble3D val="0"/>
            <c:spPr>
              <a:solidFill>
                <a:srgbClr val="3A6BC7"/>
              </a:solidFill>
            </c:spPr>
            <c:extLst>
              <c:ext xmlns:c16="http://schemas.microsoft.com/office/drawing/2014/chart" uri="{C3380CC4-5D6E-409C-BE32-E72D297353CC}">
                <c16:uniqueId val="{00000009-B4AD-4AF1-A8DF-009D84EE06E3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B4AD-4AF1-A8DF-009D84EE06E3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effectLst>
                <a:outerShdw blurRad="254000" dist="88900" dir="2700000" sx="106000" sy="106000" algn="tl" rotWithShape="0">
                  <a:prstClr val="black">
                    <a:alpha val="6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D3F-41CD-A322-92C7A85D6B6A}"/>
              </c:ext>
            </c:extLst>
          </c:dPt>
          <c:dLbls>
            <c:dLbl>
              <c:idx val="0"/>
              <c:layout>
                <c:manualLayout>
                  <c:x val="-1.0416666666666667E-3"/>
                  <c:y val="-0.15599083846408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AD-4AF1-A8DF-009D84EE06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7 800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AD-4AF1-A8DF-009D84EE06E3}"/>
                </c:ext>
              </c:extLst>
            </c:dLbl>
            <c:dLbl>
              <c:idx val="2"/>
              <c:layout>
                <c:manualLayout>
                  <c:x val="5.9374999999999997E-2"/>
                  <c:y val="-0.103012817853639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AD-4AF1-A8DF-009D84EE06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92 052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AD-4AF1-A8DF-009D84EE06E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AD-4AF1-A8DF-009D84EE06E3}"/>
                </c:ext>
              </c:extLst>
            </c:dLbl>
            <c:dLbl>
              <c:idx val="6"/>
              <c:layout>
                <c:manualLayout>
                  <c:x val="-0.10886394333775763"/>
                  <c:y val="8.22803107510388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2 547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D3F-41CD-A322-92C7A85D6B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12700"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List1!$E$4:$E$10</c:f>
              <c:strCache>
                <c:ptCount val="7"/>
                <c:pt idx="0">
                  <c:v>převody výnosů silniční daně</c:v>
                </c:pt>
                <c:pt idx="1">
                  <c:v>převody podílu z výnosů spotřební daně z minerálních olejů</c:v>
                </c:pt>
                <c:pt idx="2">
                  <c:v>poplatky za užívání dálnic a rychlostních silnic</c:v>
                </c:pt>
                <c:pt idx="3">
                  <c:v>převody výnosů z mýtného</c:v>
                </c:pt>
                <c:pt idx="4">
                  <c:v>dotace ze státního rozpočtu na krytí deficitu</c:v>
                </c:pt>
                <c:pt idx="5">
                  <c:v>úvěr EIB</c:v>
                </c:pt>
                <c:pt idx="6">
                  <c:v>EU zdroje</c:v>
                </c:pt>
              </c:strCache>
            </c:strRef>
          </c:cat>
          <c:val>
            <c:numRef>
              <c:f>List1!$F$4:$F$10</c:f>
              <c:numCache>
                <c:formatCode>General</c:formatCode>
                <c:ptCount val="7"/>
                <c:pt idx="0">
                  <c:v>1300</c:v>
                </c:pt>
                <c:pt idx="1">
                  <c:v>7800</c:v>
                </c:pt>
                <c:pt idx="2">
                  <c:v>5600</c:v>
                </c:pt>
                <c:pt idx="3">
                  <c:v>14000</c:v>
                </c:pt>
                <c:pt idx="4">
                  <c:v>92052</c:v>
                </c:pt>
                <c:pt idx="5">
                  <c:v>2547</c:v>
                </c:pt>
                <c:pt idx="6">
                  <c:v>27603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AD-4AF1-A8DF-009D84EE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1146141865653391"/>
          <c:y val="9.0987156127004393E-2"/>
          <c:w val="0.58469235570826372"/>
          <c:h val="0.79223199610188622"/>
        </c:manualLayout>
      </c:layout>
      <c:overlay val="0"/>
      <c:txPr>
        <a:bodyPr/>
        <a:lstStyle/>
        <a:p>
          <a:pPr>
            <a:defRPr sz="2000" baseline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964742770099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633431758530184"/>
          <c:y val="0.16771089296238212"/>
          <c:w val="0.34767979002624672"/>
          <c:h val="0.73677548327380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A1224"/>
              </a:solidFill>
              <a:effectLst>
                <a:outerShdw blurRad="330200" dist="101600" dir="2700000" sx="108000" sy="108000" algn="tl" rotWithShape="0">
                  <a:prstClr val="black">
                    <a:alpha val="5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AD-4AF1-A8DF-009D84EE06E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203200" dist="50800" dir="2700000" sx="112000" sy="112000" algn="tl" rotWithShape="0">
                  <a:prstClr val="black">
                    <a:alpha val="5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AD-4AF1-A8DF-009D84EE06E3}"/>
              </c:ext>
            </c:extLst>
          </c:dPt>
          <c:dPt>
            <c:idx val="2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effectLst>
                <a:outerShdw blurRad="228600" dist="50800" dir="2700000" sx="112000" sy="112000" algn="tl" rotWithShape="0">
                  <a:prstClr val="black">
                    <a:alpha val="66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AD-4AF1-A8DF-009D84EE06E3}"/>
              </c:ext>
            </c:extLst>
          </c:dPt>
          <c:dPt>
            <c:idx val="3"/>
            <c:bubble3D val="0"/>
            <c:spPr>
              <a:solidFill>
                <a:srgbClr val="E53B61"/>
              </a:solidFill>
              <a:effectLst>
                <a:outerShdw blurRad="330200" dist="76200" dir="2700000" sx="103000" sy="103000" algn="tl" rotWithShape="0">
                  <a:prstClr val="black">
                    <a:alpha val="6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AD-4AF1-A8DF-009D84EE06E3}"/>
              </c:ext>
            </c:extLst>
          </c:dPt>
          <c:dPt>
            <c:idx val="4"/>
            <c:bubble3D val="0"/>
            <c:spPr>
              <a:solidFill>
                <a:srgbClr val="3A6BC7"/>
              </a:solidFill>
            </c:spPr>
            <c:extLst>
              <c:ext xmlns:c16="http://schemas.microsoft.com/office/drawing/2014/chart" uri="{C3380CC4-5D6E-409C-BE32-E72D297353CC}">
                <c16:uniqueId val="{00000009-B4AD-4AF1-A8DF-009D84EE06E3}"/>
              </c:ext>
            </c:extLst>
          </c:dPt>
          <c:dPt>
            <c:idx val="5"/>
            <c:bubble3D val="0"/>
            <c:spPr>
              <a:solidFill>
                <a:srgbClr val="132342"/>
              </a:solidFill>
              <a:effectLst>
                <a:outerShdw blurRad="254000" dist="88900" dir="2700000" sx="106000" sy="106000" algn="tl" rotWithShape="0">
                  <a:prstClr val="black">
                    <a:alpha val="6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4AD-4AF1-A8DF-009D84EE06E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44 722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AD-4AF1-A8DF-009D84EE06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20 741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AD-4AF1-A8DF-009D84EE0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>
                  <a:solidFill>
                    <a:srgbClr val="FFFFFF">
                      <a:lumMod val="75000"/>
                    </a:srgb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List1!$E$4:$E$5</c:f>
              <c:strCache>
                <c:ptCount val="2"/>
                <c:pt idx="0">
                  <c:v>Investice</c:v>
                </c:pt>
                <c:pt idx="1">
                  <c:v>Neinvestice</c:v>
                </c:pt>
              </c:strCache>
            </c:strRef>
          </c:cat>
          <c:val>
            <c:numRef>
              <c:f>List1!$F$4:$F$5</c:f>
              <c:numCache>
                <c:formatCode>#,##0</c:formatCode>
                <c:ptCount val="2"/>
                <c:pt idx="0">
                  <c:v>41160</c:v>
                </c:pt>
                <c:pt idx="1">
                  <c:v>17961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AD-4AF1-A8DF-009D84EE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63834208223977"/>
          <c:y val="0.38457083515932922"/>
          <c:w val="0.17700576012453725"/>
          <c:h val="0.26479369510569761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964742770099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633431758530184"/>
          <c:y val="0.16771089296238212"/>
          <c:w val="0.34767979002624672"/>
          <c:h val="0.73677548327380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A1224"/>
              </a:solidFill>
              <a:effectLst>
                <a:outerShdw blurRad="330200" dist="101600" dir="2700000" sx="108000" sy="108000" algn="tl" rotWithShape="0">
                  <a:prstClr val="black">
                    <a:alpha val="5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60-4BA6-A40D-C32AB0EA77B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203200" dist="50800" dir="2700000" sx="112000" sy="112000" algn="tl" rotWithShape="0">
                  <a:prstClr val="black">
                    <a:alpha val="5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60-4BA6-A40D-C32AB0EA77B5}"/>
              </c:ext>
            </c:extLst>
          </c:dPt>
          <c:dPt>
            <c:idx val="2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effectLst>
                <a:outerShdw blurRad="228600" dist="50800" dir="2700000" sx="112000" sy="112000" algn="tl" rotWithShape="0">
                  <a:prstClr val="black">
                    <a:alpha val="66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60-4BA6-A40D-C32AB0EA77B5}"/>
              </c:ext>
            </c:extLst>
          </c:dPt>
          <c:dPt>
            <c:idx val="3"/>
            <c:bubble3D val="0"/>
            <c:spPr>
              <a:solidFill>
                <a:srgbClr val="E53B61"/>
              </a:solidFill>
              <a:effectLst>
                <a:outerShdw blurRad="330200" dist="76200" dir="2700000" sx="103000" sy="103000" algn="tl" rotWithShape="0">
                  <a:prstClr val="black">
                    <a:alpha val="6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60-4BA6-A40D-C32AB0EA77B5}"/>
              </c:ext>
            </c:extLst>
          </c:dPt>
          <c:dPt>
            <c:idx val="4"/>
            <c:bubble3D val="0"/>
            <c:spPr>
              <a:solidFill>
                <a:srgbClr val="3A6BC7"/>
              </a:solidFill>
            </c:spPr>
            <c:extLst>
              <c:ext xmlns:c16="http://schemas.microsoft.com/office/drawing/2014/chart" uri="{C3380CC4-5D6E-409C-BE32-E72D297353CC}">
                <c16:uniqueId val="{00000009-4C60-4BA6-A40D-C32AB0EA77B5}"/>
              </c:ext>
            </c:extLst>
          </c:dPt>
          <c:dPt>
            <c:idx val="5"/>
            <c:bubble3D val="0"/>
            <c:spPr>
              <a:solidFill>
                <a:srgbClr val="132342"/>
              </a:solidFill>
              <a:effectLst>
                <a:outerShdw blurRad="254000" dist="88900" dir="2700000" sx="106000" sy="106000" algn="tl" rotWithShape="0">
                  <a:prstClr val="black">
                    <a:alpha val="6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C60-4BA6-A40D-C32AB0EA77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48 532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60-4BA6-A40D-C32AB0EA77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21 832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C60-4BA6-A40D-C32AB0EA77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>
                  <a:solidFill>
                    <a:srgbClr val="FFFFFF">
                      <a:lumMod val="75000"/>
                    </a:srgb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List1!$E$4:$E$5</c:f>
              <c:strCache>
                <c:ptCount val="2"/>
                <c:pt idx="0">
                  <c:v>Investice</c:v>
                </c:pt>
                <c:pt idx="1">
                  <c:v>Neinvestice</c:v>
                </c:pt>
              </c:strCache>
            </c:strRef>
          </c:cat>
          <c:val>
            <c:numRef>
              <c:f>List1!$F$4:$F$5</c:f>
              <c:numCache>
                <c:formatCode>#,##0</c:formatCode>
                <c:ptCount val="2"/>
                <c:pt idx="0">
                  <c:v>35847</c:v>
                </c:pt>
                <c:pt idx="1">
                  <c:v>17517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60-4BA6-A40D-C32AB0EA7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63834208223977"/>
          <c:y val="0.38457083515932922"/>
          <c:w val="0.17700576012453725"/>
          <c:h val="0.26479369510569761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0.4374</cdr:x>
      <cdr:y>0.89594</cdr:y>
    </cdr:from>
    <cdr:to>
      <cdr:x>0.95024</cdr:x>
      <cdr:y>0.97599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53063EEB-09FF-4F21-8674-4F9B4530E3F5}"/>
            </a:ext>
          </a:extLst>
        </cdr:cNvPr>
        <cdr:cNvSpPr txBox="1"/>
      </cdr:nvSpPr>
      <cdr:spPr>
        <a:xfrm xmlns:a="http://schemas.openxmlformats.org/drawingml/2006/main">
          <a:off x="5085184" y="4177581"/>
          <a:ext cx="5962261" cy="37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i="1" dirty="0"/>
            <a:t>* Daně, mýto, DK celkem 28,7 mld. Kč</a:t>
          </a:r>
        </a:p>
      </cdr:txBody>
    </cdr:sp>
  </cdr:relSizeAnchor>
  <cdr:relSizeAnchor xmlns:cdr="http://schemas.openxmlformats.org/drawingml/2006/chartDrawing">
    <cdr:from>
      <cdr:x>0.0685</cdr:x>
      <cdr:y>0.15523</cdr:y>
    </cdr:from>
    <cdr:to>
      <cdr:x>0.14246</cdr:x>
      <cdr:y>0.20704</cdr:y>
    </cdr:to>
    <cdr:sp macro="" textlink="">
      <cdr:nvSpPr>
        <cdr:cNvPr id="3" name="Obdélník 2">
          <a:extLst xmlns:a="http://schemas.openxmlformats.org/drawingml/2006/main">
            <a:ext uri="{FF2B5EF4-FFF2-40B4-BE49-F238E27FC236}">
              <a16:creationId xmlns:a16="http://schemas.microsoft.com/office/drawing/2014/main" id="{B61366E1-A0DA-AD4D-4306-119961477AFC}"/>
            </a:ext>
          </a:extLst>
        </cdr:cNvPr>
        <cdr:cNvSpPr/>
      </cdr:nvSpPr>
      <cdr:spPr>
        <a:xfrm xmlns:a="http://schemas.openxmlformats.org/drawingml/2006/main">
          <a:off x="796320" y="723791"/>
          <a:ext cx="859926" cy="2415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27 603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AF1547A-B99C-4522-ABA8-65C7C7B99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4BC5AB-CFAD-4684-8FD4-E5FB690E14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4BE1A57F-3325-4DBE-BFFA-BB017EF820D3}" type="datetimeFigureOut">
              <a:rPr lang="cs-CZ" smtClean="0"/>
              <a:t>20.9.2022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0D4F6C-9EA6-4300-B7CC-BE34748D2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26A7C-A8DF-4DE8-B530-9A8847996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6296B0D-559A-4F66-8160-20858E9777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5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4145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1AAA0F3-FD1C-4194-9F42-B65DD1EBCE59}" type="datetimeFigureOut">
              <a:rPr lang="cs-CZ" smtClean="0"/>
              <a:t>20.9.2022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15FFD5AE-1146-4A77-9074-B4A3E0925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6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7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6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11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B23F9A-E5F6-4FE9-96D3-73020609A883}" type="slidenum">
              <a:rPr lang="cs-CZ" altLang="cs-CZ" smtClean="0"/>
              <a:pPr eaLnBrk="1" hangingPunct="1"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17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45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8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1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80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B23F9A-E5F6-4FE9-96D3-73020609A883}" type="slidenum">
              <a:rPr lang="cs-CZ" altLang="cs-CZ" smtClean="0"/>
              <a:pPr eaLnBrk="1" hangingPunct="1"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4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6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6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2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64" y="562894"/>
            <a:ext cx="6986337" cy="4502402"/>
          </a:xfrm>
        </p:spPr>
        <p:txBody>
          <a:bodyPr anchor="t">
            <a:normAutofit/>
          </a:bodyPr>
          <a:lstStyle>
            <a:lvl1pPr algn="l">
              <a:defRPr sz="6000" b="1"/>
            </a:lvl1pPr>
          </a:lstStyle>
          <a:p>
            <a:r>
              <a:rPr lang="cs-CZ" dirty="0"/>
              <a:t>Dlouhý 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9283" y="3967831"/>
            <a:ext cx="3449055" cy="10974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</a:t>
            </a:r>
            <a:br>
              <a:rPr lang="cs-CZ" dirty="0"/>
            </a:br>
            <a:r>
              <a:rPr lang="cs-CZ" dirty="0"/>
              <a:t>funkce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5126FA-F423-4AF4-90AC-6CF08EC8F74B}"/>
              </a:ext>
            </a:extLst>
          </p:cNvPr>
          <p:cNvSpPr/>
          <p:nvPr userDrawn="1"/>
        </p:nvSpPr>
        <p:spPr>
          <a:xfrm>
            <a:off x="0" y="5564606"/>
            <a:ext cx="12192000" cy="1293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4FB1F8-F0F4-4422-A386-B6B3C1487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798725-1D26-486B-8382-480EAA5DB866}"/>
              </a:ext>
            </a:extLst>
          </p:cNvPr>
          <p:cNvCxnSpPr>
            <a:cxnSpLocks/>
          </p:cNvCxnSpPr>
          <p:nvPr userDrawn="1"/>
        </p:nvCxnSpPr>
        <p:spPr>
          <a:xfrm>
            <a:off x="7852611" y="562894"/>
            <a:ext cx="0" cy="45024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8DF72D-6217-4AA6-8A8F-94D960415C24}"/>
              </a:ext>
            </a:extLst>
          </p:cNvPr>
          <p:cNvSpPr/>
          <p:nvPr userDrawn="1"/>
        </p:nvSpPr>
        <p:spPr>
          <a:xfrm>
            <a:off x="0" y="5456318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9BB125-4953-454B-A382-C8373651FCB4}"/>
              </a:ext>
            </a:extLst>
          </p:cNvPr>
          <p:cNvSpPr/>
          <p:nvPr userDrawn="1"/>
        </p:nvSpPr>
        <p:spPr>
          <a:xfrm>
            <a:off x="8109280" y="3859830"/>
            <a:ext cx="344905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EA7B87-1F2C-40EA-B33E-B0030262374E}"/>
              </a:ext>
            </a:extLst>
          </p:cNvPr>
          <p:cNvSpPr txBox="1">
            <a:spLocks/>
          </p:cNvSpPr>
          <p:nvPr userDrawn="1"/>
        </p:nvSpPr>
        <p:spPr>
          <a:xfrm>
            <a:off x="8109280" y="6196263"/>
            <a:ext cx="3449055" cy="39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/>
                </a:solidFill>
              </a:rPr>
              <a:t>www.sfdi.cz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76683-7F01-4F1B-8741-7E040BC88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663" y="6196263"/>
            <a:ext cx="6986337" cy="397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Datum, místo</a:t>
            </a:r>
          </a:p>
        </p:txBody>
      </p:sp>
    </p:spTree>
    <p:extLst>
      <p:ext uri="{BB962C8B-B14F-4D97-AF65-F5344CB8AC3E}">
        <p14:creationId xmlns:p14="http://schemas.microsoft.com/office/powerpoint/2010/main" val="2248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64" y="562894"/>
            <a:ext cx="6986337" cy="4502402"/>
          </a:xfrm>
        </p:spPr>
        <p:txBody>
          <a:bodyPr anchor="t">
            <a:normAutofit/>
          </a:bodyPr>
          <a:lstStyle>
            <a:lvl1pPr algn="l">
              <a:defRPr sz="6000" b="1"/>
            </a:lvl1pPr>
          </a:lstStyle>
          <a:p>
            <a:r>
              <a:rPr lang="cs-CZ" dirty="0"/>
              <a:t>Dlouhý 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9283" y="3967831"/>
            <a:ext cx="3449055" cy="10974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</a:t>
            </a:r>
            <a:br>
              <a:rPr lang="cs-CZ" dirty="0"/>
            </a:br>
            <a:r>
              <a:rPr lang="cs-CZ" dirty="0"/>
              <a:t>funkce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5126FA-F423-4AF4-90AC-6CF08EC8F74B}"/>
              </a:ext>
            </a:extLst>
          </p:cNvPr>
          <p:cNvSpPr/>
          <p:nvPr userDrawn="1"/>
        </p:nvSpPr>
        <p:spPr>
          <a:xfrm>
            <a:off x="0" y="5564606"/>
            <a:ext cx="12192000" cy="1293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4FB1F8-F0F4-4422-A386-B6B3C1487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798725-1D26-486B-8382-480EAA5DB866}"/>
              </a:ext>
            </a:extLst>
          </p:cNvPr>
          <p:cNvCxnSpPr>
            <a:cxnSpLocks/>
          </p:cNvCxnSpPr>
          <p:nvPr userDrawn="1"/>
        </p:nvCxnSpPr>
        <p:spPr>
          <a:xfrm>
            <a:off x="7852611" y="562894"/>
            <a:ext cx="0" cy="45024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8DF72D-6217-4AA6-8A8F-94D960415C24}"/>
              </a:ext>
            </a:extLst>
          </p:cNvPr>
          <p:cNvSpPr/>
          <p:nvPr userDrawn="1"/>
        </p:nvSpPr>
        <p:spPr>
          <a:xfrm>
            <a:off x="0" y="5456318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9BB125-4953-454B-A382-C8373651FCB4}"/>
              </a:ext>
            </a:extLst>
          </p:cNvPr>
          <p:cNvSpPr/>
          <p:nvPr userDrawn="1"/>
        </p:nvSpPr>
        <p:spPr>
          <a:xfrm>
            <a:off x="8109280" y="3859830"/>
            <a:ext cx="344905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EA7B87-1F2C-40EA-B33E-B0030262374E}"/>
              </a:ext>
            </a:extLst>
          </p:cNvPr>
          <p:cNvSpPr txBox="1">
            <a:spLocks/>
          </p:cNvSpPr>
          <p:nvPr userDrawn="1"/>
        </p:nvSpPr>
        <p:spPr>
          <a:xfrm>
            <a:off x="8109280" y="6196263"/>
            <a:ext cx="3449055" cy="39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/>
                </a:solidFill>
              </a:rPr>
              <a:t>www.sfdi.cz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76683-7F01-4F1B-8741-7E040BC88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663" y="6196263"/>
            <a:ext cx="6986337" cy="397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Datum, místo</a:t>
            </a:r>
          </a:p>
        </p:txBody>
      </p:sp>
    </p:spTree>
    <p:extLst>
      <p:ext uri="{BB962C8B-B14F-4D97-AF65-F5344CB8AC3E}">
        <p14:creationId xmlns:p14="http://schemas.microsoft.com/office/powerpoint/2010/main" val="2248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153"/>
            <a:ext cx="10515600" cy="42651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F0EB48-3B39-4E60-8AEA-EE4FC263E63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E53B4-147A-4FBD-8F49-1F4D14A9D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7841" y="1792705"/>
            <a:ext cx="4760495" cy="2402809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841" y="4445092"/>
            <a:ext cx="47604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575A6-3F48-49E3-8C45-32FCBFC4D75B}"/>
              </a:ext>
            </a:extLst>
          </p:cNvPr>
          <p:cNvSpPr/>
          <p:nvPr userDrawn="1"/>
        </p:nvSpPr>
        <p:spPr>
          <a:xfrm>
            <a:off x="6797841" y="4290319"/>
            <a:ext cx="47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AD4EC6DF-0BA1-4CD9-BD36-5A206A1CE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AD49846-4F67-4263-82B5-CEDF76197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EEC8ED-95DA-4397-B70E-150750EC4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7841" y="1792705"/>
            <a:ext cx="4760495" cy="2402809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841" y="4445092"/>
            <a:ext cx="47604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575A6-3F48-49E3-8C45-32FCBFC4D75B}"/>
              </a:ext>
            </a:extLst>
          </p:cNvPr>
          <p:cNvSpPr/>
          <p:nvPr userDrawn="1"/>
        </p:nvSpPr>
        <p:spPr>
          <a:xfrm>
            <a:off x="6797841" y="4290319"/>
            <a:ext cx="47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AD4EC6DF-0BA1-4CD9-BD36-5A206A1CE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AD49846-4F67-4263-82B5-CEDF76197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EEC8ED-95DA-4397-B70E-150750EC4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153"/>
            <a:ext cx="10515600" cy="426519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F0EB48-3B39-4E60-8AEA-EE4FC263E63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E53B4-147A-4FBD-8F49-1F4D14A9D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90"/>
            <a:ext cx="5181600" cy="43373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90"/>
            <a:ext cx="5181600" cy="43373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8ABB48-D839-4CEC-976C-900AE44A612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96854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200" dirty="0">
                <a:solidFill>
                  <a:schemeClr val="bg1"/>
                </a:solidFill>
              </a:rPr>
              <a:t>Kliknutím lze upravit styl.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32B7FDF-CC69-4997-9656-4A91DC1B55C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936857-1275-4479-BF1D-2619A032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611"/>
            <a:ext cx="10515600" cy="523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2C3A05-6A86-4D14-881B-DAE92B176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bez nadpi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51974"/>
            <a:ext cx="5181600" cy="51435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51974"/>
            <a:ext cx="5181600" cy="51435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2D8114-4E7E-40E1-BD43-A6531159F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063CEC1-DB53-44B6-AE13-32C607964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text 9">
            <a:extLst>
              <a:ext uri="{FF2B5EF4-FFF2-40B4-BE49-F238E27FC236}">
                <a16:creationId xmlns:a16="http://schemas.microsoft.com/office/drawing/2014/main" id="{66ABCB81-5610-4443-8B94-9A81910991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</p:spTree>
    <p:extLst>
      <p:ext uri="{BB962C8B-B14F-4D97-AF65-F5344CB8AC3E}">
        <p14:creationId xmlns:p14="http://schemas.microsoft.com/office/powerpoint/2010/main" val="26323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487181-6F21-4D8F-A2D4-F1970929D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775" y="3812240"/>
            <a:ext cx="3600450" cy="133750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B71DCD6-7C85-49B4-AD99-854619A62434}"/>
              </a:ext>
            </a:extLst>
          </p:cNvPr>
          <p:cNvSpPr txBox="1">
            <a:spLocks/>
          </p:cNvSpPr>
          <p:nvPr userDrawn="1"/>
        </p:nvSpPr>
        <p:spPr>
          <a:xfrm>
            <a:off x="3689016" y="6001417"/>
            <a:ext cx="4813968" cy="58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tx1"/>
                </a:solidFill>
              </a:rPr>
              <a:t>www.sfdi.cz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4A54041-C1DA-4784-9EC7-AFE89A061896}"/>
              </a:ext>
            </a:extLst>
          </p:cNvPr>
          <p:cNvSpPr txBox="1"/>
          <p:nvPr userDrawn="1"/>
        </p:nvSpPr>
        <p:spPr>
          <a:xfrm>
            <a:off x="3048000" y="113641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Děkuji</a:t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16358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7" r:id="rId6"/>
    <p:sldLayoutId id="2147483684" r:id="rId7"/>
    <p:sldLayoutId id="2147483686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dont@sfd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9E4EFBA-5A10-4313-8227-A60BB3E3D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64" y="562894"/>
            <a:ext cx="7288026" cy="4502402"/>
          </a:xfrm>
        </p:spPr>
        <p:txBody>
          <a:bodyPr>
            <a:normAutofit/>
          </a:bodyPr>
          <a:lstStyle/>
          <a:p>
            <a:r>
              <a:rPr lang="cs-CZ" dirty="0"/>
              <a:t>Financování dopravní infrastruktury </a:t>
            </a:r>
            <a:br>
              <a:rPr lang="cs-CZ" dirty="0"/>
            </a:br>
            <a:r>
              <a:rPr lang="cs-CZ" dirty="0"/>
              <a:t>z rozpočtu SFDI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68F48DB6-0836-4F62-93B2-10E25AF76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7229" y="3967831"/>
            <a:ext cx="3491109" cy="1475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Ing. Zbyněk Hořelica</a:t>
            </a:r>
          </a:p>
          <a:p>
            <a:pPr>
              <a:lnSpc>
                <a:spcPct val="120000"/>
              </a:lnSpc>
            </a:pPr>
            <a:r>
              <a:rPr lang="cs-CZ" dirty="0"/>
              <a:t>ředitel SFDI</a:t>
            </a:r>
            <a:br>
              <a:rPr lang="cs-CZ" dirty="0"/>
            </a:br>
            <a:endParaRPr lang="cs-CZ" dirty="0"/>
          </a:p>
          <a:p>
            <a:pPr>
              <a:lnSpc>
                <a:spcPct val="120000"/>
              </a:lnSpc>
            </a:pPr>
            <a:r>
              <a:rPr lang="cs-CZ" sz="1300" dirty="0">
                <a:hlinkClick r:id="rId3"/>
              </a:rPr>
              <a:t>zbynek.horelica@sfdi.cz</a:t>
            </a:r>
            <a:br>
              <a:rPr lang="cs-CZ" sz="1300" dirty="0"/>
            </a:br>
            <a:r>
              <a:rPr lang="cs-CZ" sz="1300" dirty="0"/>
              <a:t>+ 420 266 097 110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FC949A-9C16-44A4-9F7D-9E6CABFBB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5834743"/>
            <a:ext cx="6986337" cy="758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22.9.2022, XII. Ročník Mezinárodní konference </a:t>
            </a:r>
          </a:p>
          <a:p>
            <a:r>
              <a:rPr lang="cs-CZ" dirty="0"/>
              <a:t>„Střední Morava křižovatka dopravních a ekonomických zájmů“</a:t>
            </a:r>
          </a:p>
        </p:txBody>
      </p:sp>
    </p:spTree>
    <p:extLst>
      <p:ext uri="{BB962C8B-B14F-4D97-AF65-F5344CB8AC3E}">
        <p14:creationId xmlns:p14="http://schemas.microsoft.com/office/powerpoint/2010/main" val="33465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Výdaje ŘSD ČR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8067C2-12F7-41E2-B6EB-B19235929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542039"/>
              </p:ext>
            </p:extLst>
          </p:nvPr>
        </p:nvGraphicFramePr>
        <p:xfrm>
          <a:off x="-20588" y="1486461"/>
          <a:ext cx="12192000" cy="43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B177A80-05F9-4FCB-98D9-06B13751F52F}"/>
              </a:ext>
            </a:extLst>
          </p:cNvPr>
          <p:cNvSpPr txBox="1"/>
          <p:nvPr/>
        </p:nvSpPr>
        <p:spPr>
          <a:xfrm>
            <a:off x="3353257" y="148646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</a:schemeClr>
                </a:solidFill>
              </a:rPr>
              <a:t>Výdaje celkem 65 463 mil. Kč </a:t>
            </a:r>
          </a:p>
        </p:txBody>
      </p:sp>
    </p:spTree>
    <p:extLst>
      <p:ext uri="{BB962C8B-B14F-4D97-AF65-F5344CB8AC3E}">
        <p14:creationId xmlns:p14="http://schemas.microsoft.com/office/powerpoint/2010/main" val="576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54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dirty="0">
                <a:cs typeface="Arial" panose="020B0604020202020204" pitchFamily="34" charset="0"/>
              </a:rPr>
              <a:t>Analytický rozklad akcí Správy železnic v roce 2023</a:t>
            </a:r>
            <a:endParaRPr lang="cs-CZ" altLang="cs-CZ" dirty="0">
              <a:cs typeface="Arial" panose="020B0604020202020204" pitchFamily="34" charset="0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85F568F-5950-4FA0-8766-FDF414156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271985"/>
              </p:ext>
            </p:extLst>
          </p:nvPr>
        </p:nvGraphicFramePr>
        <p:xfrm>
          <a:off x="2320120" y="1542920"/>
          <a:ext cx="7847464" cy="3980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55140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1692324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7826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Druh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 opravy, údržba a provozní výdaje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21 804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programy (globální položky)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3 493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8045057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Příprava akcí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4 113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9714895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v realizaci včetně doplatků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33 446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nově zahajované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7 508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550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70 364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5A7900B-0FA9-4840-B6B8-5B3088C13CAE}"/>
              </a:ext>
            </a:extLst>
          </p:cNvPr>
          <p:cNvSpPr txBox="1"/>
          <p:nvPr/>
        </p:nvSpPr>
        <p:spPr>
          <a:xfrm>
            <a:off x="8966579" y="1173588"/>
            <a:ext cx="120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7647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Výdaje Správy železnic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177A80-05F9-4FCB-98D9-06B13751F52F}"/>
              </a:ext>
            </a:extLst>
          </p:cNvPr>
          <p:cNvSpPr txBox="1"/>
          <p:nvPr/>
        </p:nvSpPr>
        <p:spPr>
          <a:xfrm>
            <a:off x="3325962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</a:schemeClr>
                </a:solidFill>
              </a:rPr>
              <a:t>Výdaje celkem 70 364 mil. Kč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ED7BD05-F33A-46CF-8786-3AF3B0C3E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847928"/>
              </p:ext>
            </p:extLst>
          </p:nvPr>
        </p:nvGraphicFramePr>
        <p:xfrm>
          <a:off x="-6941" y="1486461"/>
          <a:ext cx="12191999" cy="43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1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dirty="0"/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78C168F9-F29B-6B48-8EAB-064918F5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1913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C12F37B-B931-7041-8D2E-C446F9FED2F3}"/>
              </a:ext>
            </a:extLst>
          </p:cNvPr>
          <p:cNvSpPr/>
          <p:nvPr/>
        </p:nvSpPr>
        <p:spPr>
          <a:xfrm>
            <a:off x="1524000" y="-26988"/>
            <a:ext cx="9144000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bg1"/>
              </a:solidFill>
            </a:endParaRPr>
          </a:p>
        </p:txBody>
      </p:sp>
      <p:sp>
        <p:nvSpPr>
          <p:cNvPr id="10" name="TextovéPole 23">
            <a:extLst>
              <a:ext uri="{FF2B5EF4-FFF2-40B4-BE49-F238E27FC236}">
                <a16:creationId xmlns:a16="http://schemas.microsoft.com/office/drawing/2014/main" id="{37D51CC8-A25B-AF43-902C-48F8943A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1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E57A4"/>
                </a:solidFill>
                <a:cs typeface="Arial" panose="020B0604020202020204" pitchFamily="34" charset="0"/>
              </a:rPr>
              <a:t>Foto 1</a:t>
            </a:r>
            <a:endParaRPr lang="cs-CZ" altLang="cs-CZ" sz="1800" dirty="0">
              <a:solidFill>
                <a:schemeClr val="bg1"/>
              </a:solidFill>
              <a:latin typeface="Montserrat Light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B1E6F7-EB6D-9EFD-8F21-E6A4F62FB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135" r="486" b="16210"/>
          <a:stretch/>
        </p:blipFill>
        <p:spPr>
          <a:xfrm>
            <a:off x="-9331" y="-61913"/>
            <a:ext cx="12210944" cy="69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cs typeface="Arial" panose="020B0604020202020204" pitchFamily="34" charset="0"/>
              </a:rPr>
              <a:t>Příspěvky SFDI  —  výdaje</a:t>
            </a:r>
            <a:r>
              <a:rPr lang="cs-CZ" altLang="cs-CZ" sz="3200" b="1" dirty="0">
                <a:cs typeface="Arial" panose="020B0604020202020204" pitchFamily="34" charset="0"/>
              </a:rPr>
              <a:t> </a:t>
            </a:r>
            <a:r>
              <a:rPr lang="cs-CZ" altLang="cs-CZ" sz="3200" dirty="0">
                <a:cs typeface="Arial" panose="020B0604020202020204" pitchFamily="34" charset="0"/>
              </a:rPr>
              <a:t>rok 2023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60628"/>
              </p:ext>
            </p:extLst>
          </p:nvPr>
        </p:nvGraphicFramePr>
        <p:xfrm>
          <a:off x="1278295" y="1502353"/>
          <a:ext cx="9461240" cy="41517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0492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3260748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</a:tblGrid>
              <a:tr h="4423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Celkové 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71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zvyšování bezpečnosti a zpřístupňování dopravy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913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zvyšování bezpečnosti a odstraňování nehodových lokalit na silnicích II. a III. třídy 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4478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výstavbu cyklistických stezek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447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Křížení – místní a účelové komunikace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7150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Letiště – vybavení prostředky k ochraně před protiprávními činy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46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6D647EE-526A-4C8F-85B0-C7C5BCA62A55}"/>
              </a:ext>
            </a:extLst>
          </p:cNvPr>
          <p:cNvSpPr txBox="1"/>
          <p:nvPr/>
        </p:nvSpPr>
        <p:spPr>
          <a:xfrm>
            <a:off x="9294417" y="1188006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16430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Ostatní výdaje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1201137"/>
            <a:ext cx="11392678" cy="61401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Opravy a rekonstrukce silnic II. a III. třídy	 	6 mld. Kč  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Akce dle UV a memorand – kraje a Praha			1,6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PPP realizace pilotního projektu dálnice D4 mezi Prahou </a:t>
            </a:r>
            <a:br>
              <a:rPr lang="cs-CZ" altLang="cs-CZ" sz="2800" dirty="0">
                <a:latin typeface="+mn-lt"/>
              </a:rPr>
            </a:br>
            <a:r>
              <a:rPr lang="cs-CZ" altLang="cs-CZ" sz="2800" dirty="0">
                <a:latin typeface="+mn-lt"/>
              </a:rPr>
              <a:t>a Pískem – dokončení 2024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Infrastruktura městské drážní dopravy, ITS ve městech, Vybavení drážních vozidel palubními jednotkami ETCS, Modernizace a výstavba překladišť kombinované dopravy, Modernizace vnitrozemských přístavů pro nákladní dopravu celkem </a:t>
            </a:r>
            <a:r>
              <a:rPr lang="cs-CZ" altLang="cs-CZ" sz="2800" b="1" dirty="0">
                <a:latin typeface="+mn-lt"/>
              </a:rPr>
              <a:t>cca 3,2 mld. Kč </a:t>
            </a:r>
            <a:r>
              <a:rPr lang="cs-CZ" altLang="cs-CZ" sz="2800" dirty="0">
                <a:latin typeface="+mn-lt"/>
              </a:rPr>
              <a:t>(zejména OPD)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r>
              <a:rPr lang="cs-CZ" altLang="cs-CZ" sz="2800" dirty="0">
                <a:latin typeface="+mn-lt"/>
              </a:rPr>
              <a:t> </a:t>
            </a:r>
            <a:endParaRPr lang="cs-CZ" altLang="cs-CZ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Zlíns</a:t>
            </a: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ký kraj – alokace 9 mld. Kč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1275785"/>
            <a:ext cx="11392678" cy="6232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latin typeface="+mn-lt"/>
              </a:rPr>
              <a:t>ŘSD	celkem 7,3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latin typeface="+mn-lt"/>
              </a:rPr>
              <a:t>D49 Hulín - Fryšták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latin typeface="+mn-lt"/>
              </a:rPr>
              <a:t>D55 Babice – Staré Město – Moravský Písek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latin typeface="+mn-lt"/>
              </a:rPr>
              <a:t>I/35 Lešná - </a:t>
            </a:r>
            <a:r>
              <a:rPr lang="cs-CZ" altLang="cs-CZ" sz="2000" dirty="0" err="1">
                <a:latin typeface="+mn-lt"/>
              </a:rPr>
              <a:t>Palačov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latin typeface="+mn-lt"/>
              </a:rPr>
              <a:t>Správa železnic	celkem 1,5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latin typeface="+mn-lt"/>
              </a:rPr>
              <a:t>Rekonstrukce ŽST Vsetín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000" dirty="0">
                <a:latin typeface="+mn-lt"/>
              </a:rPr>
              <a:t>Rekonstrukce žst. Rožnov pod Radhoštěm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latin typeface="+mn-lt"/>
              </a:rPr>
              <a:t>Povodí Moravy 22 mil.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latin typeface="+mn-lt"/>
              </a:rPr>
              <a:t>Rekreační přístav Napajedla - Pahrbek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latin typeface="+mn-lt"/>
              </a:rPr>
              <a:t>Opravy a rekonstrukce silnic II. a III. třídy </a:t>
            </a:r>
            <a:br>
              <a:rPr lang="cs-CZ" altLang="cs-CZ" sz="2800" b="1" dirty="0">
                <a:latin typeface="+mn-lt"/>
              </a:rPr>
            </a:br>
            <a:r>
              <a:rPr lang="cs-CZ" altLang="cs-CZ" sz="2800" b="1" dirty="0">
                <a:latin typeface="+mn-lt"/>
              </a:rPr>
              <a:t>celkem 209 mil.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r>
              <a:rPr lang="cs-CZ" altLang="cs-CZ" sz="2800" dirty="0">
                <a:latin typeface="+mn-lt"/>
              </a:rPr>
              <a:t> </a:t>
            </a:r>
            <a:endParaRPr lang="cs-CZ" altLang="cs-CZ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oprůhledný podklad">
            <a:extLst>
              <a:ext uri="{FF2B5EF4-FFF2-40B4-BE49-F238E27FC236}">
                <a16:creationId xmlns:a16="http://schemas.microsoft.com/office/drawing/2014/main" id="{4C31F151-4548-4870-989A-9E53218F46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ílý obdélník">
            <a:extLst>
              <a:ext uri="{FF2B5EF4-FFF2-40B4-BE49-F238E27FC236}">
                <a16:creationId xmlns:a16="http://schemas.microsoft.com/office/drawing/2014/main" id="{EFCCF4DF-E900-4A23-8012-9003B90363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76594" y="675746"/>
            <a:ext cx="10638812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I/69 Vsetín, rampa Mostecká  (PDPS)</a:t>
            </a:r>
            <a:endParaRPr lang="cs-CZ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315683" y="5378703"/>
          <a:ext cx="851662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874">
                  <a:extLst>
                    <a:ext uri="{9D8B030D-6E8A-4147-A177-3AD203B41FA5}">
                      <a16:colId xmlns:a16="http://schemas.microsoft.com/office/drawing/2014/main" val="4218213987"/>
                    </a:ext>
                  </a:extLst>
                </a:gridCol>
                <a:gridCol w="2838874">
                  <a:extLst>
                    <a:ext uri="{9D8B030D-6E8A-4147-A177-3AD203B41FA5}">
                      <a16:colId xmlns:a16="http://schemas.microsoft.com/office/drawing/2014/main" val="651650839"/>
                    </a:ext>
                  </a:extLst>
                </a:gridCol>
                <a:gridCol w="2838874">
                  <a:extLst>
                    <a:ext uri="{9D8B030D-6E8A-4147-A177-3AD203B41FA5}">
                      <a16:colId xmlns:a16="http://schemas.microsoft.com/office/drawing/2014/main" val="2096768436"/>
                    </a:ext>
                  </a:extLst>
                </a:gridCol>
              </a:tblGrid>
              <a:tr h="597869">
                <a:tc>
                  <a:txBody>
                    <a:bodyPr/>
                    <a:lstStyle/>
                    <a:p>
                      <a:r>
                        <a:rPr lang="cs-CZ" sz="1600" dirty="0"/>
                        <a:t>Zhotovitel</a:t>
                      </a:r>
                    </a:p>
                    <a:p>
                      <a:r>
                        <a:rPr lang="pl-PL" sz="1600" b="1" dirty="0"/>
                        <a:t>DOPRAVOPROJEKT Ostrava a.s.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Nasazené CDE</a:t>
                      </a:r>
                    </a:p>
                    <a:p>
                      <a:r>
                        <a:rPr lang="cs-CZ" sz="1600" b="1" dirty="0"/>
                        <a:t>Bentley ProjectWise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Hlavní SW platforma</a:t>
                      </a:r>
                    </a:p>
                    <a:p>
                      <a:r>
                        <a:rPr lang="cs-CZ" sz="1600" b="1" dirty="0"/>
                        <a:t>Autodesk Civil3D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22707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E0BB711B-55B2-49CC-9CF8-7EE626D30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7" y="1390063"/>
            <a:ext cx="7224653" cy="38973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648BB-E4F8-491C-BAC8-3094F4D65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46" b="21522"/>
          <a:stretch/>
        </p:blipFill>
        <p:spPr>
          <a:xfrm>
            <a:off x="7604911" y="3167640"/>
            <a:ext cx="4249400" cy="21108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B6DF7E-A38E-41DC-A8ED-2AC59F5DF3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1" b="22635"/>
          <a:stretch/>
        </p:blipFill>
        <p:spPr>
          <a:xfrm>
            <a:off x="7611297" y="1389716"/>
            <a:ext cx="4243015" cy="1728539"/>
          </a:xfrm>
          <a:prstGeom prst="rect">
            <a:avLst/>
          </a:prstGeom>
        </p:spPr>
      </p:pic>
      <p:sp>
        <p:nvSpPr>
          <p:cNvPr id="10" name="Nadpis 5">
            <a:extLst>
              <a:ext uri="{FF2B5EF4-FFF2-40B4-BE49-F238E27FC236}">
                <a16:creationId xmlns:a16="http://schemas.microsoft.com/office/drawing/2014/main" id="{04C98235-A840-9D3E-3A02-08B98347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</p:spPr>
        <p:txBody>
          <a:bodyPr/>
          <a:lstStyle/>
          <a:p>
            <a:r>
              <a:rPr lang="cs-CZ" dirty="0"/>
              <a:t>Ukázka CDE na pilotním projektu BIM u ŘSD</a:t>
            </a:r>
          </a:p>
        </p:txBody>
      </p:sp>
    </p:spTree>
    <p:extLst>
      <p:ext uri="{BB962C8B-B14F-4D97-AF65-F5344CB8AC3E}">
        <p14:creationId xmlns:p14="http://schemas.microsoft.com/office/powerpoint/2010/main" val="835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C5A2EA-E3CF-4759-AA3F-7CB1412B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CDE na pilotním projektu BIM u SŽ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E683660-53B2-4F19-9C53-5AEB2CB0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1" y="6339682"/>
            <a:ext cx="9268161" cy="789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600" b="1" dirty="0" err="1"/>
              <a:t>Bentley</a:t>
            </a:r>
            <a:r>
              <a:rPr lang="cs-CZ" sz="1600" b="1" dirty="0"/>
              <a:t> </a:t>
            </a:r>
            <a:r>
              <a:rPr lang="cs-CZ" sz="1600" b="1" dirty="0" err="1"/>
              <a:t>ProjectWise</a:t>
            </a:r>
            <a:r>
              <a:rPr lang="cs-CZ" sz="1600" b="1" dirty="0"/>
              <a:t> </a:t>
            </a:r>
            <a:r>
              <a:rPr lang="sv-SE" sz="1400" b="1" dirty="0"/>
              <a:t>(</a:t>
            </a:r>
            <a:r>
              <a:rPr lang="pl-PL" sz="1400" b="1" dirty="0"/>
              <a:t>Modernizace a dostavba ŽST Praha Masarykovo nádraží - DSP</a:t>
            </a:r>
            <a:r>
              <a:rPr lang="sv-SE" sz="1400" b="1" dirty="0"/>
              <a:t>)</a:t>
            </a:r>
            <a:endParaRPr lang="cs-CZ" sz="1400" dirty="0"/>
          </a:p>
          <a:p>
            <a:pPr marL="457200" lvl="1" indent="0">
              <a:buNone/>
            </a:pP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1289146"/>
            <a:ext cx="8723086" cy="4729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0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3000"/>
              <a:t>Financování dopravní infrastruktury  z rozpočtu SFDI</a:t>
            </a:r>
            <a:br>
              <a:rPr lang="cs-CZ" altLang="cs-CZ" sz="3000"/>
            </a:br>
            <a:r>
              <a:rPr lang="cs-CZ" altLang="cs-CZ" sz="3000"/>
              <a:t>od r. </a:t>
            </a:r>
            <a:r>
              <a:rPr lang="cs-CZ" altLang="cs-CZ" sz="3000" b="1"/>
              <a:t>2001  </a:t>
            </a:r>
            <a:r>
              <a:rPr lang="cs-CZ" altLang="cs-CZ" sz="3000"/>
              <a:t>—  do r. </a:t>
            </a:r>
            <a:r>
              <a:rPr lang="cs-CZ" altLang="cs-CZ" sz="3000" b="1"/>
              <a:t>2021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95408"/>
              </p:ext>
            </p:extLst>
          </p:nvPr>
        </p:nvGraphicFramePr>
        <p:xfrm>
          <a:off x="590550" y="1734915"/>
          <a:ext cx="10515600" cy="47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973DC94-A47F-4719-A22C-40C0CE2B0C99}"/>
              </a:ext>
            </a:extLst>
          </p:cNvPr>
          <p:cNvSpPr txBox="1"/>
          <p:nvPr/>
        </p:nvSpPr>
        <p:spPr>
          <a:xfrm>
            <a:off x="3213401" y="1288983"/>
            <a:ext cx="78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Celkem vynaloženo 1 465 mld. Kč</a:t>
            </a:r>
          </a:p>
        </p:txBody>
      </p:sp>
    </p:spTree>
    <p:extLst>
      <p:ext uri="{BB962C8B-B14F-4D97-AF65-F5344CB8AC3E}">
        <p14:creationId xmlns:p14="http://schemas.microsoft.com/office/powerpoint/2010/main" val="36878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Čerpání rozpočtu SFDI na rok 2022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7" y="1184584"/>
            <a:ext cx="10769150" cy="55399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Schválený rozpočet celkem 127,6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>
                <a:latin typeface="+mn-lt"/>
              </a:rPr>
              <a:t>Upravený rozpočet 133,8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Uvolněno z upraveného rozpočtu 84,1 mld. Kč (62,9%)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Investiční výdaje – 56,3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Neinvestiční výdaje – 27,8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pl-PL" altLang="cs-CZ" sz="14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/>
              <a:t>Vyšší čerpání oproti roku 2021 o 7  mld. Kč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endParaRPr lang="pl-PL" altLang="cs-CZ" sz="1400" i="1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r>
              <a:rPr lang="pl-PL" altLang="cs-CZ" sz="2000" i="1" dirty="0"/>
              <a:t>Poznámka: údaje obsahují prostředky uvolněné příjemcům a výdaje na aparát SFDI</a:t>
            </a: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endParaRPr lang="cs-CZ" altLang="cs-CZ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endParaRPr lang="cs-CZ" altLang="cs-CZ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Čerpání dle příjemců 2022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41436"/>
              </p:ext>
            </p:extLst>
          </p:nvPr>
        </p:nvGraphicFramePr>
        <p:xfrm>
          <a:off x="671804" y="1894969"/>
          <a:ext cx="10440955" cy="3130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4583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2548553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  <a:gridCol w="2648381">
                  <a:extLst>
                    <a:ext uri="{9D8B030D-6E8A-4147-A177-3AD203B41FA5}">
                      <a16:colId xmlns:a16="http://schemas.microsoft.com/office/drawing/2014/main" val="766658130"/>
                    </a:ext>
                  </a:extLst>
                </a:gridCol>
                <a:gridCol w="2469438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602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Příjemce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Upravený rozpočet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Uvolněno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ŘSD ČR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57 759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39 445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Správa železnic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58 657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38 275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ŘVC ČR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Kraje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7 960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45,5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258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Ostatní příjemci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572745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133 772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84 110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62,9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E3E7067-A3F8-4161-9FDF-AD2EE319FD9C}"/>
              </a:ext>
            </a:extLst>
          </p:cNvPr>
          <p:cNvSpPr txBox="1"/>
          <p:nvPr/>
        </p:nvSpPr>
        <p:spPr>
          <a:xfrm>
            <a:off x="9822769" y="1329706"/>
            <a:ext cx="12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1B9E03-B461-862E-0C57-44632DBA371A}"/>
              </a:ext>
            </a:extLst>
          </p:cNvPr>
          <p:cNvSpPr txBox="1"/>
          <p:nvPr/>
        </p:nvSpPr>
        <p:spPr>
          <a:xfrm>
            <a:off x="737118" y="515982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9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dirty="0"/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78C168F9-F29B-6B48-8EAB-064918F5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1913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C12F37B-B931-7041-8D2E-C446F9FED2F3}"/>
              </a:ext>
            </a:extLst>
          </p:cNvPr>
          <p:cNvSpPr/>
          <p:nvPr/>
        </p:nvSpPr>
        <p:spPr>
          <a:xfrm>
            <a:off x="1524000" y="-26988"/>
            <a:ext cx="9144000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bg1"/>
              </a:solidFill>
            </a:endParaRPr>
          </a:p>
        </p:txBody>
      </p:sp>
      <p:sp>
        <p:nvSpPr>
          <p:cNvPr id="10" name="TextovéPole 23">
            <a:extLst>
              <a:ext uri="{FF2B5EF4-FFF2-40B4-BE49-F238E27FC236}">
                <a16:creationId xmlns:a16="http://schemas.microsoft.com/office/drawing/2014/main" id="{37D51CC8-A25B-AF43-902C-48F8943A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1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E57A4"/>
                </a:solidFill>
                <a:cs typeface="Arial" panose="020B0604020202020204" pitchFamily="34" charset="0"/>
              </a:rPr>
              <a:t>Foto 1</a:t>
            </a:r>
            <a:endParaRPr lang="cs-CZ" altLang="cs-CZ" sz="1800" dirty="0">
              <a:solidFill>
                <a:schemeClr val="bg1"/>
              </a:solidFill>
              <a:latin typeface="Montserrat 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192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Klíčové informace rozpočtu SFDI </a:t>
            </a: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na rok 2023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9" y="1266449"/>
            <a:ext cx="10377264" cy="5124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Vyrovnaný rozpočet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>
                <a:latin typeface="+mn-lt"/>
              </a:rPr>
              <a:t>Rozpočet celkem 150,9 mld. Kč</a:t>
            </a:r>
            <a:br>
              <a:rPr lang="pl-PL" altLang="cs-CZ" sz="2800" dirty="0">
                <a:latin typeface="+mn-lt"/>
              </a:rPr>
            </a:br>
            <a:r>
              <a:rPr lang="pl-PL" altLang="cs-CZ" sz="2800" dirty="0">
                <a:latin typeface="+mn-lt"/>
              </a:rPr>
              <a:t>z toho:</a:t>
            </a:r>
            <a:endParaRPr lang="cs-CZ" altLang="cs-CZ" sz="2800" dirty="0">
              <a:latin typeface="+mn-lt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Národní zdroje 123,3 mld. Kč (+57,3 mld. Kč)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EU zdroje 27,6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None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Rozdělení výdajů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Investice 104,3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 err="1">
                <a:latin typeface="+mn-lt"/>
              </a:rPr>
              <a:t>Neinvestice</a:t>
            </a:r>
            <a:r>
              <a:rPr lang="cs-CZ" altLang="cs-CZ" dirty="0">
                <a:latin typeface="+mn-lt"/>
              </a:rPr>
              <a:t> 46,6 mld. Kč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endParaRPr lang="cs-CZ" altLang="cs-CZ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Příjmy rozpočtu SFDI na rok 2023  —  celkem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8067C2-12F7-41E2-B6EB-B19235929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739042"/>
              </p:ext>
            </p:extLst>
          </p:nvPr>
        </p:nvGraphicFramePr>
        <p:xfrm>
          <a:off x="283028" y="1308823"/>
          <a:ext cx="11625943" cy="466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4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Výdaje dle objemově nejvýznamnějších </a:t>
            </a:r>
            <a:br>
              <a:rPr lang="cs-CZ" dirty="0"/>
            </a:br>
            <a:r>
              <a:rPr lang="cs-CZ" dirty="0"/>
              <a:t>příjemců v roce 2023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964250"/>
              </p:ext>
            </p:extLst>
          </p:nvPr>
        </p:nvGraphicFramePr>
        <p:xfrm>
          <a:off x="2323322" y="2006944"/>
          <a:ext cx="7921691" cy="36696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356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1931877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  <a:gridCol w="2007551">
                  <a:extLst>
                    <a:ext uri="{9D8B030D-6E8A-4147-A177-3AD203B41FA5}">
                      <a16:colId xmlns:a16="http://schemas.microsoft.com/office/drawing/2014/main" val="766658130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602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Příjemce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</a:t>
                      </a:r>
                    </a:p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(vč. EIB)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Zdroje EU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Celkem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56 234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9 229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65 463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54 364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16 001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70 364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1 148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Příspěvky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Kraje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7 608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7 608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Ostatní příjemci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2 345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4 719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572745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123 300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27 603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150 903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E3E7067-A3F8-4161-9FDF-AD2EE319FD9C}"/>
              </a:ext>
            </a:extLst>
          </p:cNvPr>
          <p:cNvSpPr txBox="1"/>
          <p:nvPr/>
        </p:nvSpPr>
        <p:spPr>
          <a:xfrm>
            <a:off x="8824392" y="1637612"/>
            <a:ext cx="12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3975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54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dirty="0">
                <a:cs typeface="Arial" panose="020B0604020202020204" pitchFamily="34" charset="0"/>
              </a:rPr>
              <a:t>Analytický rozklad akcí ŘSD v roce 2023</a:t>
            </a:r>
            <a:endParaRPr lang="cs-CZ" altLang="cs-CZ" dirty="0">
              <a:cs typeface="Arial" panose="020B0604020202020204" pitchFamily="34" charset="0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85F568F-5950-4FA0-8766-FDF414156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76585"/>
              </p:ext>
            </p:extLst>
          </p:nvPr>
        </p:nvGraphicFramePr>
        <p:xfrm>
          <a:off x="2320120" y="1542920"/>
          <a:ext cx="7847464" cy="4393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55140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1692324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46330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Druh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 opravy, údržba a provozní výdaje vč. mýta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21 065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Opravy a údržba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15 634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8045057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Provozní výdaje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3 164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9714895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Mýto a telematika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2 267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programy (globální položky)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Příprava akcí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3 360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v realizaci včetně doplatků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30 784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nově zahajované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9 149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65 463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E6C64DD-6D5F-4B9F-99A8-A6F6BF12D695}"/>
              </a:ext>
            </a:extLst>
          </p:cNvPr>
          <p:cNvSpPr txBox="1"/>
          <p:nvPr/>
        </p:nvSpPr>
        <p:spPr>
          <a:xfrm>
            <a:off x="8802806" y="1173588"/>
            <a:ext cx="13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31693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FDI_prezentace_šablona_16-9">
  <a:themeElements>
    <a:clrScheme name="SFDI">
      <a:dk1>
        <a:srgbClr val="00447A"/>
      </a:dk1>
      <a:lt1>
        <a:srgbClr val="FFFFFF"/>
      </a:lt1>
      <a:dk2>
        <a:srgbClr val="CD003A"/>
      </a:dk2>
      <a:lt2>
        <a:srgbClr val="FFFFFF"/>
      </a:lt2>
      <a:accent1>
        <a:srgbClr val="CD003A"/>
      </a:accent1>
      <a:accent2>
        <a:srgbClr val="5EA62B"/>
      </a:accent2>
      <a:accent3>
        <a:srgbClr val="FFC000"/>
      </a:accent3>
      <a:accent4>
        <a:srgbClr val="00B0F0"/>
      </a:accent4>
      <a:accent5>
        <a:srgbClr val="ED7D31"/>
      </a:accent5>
      <a:accent6>
        <a:srgbClr val="FF2361"/>
      </a:accent6>
      <a:hlink>
        <a:srgbClr val="CD003A"/>
      </a:hlink>
      <a:folHlink>
        <a:srgbClr val="CD003A"/>
      </a:folHlink>
    </a:clrScheme>
    <a:fontScheme name="SFD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DI_prezentace_šablona_16-9.potx" id="{59A07786-2CDD-4FC0-9BCF-63694E53744E}" vid="{907E3FB3-2932-44B6-9F68-89A36EEA66C4}"/>
    </a:ext>
  </a:extLst>
</a:theme>
</file>

<file path=ppt/theme/theme2.xml><?xml version="1.0" encoding="utf-8"?>
<a:theme xmlns:a="http://schemas.openxmlformats.org/drawingml/2006/main" name="Světlé pozadí">
  <a:themeElements>
    <a:clrScheme name="SFDI">
      <a:dk1>
        <a:srgbClr val="00447A"/>
      </a:dk1>
      <a:lt1>
        <a:srgbClr val="FFFFFF"/>
      </a:lt1>
      <a:dk2>
        <a:srgbClr val="CD003A"/>
      </a:dk2>
      <a:lt2>
        <a:srgbClr val="FFFFFF"/>
      </a:lt2>
      <a:accent1>
        <a:srgbClr val="CD003A"/>
      </a:accent1>
      <a:accent2>
        <a:srgbClr val="5EA62B"/>
      </a:accent2>
      <a:accent3>
        <a:srgbClr val="FFC000"/>
      </a:accent3>
      <a:accent4>
        <a:srgbClr val="00B0F0"/>
      </a:accent4>
      <a:accent5>
        <a:srgbClr val="ED7D31"/>
      </a:accent5>
      <a:accent6>
        <a:srgbClr val="FF2361"/>
      </a:accent6>
      <a:hlink>
        <a:srgbClr val="CD003A"/>
      </a:hlink>
      <a:folHlink>
        <a:srgbClr val="CD003A"/>
      </a:folHlink>
    </a:clrScheme>
    <a:fontScheme name="SFD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DI_prezentace_šablona_16-9.potx" id="{59A07786-2CDD-4FC0-9BCF-63694E53744E}" vid="{907E3FB3-2932-44B6-9F68-89A36EEA66C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xtovy slid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xtovy sli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ovy slid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xtovy sli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xtovy slid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xtovy sli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SFDI_prezentace_šablona_16-9</Template>
  <TotalTime>5554</TotalTime>
  <Words>798</Words>
  <Application>Microsoft Office PowerPoint</Application>
  <PresentationFormat>Širokoúhlá obrazovka</PresentationFormat>
  <Paragraphs>220</Paragraphs>
  <Slides>19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Montserrat</vt:lpstr>
      <vt:lpstr>Montserrat Light</vt:lpstr>
      <vt:lpstr>Verdana</vt:lpstr>
      <vt:lpstr>Wingdings</vt:lpstr>
      <vt:lpstr>SFDI_prezentace_šablona_16-9</vt:lpstr>
      <vt:lpstr>Světlé pozadí</vt:lpstr>
      <vt:lpstr>Financování dopravní infrastruktury  z rozpočtu SFDI</vt:lpstr>
      <vt:lpstr>Financování dopravní infrastruktury  z rozpočtu SFDI od r. 2001  —  do r. 2021</vt:lpstr>
      <vt:lpstr>Čerpání rozpočtu SFDI na rok 2022</vt:lpstr>
      <vt:lpstr>Čerpání dle příjemců 2022</vt:lpstr>
      <vt:lpstr>Prezentace aplikace PowerPoint</vt:lpstr>
      <vt:lpstr>Klíčové informace rozpočtu SFDI na rok 2023</vt:lpstr>
      <vt:lpstr>Příjmy rozpočtu SFDI na rok 2023  —  celkem</vt:lpstr>
      <vt:lpstr>Výdaje dle objemově nejvýznamnějších  příjemců v roce 2023</vt:lpstr>
      <vt:lpstr>Analytický rozklad akcí ŘSD v roce 2023</vt:lpstr>
      <vt:lpstr>Výdaje ŘSD ČR</vt:lpstr>
      <vt:lpstr>Analytický rozklad akcí Správy železnic v roce 2023</vt:lpstr>
      <vt:lpstr>Výdaje Správy železnic</vt:lpstr>
      <vt:lpstr>Prezentace aplikace PowerPoint</vt:lpstr>
      <vt:lpstr>Příspěvky SFDI  —  výdaje rok 2023</vt:lpstr>
      <vt:lpstr>Ostatní výdaje</vt:lpstr>
      <vt:lpstr>Zlínský kraj – alokace 9 mld. Kč</vt:lpstr>
      <vt:lpstr>Ukázka CDE na pilotním projektu BIM u ŘSD</vt:lpstr>
      <vt:lpstr>Ukázka CDE na pilotním projektu BIM u SŽ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Financování dopravní infrastruktury</dc:title>
  <dc:creator>Milan Dont</dc:creator>
  <cp:lastModifiedBy>Zbyněk Hořelica</cp:lastModifiedBy>
  <cp:revision>70</cp:revision>
  <cp:lastPrinted>2022-08-30T06:11:33Z</cp:lastPrinted>
  <dcterms:created xsi:type="dcterms:W3CDTF">2021-12-01T09:12:34Z</dcterms:created>
  <dcterms:modified xsi:type="dcterms:W3CDTF">2022-09-20T16:43:07Z</dcterms:modified>
</cp:coreProperties>
</file>