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media/image6.jpg" ContentType="image/jpeg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9" r:id="rId5"/>
  </p:sldMasterIdLst>
  <p:notesMasterIdLst>
    <p:notesMasterId r:id="rId20"/>
  </p:notesMasterIdLst>
  <p:handoutMasterIdLst>
    <p:handoutMasterId r:id="rId21"/>
  </p:handoutMasterIdLst>
  <p:sldIdLst>
    <p:sldId id="3373" r:id="rId6"/>
    <p:sldId id="3420" r:id="rId7"/>
    <p:sldId id="3382" r:id="rId8"/>
    <p:sldId id="4069" r:id="rId9"/>
    <p:sldId id="3383" r:id="rId10"/>
    <p:sldId id="401" r:id="rId11"/>
    <p:sldId id="3417" r:id="rId12"/>
    <p:sldId id="3387" r:id="rId13"/>
    <p:sldId id="3400" r:id="rId14"/>
    <p:sldId id="3405" r:id="rId15"/>
    <p:sldId id="3418" r:id="rId16"/>
    <p:sldId id="3419" r:id="rId17"/>
    <p:sldId id="3404" r:id="rId18"/>
    <p:sldId id="3415" r:id="rId19"/>
  </p:sldIdLst>
  <p:sldSz cx="12192000" cy="6858000"/>
  <p:notesSz cx="6858000" cy="99456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ol Kovacik" initials="P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9" autoAdjust="0"/>
    <p:restoredTop sz="98923" autoAdjust="0"/>
  </p:normalViewPr>
  <p:slideViewPr>
    <p:cSldViewPr>
      <p:cViewPr varScale="1">
        <p:scale>
          <a:sx n="62" d="100"/>
          <a:sy n="62" d="100"/>
        </p:scale>
        <p:origin x="48" y="45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1800" b="1" i="0" baseline="0">
                <a:effectLst/>
              </a:rPr>
              <a:t>Rozdelenie stavebnej produkcie v r. 2020</a:t>
            </a:r>
            <a:endParaRPr lang="sk-SK">
              <a:effectLst/>
            </a:endParaRPr>
          </a:p>
        </c:rich>
      </c:tx>
      <c:layout>
        <c:manualLayout>
          <c:xMode val="edge"/>
          <c:yMode val="edge"/>
          <c:x val="0.16808440728088167"/>
          <c:y val="1.341606573872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853" y="3"/>
            <a:ext cx="2972547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BC1282-1802-4DD7-90F3-87F586F9B64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46258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853" y="9446258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A7AB72D0-11F2-4551-B547-2B8E2337A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008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5" y="0"/>
            <a:ext cx="2971800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294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24204"/>
            <a:ext cx="5486400" cy="447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6677"/>
            <a:ext cx="2971800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5" y="9446677"/>
            <a:ext cx="2971800" cy="49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CC5D73-DB2E-45AD-A1FB-0D6E8A7647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1634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DCBC9-BF66-429D-8C66-5F2F073BC70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3020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BDCBC9-BF66-429D-8C66-5F2F073BC70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22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77AAA-3669-4746-B8A7-964F6F768F1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1725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F76A2-FBE8-4117-8078-E0CA1F554E8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20368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25CCD-5A4C-4EAA-8827-0EA7CF7BE0F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07863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93E2-1346-F844-8B86-2F68E24B7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3A969-AD3B-9744-8646-5E5905BBB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20282-6D27-1347-8DB8-350BF2D05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B016-0D56-504F-801E-CD46CBD70E12}" type="datetime1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28F2C-5216-2149-8E7B-79476740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0" y="6300000"/>
            <a:ext cx="4114800" cy="365125"/>
          </a:xfrm>
        </p:spPr>
        <p:txBody>
          <a:bodyPr/>
          <a:lstStyle/>
          <a:p>
            <a:r>
              <a:rPr lang="sk-SK"/>
              <a:t>Name of Speaker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1320B-4CC8-2E43-B9E4-8C6606DE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2C8C-E6A6-AF4E-B1B5-03609970EF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025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9185-697D-0A4D-843E-8D3F482E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78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86493-C0ED-D344-8490-DC2813E3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BAFC0-547E-384F-AB41-9EEFF4DB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F7293-7206-F749-87CA-7371FE11A7F5}" type="datetime1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77FFC-0977-074B-9355-D80CFE5A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0" y="6300000"/>
            <a:ext cx="4114800" cy="365125"/>
          </a:xfrm>
        </p:spPr>
        <p:txBody>
          <a:bodyPr/>
          <a:lstStyle/>
          <a:p>
            <a:r>
              <a:rPr lang="sk-SK"/>
              <a:t>Name of Speaker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DBD90-5581-D141-9C3D-D57075CBD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2C8C-E6A6-AF4E-B1B5-03609970EF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254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380F2-C27C-D641-91C2-EAD70C8D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078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2C8B9-0512-B74A-BB99-B0534C131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D594-C3FA-5A46-9B05-FF3C2A20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E2B8-A853-9E47-B0F1-A3D6BAEECFB5}" type="datetime1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25FB6-266F-0F46-8D2F-07A94C55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40000" y="6300000"/>
            <a:ext cx="3960000" cy="360000"/>
          </a:xfrm>
        </p:spPr>
        <p:txBody>
          <a:bodyPr/>
          <a:lstStyle/>
          <a:p>
            <a:r>
              <a:rPr lang="sk-SK" dirty="0" err="1"/>
              <a:t>Name</a:t>
            </a:r>
            <a:r>
              <a:rPr lang="sk-SK" dirty="0"/>
              <a:t> of Speaker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638F-55AD-4242-AEA7-A8294C2F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2C8C-E6A6-AF4E-B1B5-03609970EF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8738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9DD2-4E5C-C248-ACE6-328F3634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78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F65F6-9F78-474F-AF82-92774275F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68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E4339-90DF-ED4A-9B83-D905C90AB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68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FA1C0-8BCD-4241-83E4-5062B03F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484-60BA-C542-B8D9-0492419EDFC1}" type="datetime1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28560-ADA4-834F-9EE0-83E9663D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Name of 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6863C-F793-5743-BF9B-8847D2B7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2C8C-E6A6-AF4E-B1B5-03609970EF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3356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B69E-8CBE-EF43-9D0C-B508A6F1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2078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D891F-E5F2-9D46-81F7-7643EAD1B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F84EF-38E4-1445-B43A-DF120081C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89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E91D2-8664-CA43-9AF4-3D5BE36EB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431E8-9770-3044-A3C7-382EAEA6A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9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3B9FA-1538-E14D-AF90-F8EE14D4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431C-83A9-F94B-B723-1206C0B4DE15}" type="datetime1">
              <a:rPr lang="sk-SK" smtClean="0"/>
              <a:t>20. 9. 2022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686E9E-AAFC-9443-8A37-476B917D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Name of Speaker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576CBD-73D4-6A49-9A82-3C6DE5A2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2C8C-E6A6-AF4E-B1B5-03609970EF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24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0120-3DBA-6549-BD37-385ED0DC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61" y="2799566"/>
            <a:ext cx="10515600" cy="1325563"/>
          </a:xfrm>
        </p:spPr>
        <p:txBody>
          <a:bodyPr/>
          <a:lstStyle>
            <a:lvl1pPr>
              <a:defRPr>
                <a:solidFill>
                  <a:srgbClr val="2078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2CDAD-576C-C848-B72F-8CDB351F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6DBA-CB1C-2542-9344-04B6805C3824}" type="datetime1">
              <a:rPr lang="sk-SK" smtClean="0"/>
              <a:t>20. 9. 2022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46135-19F4-A744-8B3A-79FF536A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Name of Speaker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0F9C4-F828-0246-967A-22EBC3F0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2C8C-E6A6-AF4E-B1B5-03609970EF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6138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BD4E23-563A-F042-A4A8-3B360125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3F41-6359-C74F-9225-4BC71439D0A6}" type="datetime1">
              <a:rPr lang="sk-SK" smtClean="0"/>
              <a:t>20. 9. 2022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569E7-8C64-514C-BD07-AA30A320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Name of Speaker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09449-8A38-EA40-8F31-2F514E6C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2C8C-E6A6-AF4E-B1B5-03609970EF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7847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EC58-2C75-9943-8B6A-A658E1CE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078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4786-ABF2-8345-8E4F-39FECE69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E35E5-2A07-504A-BC84-68E635B9D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71E36-951F-3941-A2D8-57117FC0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982-CF0C-764C-A9A0-BAE874B2E5FC}" type="datetime1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D3965-1C12-D64F-9F59-EBDAEE08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Name of 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E88E5-1C36-2047-9FDE-B7AE9561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2C8C-E6A6-AF4E-B1B5-03609970EF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089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59984-6C7F-4899-A53D-CBBF0AEBD7B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4487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2A1C3-E5BD-A747-93A9-9CE2CD3F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078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DD5C8B-E1CE-0844-B008-47969E650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EEA63-5CBC-BB46-8F4B-C4A684F89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4B120-2671-EE48-A3D1-6D55E159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22C8-05F8-A443-A2CD-D50193E191E6}" type="datetime1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6AA6D-329C-7445-BAC9-6B2DD6FB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Name of 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8B492-DA90-FA42-AB9A-5225415E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2C8C-E6A6-AF4E-B1B5-03609970EF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0892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60E7-A897-7540-820C-F24DD5F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78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1B269-C3AF-D94E-B910-A0EFF2163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FACC2-E63A-A640-8249-599D8628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2D82-BA08-AE45-9FAB-D95A32C6248E}" type="datetime1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3DDB2-1F2B-DD48-A4E6-30EEB548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Name of Speaker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0697C-2F42-4043-A8CE-1E9C682A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2C8C-E6A6-AF4E-B1B5-03609970EF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1781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2E499A-FDAF-CE4B-BF81-9AFA61690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ACD9A-0DDF-C040-9FDC-C4C4A5305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0EF58-A646-F540-8934-F01853A7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2079-EE49-B34A-9DF4-511F3366F2E1}" type="datetime1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8A2A8-3F12-7948-A5E1-8EF159B7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Name of Speaker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059F8-54AE-8C49-8827-E5933CA3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2C8C-E6A6-AF4E-B1B5-03609970EF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7057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5203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4783" y="767999"/>
            <a:ext cx="3682432" cy="314253"/>
          </a:xfrm>
        </p:spPr>
        <p:txBody>
          <a:bodyPr lIns="0" tIns="0" rIns="0" bIns="0"/>
          <a:lstStyle>
            <a:lvl1pPr>
              <a:defRPr sz="204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666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4783" y="767999"/>
            <a:ext cx="3682432" cy="314253"/>
          </a:xfrm>
        </p:spPr>
        <p:txBody>
          <a:bodyPr lIns="0" tIns="0" rIns="0" bIns="0"/>
          <a:lstStyle>
            <a:lvl1pPr>
              <a:defRPr sz="204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9934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4783" y="767999"/>
            <a:ext cx="3682432" cy="314253"/>
          </a:xfrm>
        </p:spPr>
        <p:txBody>
          <a:bodyPr lIns="0" tIns="0" rIns="0" bIns="0"/>
          <a:lstStyle>
            <a:lvl1pPr>
              <a:defRPr sz="2042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021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419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DBCD-14C9-404B-8DCE-BB671A447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D9F72-7DF1-4741-8805-6712508B7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11271-4176-F94D-8FFF-63A67852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23C24-6D3E-B64F-BF08-24B58737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25BB8-5F4C-2B40-AC57-CF5031AC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45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F5D5-BEDF-FE42-9696-327A8F3D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1EEA2-2A26-4741-943F-954C72E29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F88AB-3D5E-E14A-B435-B6390E47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38443-B141-AD47-BDD8-8CD0132D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575D0-8210-6543-ADEF-A88ACA53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6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728CD-5C3C-406E-B966-3A6176138F2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893176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7625-CFAC-794E-B84B-66160CDCB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A5625-AE16-6A48-A62C-104246E62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BC86-B35B-2148-B091-7F283FED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289C5-B957-BB43-A685-316BFFC41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538AC-D336-1D45-B3F6-43ACC037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34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5BF7-89FA-AE49-AF8D-12F3B222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CCF7A-810C-934D-AE67-C3F0E3470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C91B2-C50B-4145-893C-578301227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502D2-E4DF-A345-B5BC-73AD2E28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D38A6-1459-7040-901F-473FE6E9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D90CB-6197-534D-9968-57A156E6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42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8BB87-2C1B-6144-B062-391258B3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C761C-39E5-D341-9B9C-3D99A1A4F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DFCF0-1ED1-6043-9F2D-C084202CD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739E6C-0076-654C-9531-99E37ECAF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8CD670-7B60-E64D-B376-6C60431CB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D761E4-FA5E-4640-AEEC-9E234E297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8CCCD-4270-0445-BCC5-302501FE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7CC0F-8A59-9741-A048-519D3174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42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7863A-8494-6B44-9430-EC9A639D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3631ED-C014-784E-9BEC-61423ED4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A3497-651B-F44B-9430-6AD39E9B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47D4C-6F87-E04B-A841-A4601AD6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13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DB3CDB-D214-064C-B624-56947490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C7B93-4834-C443-83AC-882BFCD1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A8105-CA43-3D45-9756-C65C6581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0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9147-4444-F647-91CB-BF616714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4759A-589E-3F4C-B2A0-0DAD67359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C8BA-2DDD-F94E-BF21-AF8E60D3F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42FB2-8673-B147-9FDB-5281232A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0BF72-47A4-1C42-9A04-DF4375D7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55F68-6A65-854E-9165-595561CC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11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6E3F-77DE-5D4F-A8F7-2171373B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FCDFE4-40A4-4F43-81AA-7BD291FBB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6EFF9-CF64-BE43-A665-EBC49D959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65C5B-893F-2048-908F-ECCA12CE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F0F5D-74A0-9D4B-B75F-711B6B8C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B15F0-5B77-CB4B-AC80-91214D92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23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398D-54C5-E340-AE58-7548D747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AB1668-7CE9-E04B-96BA-50378CB10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7306E-3D7D-C349-B9DF-DFE8A636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082D-27FF-6049-A02B-48645B2E4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F4496-B9D0-F64C-89A0-E44DFA53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901F7-2CBF-DB4C-A4B6-03F24F60E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96D14-F77B-F74B-862C-C9C5CE324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63DB6-7C8D-8944-A06D-C5D744DC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E4310-DCEB-3243-949D-33D32743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6A9E5-4D0B-C74D-9D38-D0F0C9A0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9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02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27BAB-372B-4A41-A7BF-E8EE9E89196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718533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E2D8-5273-4910-BA4F-41C7BF40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F4A8E-4995-4310-878A-F4483481D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E7227-A1D8-4DDF-BC8F-23DC4C78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4409-E0A0-4B09-B031-1FB0FD552E1B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450D6-5592-48E9-BF12-2A8B1C9E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2DC84-FEEF-4656-B9E2-FF74D279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207-DC6A-4072-8A0F-40B4795903C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8937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FA615-92C1-4766-A0B5-648ED7B4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D738B-8B22-46A0-87D6-0AA80B8BF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44CB0-B58C-4324-A6C3-EA018051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4409-E0A0-4B09-B031-1FB0FD552E1B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3597A-D37A-4E94-84D4-2DFDE84CF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52C76-D0FB-4392-B82B-EEEB5C98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207-DC6A-4072-8A0F-40B4795903C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9492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DE53-260B-43C4-BE50-608F5976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C407B-8C43-4425-8ECB-7FA77C871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196B6-E935-45E7-A612-916D4507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4409-E0A0-4B09-B031-1FB0FD552E1B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91BF0-E772-41C7-A509-321E8376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59D3C-4735-4448-B22A-E61A6E80E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207-DC6A-4072-8A0F-40B4795903C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8199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8567-AFC7-405A-813B-F43E519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CC3DF-DF4A-428E-9EAB-A97B16EDE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97D85-D4A7-4278-8D2C-E02C8A204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24623-D9E3-4AA1-8306-D426480B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4409-E0A0-4B09-B031-1FB0FD552E1B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3269F-1480-428F-B65B-9EA00ADB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693EA-87CF-48C4-8F4C-D23981CD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207-DC6A-4072-8A0F-40B4795903C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9491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8D84-8C35-4DC4-B4C3-D2FC6BE1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F6829-64D4-4B14-AA57-4978B46F4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04C74-E859-4154-AC2F-419A99901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CED7D-08AF-4614-8935-679307A31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C8CD8-98B7-4CE3-8E0A-092F795EA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E6EDB-81D2-4482-8714-5A93E6EC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4409-E0A0-4B09-B031-1FB0FD552E1B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D313E-1245-4533-B29F-5CBD1689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9440F-3569-4F68-8BD1-52EC634B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207-DC6A-4072-8A0F-40B4795903C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7354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A59D-58A7-4B8A-8C68-C8FCA73C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E7FC7D-78CC-4223-969E-89529A022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4409-E0A0-4B09-B031-1FB0FD552E1B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35C31-657B-4ACC-9F26-6120F1CD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41D30-6375-44F9-96A4-4C97214B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207-DC6A-4072-8A0F-40B4795903C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8899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2B3EF7-D0D6-4B99-A67E-3AE7B7D4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4409-E0A0-4B09-B031-1FB0FD552E1B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2F0FE-2E8A-4F08-9382-20A728DE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566E4-46AF-434A-BA17-A95E8189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207-DC6A-4072-8A0F-40B4795903C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059104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8510-7173-4C97-99B9-6F4722E8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1365B-AC3D-4406-BDDA-043666DB7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8F428-0D1C-44C9-8415-ECB93BAC8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43C04-B07A-439D-98FF-0E664330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4409-E0A0-4B09-B031-1FB0FD552E1B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1B801-5339-4783-8ED4-E2B3EF0B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3CCF3-F465-4FD7-9047-5D1CDE8DA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207-DC6A-4072-8A0F-40B4795903C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9968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3AFB-3E8E-4D58-9C80-97843BFD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059DB-299C-4291-AE81-6A9087364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6E911-0620-4904-8227-137FFF623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EC944-D707-49A4-810D-7913654B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4409-E0A0-4B09-B031-1FB0FD552E1B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727AF-6509-4F65-B0EE-DD2CC8F1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FE820-0DFB-4F88-8853-73EDE150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207-DC6A-4072-8A0F-40B4795903C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30921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FBBC-3834-4B69-861E-4320379B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1A406-0A21-4E35-9336-993AD129C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73B1C-D9B2-4FA8-8B1E-D0C3372A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4409-E0A0-4B09-B031-1FB0FD552E1B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A025D-8B6D-4992-B2A0-BEE929F3D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B089C-899E-4500-9305-92C261C4C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207-DC6A-4072-8A0F-40B4795903C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212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4C37-D2FA-426A-8BEE-263FC90B243A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814866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A6FB7-B15B-4655-8E90-94F151369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4D603-D0CC-4D76-93C7-14D4F2297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FDD50-8E19-434F-81A6-402CAACC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4409-E0A0-4B09-B031-1FB0FD552E1B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EF769-889A-40B1-9CF7-09B76180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2699A-C69A-451D-9269-D4E46EBD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207-DC6A-4072-8A0F-40B4795903C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982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CB3E-20F9-4B8C-BE55-C2688879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71FA9-9901-4F95-92EB-11F2B47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4409-E0A0-4B09-B031-1FB0FD552E1B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79C2C-8447-43E9-8D96-8F534BE1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B3F23-21A8-49F2-891A-9F77D260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2207-DC6A-4072-8A0F-40B4795903CC}" type="slidenum">
              <a:rPr lang="fr-BE" smtClean="0"/>
              <a:t>‹#›</a:t>
            </a:fld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6E286-97FA-422D-A435-F59C599E69E8}"/>
              </a:ext>
            </a:extLst>
          </p:cNvPr>
          <p:cNvSpPr/>
          <p:nvPr userDrawn="1"/>
        </p:nvSpPr>
        <p:spPr>
          <a:xfrm>
            <a:off x="1" y="6"/>
            <a:ext cx="361507" cy="26049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10" name="Image 9" descr="FIEC Cloud 2018 blanc.png">
            <a:extLst>
              <a:ext uri="{FF2B5EF4-FFF2-40B4-BE49-F238E27FC236}">
                <a16:creationId xmlns:a16="http://schemas.microsoft.com/office/drawing/2014/main" id="{8900601C-E53A-4F8F-9D67-AD6975ADE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4" t="15380" r="22471" b="16023"/>
          <a:stretch/>
        </p:blipFill>
        <p:spPr>
          <a:xfrm>
            <a:off x="1163970" y="-158321"/>
            <a:ext cx="8219727" cy="7174642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FD2F0879-41CA-4236-8496-04C8E84393F0}"/>
              </a:ext>
            </a:extLst>
          </p:cNvPr>
          <p:cNvSpPr/>
          <p:nvPr userDrawn="1"/>
        </p:nvSpPr>
        <p:spPr>
          <a:xfrm>
            <a:off x="10349951" y="-1"/>
            <a:ext cx="1842052" cy="207749"/>
          </a:xfrm>
          <a:custGeom>
            <a:avLst/>
            <a:gdLst/>
            <a:ahLst/>
            <a:cxnLst/>
            <a:rect l="l" t="t" r="r" b="b"/>
            <a:pathLst>
              <a:path w="1847850" h="1784985">
                <a:moveTo>
                  <a:pt x="0" y="1784616"/>
                </a:moveTo>
                <a:lnTo>
                  <a:pt x="1847646" y="1784616"/>
                </a:lnTo>
                <a:lnTo>
                  <a:pt x="1847646" y="0"/>
                </a:lnTo>
                <a:lnTo>
                  <a:pt x="0" y="0"/>
                </a:lnTo>
                <a:lnTo>
                  <a:pt x="0" y="1784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sz="135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560BD34D-9523-4B43-A2ED-9A72A058BF1E}"/>
              </a:ext>
            </a:extLst>
          </p:cNvPr>
          <p:cNvSpPr/>
          <p:nvPr userDrawn="1"/>
        </p:nvSpPr>
        <p:spPr>
          <a:xfrm>
            <a:off x="11018621" y="1485530"/>
            <a:ext cx="1173383" cy="207749"/>
          </a:xfrm>
          <a:custGeom>
            <a:avLst/>
            <a:gdLst/>
            <a:ahLst/>
            <a:cxnLst/>
            <a:rect l="l" t="t" r="r" b="b"/>
            <a:pathLst>
              <a:path w="1149350" h="1214755">
                <a:moveTo>
                  <a:pt x="0" y="1214335"/>
                </a:moveTo>
                <a:lnTo>
                  <a:pt x="1149248" y="1214335"/>
                </a:lnTo>
                <a:lnTo>
                  <a:pt x="1149248" y="0"/>
                </a:lnTo>
                <a:lnTo>
                  <a:pt x="0" y="0"/>
                </a:lnTo>
                <a:lnTo>
                  <a:pt x="0" y="1214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sz="1350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1CBAFB2C-4DF1-4872-A1FC-9088E46F712B}"/>
              </a:ext>
            </a:extLst>
          </p:cNvPr>
          <p:cNvSpPr/>
          <p:nvPr userDrawn="1"/>
        </p:nvSpPr>
        <p:spPr>
          <a:xfrm>
            <a:off x="9635238" y="6"/>
            <a:ext cx="1087279" cy="207749"/>
          </a:xfrm>
          <a:custGeom>
            <a:avLst/>
            <a:gdLst/>
            <a:ahLst/>
            <a:cxnLst/>
            <a:rect l="l" t="t" r="r" b="b"/>
            <a:pathLst>
              <a:path w="1149350" h="1214755">
                <a:moveTo>
                  <a:pt x="0" y="1214335"/>
                </a:moveTo>
                <a:lnTo>
                  <a:pt x="1149248" y="1214335"/>
                </a:lnTo>
                <a:lnTo>
                  <a:pt x="1149248" y="0"/>
                </a:lnTo>
                <a:lnTo>
                  <a:pt x="0" y="0"/>
                </a:lnTo>
                <a:lnTo>
                  <a:pt x="0" y="12143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sz="1350" dirty="0"/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CFE315D1-6AC8-442B-9168-A550F406CC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324" y="109296"/>
            <a:ext cx="1430957" cy="1460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0CCEB3-72EC-4366-AC18-935EF78E8B9C}"/>
              </a:ext>
            </a:extLst>
          </p:cNvPr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</p:spTree>
    <p:extLst>
      <p:ext uri="{BB962C8B-B14F-4D97-AF65-F5344CB8AC3E}">
        <p14:creationId xmlns:p14="http://schemas.microsoft.com/office/powerpoint/2010/main" val="77234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r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E2C248-EE7A-470E-8E8A-D121E837D1F8}"/>
              </a:ext>
            </a:extLst>
          </p:cNvPr>
          <p:cNvSpPr/>
          <p:nvPr userDrawn="1"/>
        </p:nvSpPr>
        <p:spPr>
          <a:xfrm>
            <a:off x="1070517" y="4088062"/>
            <a:ext cx="11121483" cy="1048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12063-C790-42F1-AF4A-AB4CC555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27" y="4088064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5768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de-DE">
                <a:solidFill>
                  <a:srgbClr val="909BA3"/>
                </a:solidFill>
                <a:cs typeface="Arial" panose="020B0604020202020204" pitchFamily="34" charset="0"/>
              </a:rPr>
              <a:t>Fußzeile mit relevanten Informationen zur Präsentation </a:t>
            </a:r>
            <a:r>
              <a:rPr lang="de-DE">
                <a:solidFill>
                  <a:srgbClr val="909BA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| Datum | ggf. Autor</a:t>
            </a:r>
            <a:endParaRPr lang="de-DE">
              <a:solidFill>
                <a:srgbClr val="909BA3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fld id="{CE82B8A1-0CCE-4815-9668-383D7DE7D8B4}" type="slidenum">
              <a:rPr lang="de-DE" smtClean="0"/>
              <a:pPr/>
              <a:t>‹#›</a:t>
            </a:fld>
            <a:endParaRPr lang="de-DE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5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13B3F-1B6C-4F61-ADA5-4DB4567239C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3766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6355F-82BA-4144-8849-BC4FC85FEC0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71506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D960E-AC85-4042-9C58-1BB1D3A5F22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1888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B04F5-E096-4192-86A4-4F76B0B009B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71820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Kliknite sem a upravte štýly predlohy textu.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Tretia úroveň</a:t>
            </a:r>
          </a:p>
          <a:p>
            <a:pPr lvl="3"/>
            <a:r>
              <a:rPr lang="sk-SK" altLang="cs-CZ"/>
              <a:t>Štvrtá úroveň</a:t>
            </a:r>
          </a:p>
          <a:p>
            <a:pPr lvl="4"/>
            <a:r>
              <a:rPr lang="sk-SK" altLang="cs-CZ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154C1D1-BDD5-49F8-BF93-F8B259F5AEB4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9971CB-3D07-0949-A786-E48DA25E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46F00-BB74-4840-9EA5-78E3D0EEB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8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DF5A-5556-6C4A-99C7-E3E8779C5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994166"/>
            <a:ext cx="1526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2078B0"/>
                </a:solidFill>
              </a:defRPr>
            </a:lvl1pPr>
          </a:lstStyle>
          <a:p>
            <a:fld id="{A58867C9-52B0-E248-BB14-BA7F63BD41EF}" type="datetime1">
              <a:rPr lang="sk-SK" smtClean="0"/>
              <a:t>20. 9. 2022</a:t>
            </a:fld>
            <a:endParaRPr lang="sk-S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A74BF-91F2-7640-950E-6EF4B15A2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0" y="6300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2F9D54"/>
                </a:solidFill>
              </a:defRPr>
            </a:lvl1pPr>
          </a:lstStyle>
          <a:p>
            <a:r>
              <a:rPr lang="sk-SK" dirty="0" err="1"/>
              <a:t>Name</a:t>
            </a:r>
            <a:r>
              <a:rPr lang="sk-SK" dirty="0"/>
              <a:t> of Speaker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67821-3413-6946-97D7-1C21A0F4B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2C8C-E6A6-AF4E-B1B5-03609970EF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58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6381" y="3041539"/>
            <a:ext cx="4974873" cy="240066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0149" y="2365692"/>
            <a:ext cx="5549745" cy="291810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48139" y="5322522"/>
            <a:ext cx="5107535" cy="16896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4783" y="767999"/>
            <a:ext cx="3682432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57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955">
        <a:defRPr>
          <a:latin typeface="+mn-lt"/>
          <a:ea typeface="+mn-ea"/>
          <a:cs typeface="+mn-cs"/>
        </a:defRPr>
      </a:lvl2pPr>
      <a:lvl3pPr marL="829909">
        <a:defRPr>
          <a:latin typeface="+mn-lt"/>
          <a:ea typeface="+mn-ea"/>
          <a:cs typeface="+mn-cs"/>
        </a:defRPr>
      </a:lvl3pPr>
      <a:lvl4pPr marL="1244864">
        <a:defRPr>
          <a:latin typeface="+mn-lt"/>
          <a:ea typeface="+mn-ea"/>
          <a:cs typeface="+mn-cs"/>
        </a:defRPr>
      </a:lvl4pPr>
      <a:lvl5pPr marL="1659819">
        <a:defRPr>
          <a:latin typeface="+mn-lt"/>
          <a:ea typeface="+mn-ea"/>
          <a:cs typeface="+mn-cs"/>
        </a:defRPr>
      </a:lvl5pPr>
      <a:lvl6pPr marL="2074774">
        <a:defRPr>
          <a:latin typeface="+mn-lt"/>
          <a:ea typeface="+mn-ea"/>
          <a:cs typeface="+mn-cs"/>
        </a:defRPr>
      </a:lvl6pPr>
      <a:lvl7pPr marL="2489728">
        <a:defRPr>
          <a:latin typeface="+mn-lt"/>
          <a:ea typeface="+mn-ea"/>
          <a:cs typeface="+mn-cs"/>
        </a:defRPr>
      </a:lvl7pPr>
      <a:lvl8pPr marL="2904683">
        <a:defRPr>
          <a:latin typeface="+mn-lt"/>
          <a:ea typeface="+mn-ea"/>
          <a:cs typeface="+mn-cs"/>
        </a:defRPr>
      </a:lvl8pPr>
      <a:lvl9pPr marL="331963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EEC865-E36F-CF47-A8C4-E07E5473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8DD02-AB88-1347-A310-110970881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E8A38-96D7-3D48-A4ED-8FD1CF4D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EE566-DB52-7D4A-93CF-78F3AB7BB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56127-5649-174E-99A0-32CBDA2A9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ok 7">
            <a:extLst>
              <a:ext uri="{FF2B5EF4-FFF2-40B4-BE49-F238E27FC236}">
                <a16:creationId xmlns:a16="http://schemas.microsoft.com/office/drawing/2014/main" id="{9A590D04-6A7C-7F40-8C42-C2170C85898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1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0B462-D2E5-4621-9EEE-5E4973FC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A823A-589E-4271-A9C5-DFBA50540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FDF4A-483D-40DE-AAFB-F6A94C28F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C4409-E0A0-4B09-B031-1FB0FD552E1B}" type="datetimeFigureOut">
              <a:rPr lang="fr-BE" smtClean="0"/>
              <a:t>20-09-22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45AC6-3681-4B6D-939F-3927CAB5E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68775-395C-451B-B720-EFF37D4D5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2207-DC6A-4072-8A0F-40B4795903CC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D7950-0CD2-4DF2-AC6C-1236B82F8F69}"/>
              </a:ext>
            </a:extLst>
          </p:cNvPr>
          <p:cNvSpPr/>
          <p:nvPr userDrawn="1"/>
        </p:nvSpPr>
        <p:spPr>
          <a:xfrm>
            <a:off x="0" y="8"/>
            <a:ext cx="347472" cy="3322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C4B832-0978-48D9-BB70-35BB825795CB}"/>
              </a:ext>
            </a:extLst>
          </p:cNvPr>
          <p:cNvSpPr/>
          <p:nvPr userDrawn="1"/>
        </p:nvSpPr>
        <p:spPr>
          <a:xfrm>
            <a:off x="0" y="2531951"/>
            <a:ext cx="347472" cy="43260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Image 6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3B8D664C-8DE2-4738-BC8A-2A2D598DF5FD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229" y="185737"/>
            <a:ext cx="876300" cy="1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4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tm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hart" Target="../charts/chart1.xml"/><Relationship Id="rId7" Type="http://schemas.openxmlformats.org/officeDocument/2006/relationships/hyperlink" Target="http://www.greendeal4buildings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iec.eu/" TargetMode="External"/><Relationship Id="rId5" Type="http://schemas.openxmlformats.org/officeDocument/2006/relationships/hyperlink" Target="http://www.zsps.sk/" TargetMode="External"/><Relationship Id="rId4" Type="http://schemas.openxmlformats.org/officeDocument/2006/relationships/hyperlink" Target="mailto:prezident@zsps.sk" TargetMode="Externa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F1512B7-52DE-4751-B2E3-32D9CF51B4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alphaModFix amt="6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bright="3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75"/>
            <a:ext cx="12238668" cy="667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00ECD3F-7CB2-49BF-9728-7A866584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6219" y="5360792"/>
            <a:ext cx="5766230" cy="95410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XII. ročník mezinárodní konference Luhačovice 22. 9. 2022</a:t>
            </a:r>
          </a:p>
          <a:p>
            <a:endParaRPr lang="sk-SK" dirty="0"/>
          </a:p>
        </p:txBody>
      </p:sp>
      <p:pic>
        <p:nvPicPr>
          <p:cNvPr id="7" name="Obrázok 12">
            <a:extLst>
              <a:ext uri="{FF2B5EF4-FFF2-40B4-BE49-F238E27FC236}">
                <a16:creationId xmlns:a16="http://schemas.microsoft.com/office/drawing/2014/main" id="{9DBDA9BB-2F86-4039-9D74-11DF0257A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79" y="3848459"/>
            <a:ext cx="3879975" cy="1156977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CCF9A29C-D0A3-4F91-B515-A984235E9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751" y="2555503"/>
            <a:ext cx="57662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3200" b="1" dirty="0">
                <a:solidFill>
                  <a:srgbClr val="002060"/>
                </a:solidFill>
              </a:rPr>
              <a:t>Pavol Kováčik</a:t>
            </a:r>
          </a:p>
          <a:p>
            <a:pPr algn="ctr"/>
            <a:r>
              <a:rPr lang="cs-CZ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713E0B-1E80-641A-CC7A-53959B729D0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12238668" cy="1556792"/>
          </a:xfrm>
          <a:prstGeom prst="rect">
            <a:avLst/>
          </a:prstGeom>
          <a:solidFill>
            <a:srgbClr val="0D3C7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Udržitelná výstavba dopravní infrastruktury</a:t>
            </a:r>
            <a:endParaRPr kumimoji="0" lang="en-GB" altLang="cs-CZ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 výzvy současné hospodářské situace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733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5419B37-6021-B3BF-C420-57D00C48EE72}"/>
              </a:ext>
            </a:extLst>
          </p:cNvPr>
          <p:cNvSpPr txBox="1">
            <a:spLocks/>
          </p:cNvSpPr>
          <p:nvPr/>
        </p:nvSpPr>
        <p:spPr bwMode="auto">
          <a:xfrm>
            <a:off x="1487488" y="0"/>
            <a:ext cx="10704512" cy="1143000"/>
          </a:xfrm>
          <a:prstGeom prst="rect">
            <a:avLst/>
          </a:prstGeom>
          <a:solidFill>
            <a:srgbClr val="0D3C7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Greendeal4Buildings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Investície – nutný presun do inovácií pre klimatickú neutralitu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ok 3">
            <a:extLst>
              <a:ext uri="{FF2B5EF4-FFF2-40B4-BE49-F238E27FC236}">
                <a16:creationId xmlns:a16="http://schemas.microsoft.com/office/drawing/2014/main" id="{B1050FC5-CB9A-9F4B-579A-B595BC74C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35396"/>
            <a:ext cx="1188823" cy="810838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FB2E96CA-F12B-C3CE-B1D8-31884C233637}"/>
              </a:ext>
            </a:extLst>
          </p:cNvPr>
          <p:cNvSpPr/>
          <p:nvPr/>
        </p:nvSpPr>
        <p:spPr>
          <a:xfrm>
            <a:off x="6920703" y="1563782"/>
            <a:ext cx="5271297" cy="4129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803857-D269-254A-BF03-31F3364AC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35" y="1412776"/>
            <a:ext cx="6912768" cy="472965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Program inovácií na </a:t>
            </a:r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zvýšenie produktivity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práce v stavebníctve;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Schéma podpory </a:t>
            </a:r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spriemyselnenia stavebnej výroby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k-SK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prepojeného zeleného a digitálneho rastu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Twin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 v stavebnom sektore;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Na okrúhlom stole v 10/2022 bude predstavený </a:t>
            </a:r>
            <a:r>
              <a:rPr lang="sk-SK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ESG pre stavebný priemysel.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Predpokladaný zámer výskumného projektu má z cieľ pripraviť české a slovenské stavebníctvo na implementáciu managementu uhlíkovej stopy a zvyšovania energetickej účinnosti systematickou adaptáciou dodávateľských reťazcov s využitím medzinárodnej praxe. Podklad pre národné plány implementácie ESG.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220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383F18-5ACA-3C40-AEA8-78F2B326934C}"/>
              </a:ext>
            </a:extLst>
          </p:cNvPr>
          <p:cNvSpPr txBox="1"/>
          <p:nvPr/>
        </p:nvSpPr>
        <p:spPr>
          <a:xfrm>
            <a:off x="9593943" y="754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3">
            <a:extLst>
              <a:ext uri="{FF2B5EF4-FFF2-40B4-BE49-F238E27FC236}">
                <a16:creationId xmlns:a16="http://schemas.microsoft.com/office/drawing/2014/main" id="{50EE20C7-2A13-4517-A158-5DA701DCA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35396"/>
            <a:ext cx="1188823" cy="810838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E1C80DE4-372D-43F9-BCC8-3997563162B0}"/>
              </a:ext>
            </a:extLst>
          </p:cNvPr>
          <p:cNvSpPr txBox="1">
            <a:spLocks/>
          </p:cNvSpPr>
          <p:nvPr/>
        </p:nvSpPr>
        <p:spPr bwMode="auto">
          <a:xfrm>
            <a:off x="1524000" y="0"/>
            <a:ext cx="10668000" cy="1143000"/>
          </a:xfrm>
          <a:prstGeom prst="rect">
            <a:avLst/>
          </a:prstGeom>
          <a:solidFill>
            <a:srgbClr val="0D3C7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Zákon 200/2022 O územním plánovaní,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Zákon 201/2022 O </a:t>
            </a:r>
            <a:r>
              <a:rPr kumimoji="0" lang="cs-CZ" altLang="cs-CZ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výstavbe</a:t>
            </a:r>
            <a:endParaRPr kumimoji="0" lang="cs-CZ" altLang="cs-CZ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Obrázok 4">
            <a:extLst>
              <a:ext uri="{FF2B5EF4-FFF2-40B4-BE49-F238E27FC236}">
                <a16:creationId xmlns:a16="http://schemas.microsoft.com/office/drawing/2014/main" id="{6704FE88-C5C4-4E34-900F-D949A3276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60" y="6243552"/>
            <a:ext cx="1912585" cy="510380"/>
          </a:xfrm>
          <a:prstGeom prst="rect">
            <a:avLst/>
          </a:prstGeom>
        </p:spPr>
      </p:pic>
      <p:sp>
        <p:nvSpPr>
          <p:cNvPr id="8" name="Zástupný objekt pre obsah 4">
            <a:extLst>
              <a:ext uri="{FF2B5EF4-FFF2-40B4-BE49-F238E27FC236}">
                <a16:creationId xmlns:a16="http://schemas.microsoft.com/office/drawing/2014/main" id="{3A620B3F-89F1-457D-B529-E6D9115E836F}"/>
              </a:ext>
            </a:extLst>
          </p:cNvPr>
          <p:cNvSpPr txBox="1">
            <a:spLocks/>
          </p:cNvSpPr>
          <p:nvPr/>
        </p:nvSpPr>
        <p:spPr>
          <a:xfrm>
            <a:off x="695400" y="3095868"/>
            <a:ext cx="7333831" cy="3168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sk-SK" sz="1800" i="1" kern="0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rgbClr val="25398F"/>
                </a:solidFill>
                <a:cs typeface="Arial" panose="020B0604020202020204" pitchFamily="34" charset="0"/>
              </a:rPr>
              <a:t>Dopravné stavby (cesty, železnice, letiská, električky, lanové dráhy)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rgbClr val="25398F"/>
                </a:solidFill>
                <a:cs typeface="Arial" panose="020B0604020202020204" pitchFamily="34" charset="0"/>
              </a:rPr>
              <a:t>Pozemné stavby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rgbClr val="25398F"/>
                </a:solidFill>
                <a:cs typeface="Arial" panose="020B0604020202020204" pitchFamily="34" charset="0"/>
              </a:rPr>
              <a:t>Tunely, mosty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rgbClr val="25398F"/>
                </a:solidFill>
                <a:cs typeface="Arial" panose="020B0604020202020204" pitchFamily="34" charset="0"/>
              </a:rPr>
              <a:t>Energetické stavby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rgbClr val="25398F"/>
                </a:solidFill>
                <a:cs typeface="Arial" panose="020B0604020202020204" pitchFamily="34" charset="0"/>
              </a:rPr>
              <a:t>Vodné diela a stavby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rgbClr val="25398F"/>
                </a:solidFill>
                <a:cs typeface="Arial" panose="020B0604020202020204" pitchFamily="34" charset="0"/>
              </a:rPr>
              <a:t>Stavby jadrových zariadení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rgbClr val="25398F"/>
                </a:solidFill>
                <a:cs typeface="Arial" panose="020B0604020202020204" pitchFamily="34" charset="0"/>
              </a:rPr>
              <a:t>Budovy mimoriadnych rozmerov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>
                <a:solidFill>
                  <a:srgbClr val="25398F"/>
                </a:solidFill>
                <a:cs typeface="Arial" panose="020B0604020202020204" pitchFamily="34" charset="0"/>
              </a:rPr>
              <a:t>Teleso skládky nebezpečných odpadov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sz="1800" dirty="0">
              <a:solidFill>
                <a:srgbClr val="253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sk-SK" sz="1800" kern="0" dirty="0"/>
          </a:p>
        </p:txBody>
      </p:sp>
      <p:pic>
        <p:nvPicPr>
          <p:cNvPr id="9" name="Obrázok 3" descr="DPS-katalog-FINAL.pdf - Adobe Acrobat Reader DC">
            <a:extLst>
              <a:ext uri="{FF2B5EF4-FFF2-40B4-BE49-F238E27FC236}">
                <a16:creationId xmlns:a16="http://schemas.microsoft.com/office/drawing/2014/main" id="{699EE0BA-BD40-647F-189A-56933470C6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t="27406" r="30323" b="23575"/>
          <a:stretch/>
        </p:blipFill>
        <p:spPr>
          <a:xfrm>
            <a:off x="8097005" y="2404833"/>
            <a:ext cx="3940661" cy="2758463"/>
          </a:xfrm>
          <a:prstGeom prst="rect">
            <a:avLst/>
          </a:prstGeom>
        </p:spPr>
      </p:pic>
      <p:sp>
        <p:nvSpPr>
          <p:cNvPr id="10" name="Zástupný objekt pre obsah 4">
            <a:extLst>
              <a:ext uri="{FF2B5EF4-FFF2-40B4-BE49-F238E27FC236}">
                <a16:creationId xmlns:a16="http://schemas.microsoft.com/office/drawing/2014/main" id="{59C7E886-F4DE-2776-9DCA-E08F350100A3}"/>
              </a:ext>
            </a:extLst>
          </p:cNvPr>
          <p:cNvSpPr txBox="1">
            <a:spLocks/>
          </p:cNvSpPr>
          <p:nvPr/>
        </p:nvSpPr>
        <p:spPr>
          <a:xfrm>
            <a:off x="304168" y="1318561"/>
            <a:ext cx="7581655" cy="54040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sk-SK" sz="2000" b="1" dirty="0">
                <a:solidFill>
                  <a:srgbClr val="003399"/>
                </a:solidFill>
                <a:cs typeface="Arial" panose="020B0604020202020204" pitchFamily="34" charset="0"/>
              </a:rPr>
              <a:t>Vyhradená stavba (§2. ods.5): </a:t>
            </a:r>
          </a:p>
          <a:p>
            <a:pPr marL="0" indent="0" algn="just">
              <a:buFontTx/>
              <a:buNone/>
            </a:pPr>
            <a:r>
              <a:rPr lang="sk-SK" sz="1800" dirty="0">
                <a:solidFill>
                  <a:srgbClr val="003399"/>
                </a:solidFill>
                <a:cs typeface="Arial" panose="020B0604020202020204" pitchFamily="34" charset="0"/>
              </a:rPr>
              <a:t>Vyhradená stavba je budova alebo inžinierska stavba, ktorá je technologicky náročná alebo konštrukčne neobvyklá, ktorá z hľadiska rozsahu stavebných prác a technológie stavebných prác a použitých stavebných výrobkov kladie zvýšené nároky na organizovanie výstavby, na koordináciu činností vo výstavbe a na potrebné technické vybavenie zhotoviteľa stavby.</a:t>
            </a:r>
          </a:p>
          <a:p>
            <a:pPr marL="0" indent="0" algn="just">
              <a:buFontTx/>
              <a:buNone/>
            </a:pPr>
            <a:r>
              <a:rPr lang="sk-SK" sz="1800" b="1" dirty="0">
                <a:solidFill>
                  <a:srgbClr val="003399"/>
                </a:solidFill>
                <a:cs typeface="Arial" panose="020B0604020202020204" pitchFamily="34" charset="0"/>
              </a:rPr>
              <a:t>Zoznam vyhradených stavieb (príloha č.4): </a:t>
            </a:r>
            <a:endParaRPr lang="sk-SK" sz="1800" kern="0" dirty="0"/>
          </a:p>
        </p:txBody>
      </p:sp>
    </p:spTree>
    <p:extLst>
      <p:ext uri="{BB962C8B-B14F-4D97-AF65-F5344CB8AC3E}">
        <p14:creationId xmlns:p14="http://schemas.microsoft.com/office/powerpoint/2010/main" val="97465359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383F18-5ACA-3C40-AEA8-78F2B326934C}"/>
              </a:ext>
            </a:extLst>
          </p:cNvPr>
          <p:cNvSpPr txBox="1"/>
          <p:nvPr/>
        </p:nvSpPr>
        <p:spPr>
          <a:xfrm>
            <a:off x="9593943" y="754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3">
            <a:extLst>
              <a:ext uri="{FF2B5EF4-FFF2-40B4-BE49-F238E27FC236}">
                <a16:creationId xmlns:a16="http://schemas.microsoft.com/office/drawing/2014/main" id="{50EE20C7-2A13-4517-A158-5DA701DCA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35396"/>
            <a:ext cx="1188823" cy="810838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E1C80DE4-372D-43F9-BCC8-3997563162B0}"/>
              </a:ext>
            </a:extLst>
          </p:cNvPr>
          <p:cNvSpPr txBox="1">
            <a:spLocks/>
          </p:cNvSpPr>
          <p:nvPr/>
        </p:nvSpPr>
        <p:spPr bwMode="auto">
          <a:xfrm>
            <a:off x="1524000" y="0"/>
            <a:ext cx="10668000" cy="1143000"/>
          </a:xfrm>
          <a:prstGeom prst="rect">
            <a:avLst/>
          </a:prstGeom>
          <a:solidFill>
            <a:srgbClr val="0D3C7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Zákon 201/2022 </a:t>
            </a:r>
            <a:r>
              <a:rPr kumimoji="0" lang="cs-CZ" altLang="cs-CZ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Zz</a:t>
            </a:r>
            <a:r>
              <a:rPr kumimoji="0" lang="cs-CZ" altLang="cs-CZ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o </a:t>
            </a:r>
            <a:r>
              <a:rPr kumimoji="0" lang="cs-CZ" altLang="cs-CZ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výstavbe</a:t>
            </a:r>
            <a:endParaRPr kumimoji="0" lang="cs-CZ" altLang="cs-CZ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Vyhradené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stavby</a:t>
            </a:r>
          </a:p>
        </p:txBody>
      </p:sp>
      <p:pic>
        <p:nvPicPr>
          <p:cNvPr id="19" name="Obrázok 4">
            <a:extLst>
              <a:ext uri="{FF2B5EF4-FFF2-40B4-BE49-F238E27FC236}">
                <a16:creationId xmlns:a16="http://schemas.microsoft.com/office/drawing/2014/main" id="{6704FE88-C5C4-4E34-900F-D949A3276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60" y="6243552"/>
            <a:ext cx="1912585" cy="510380"/>
          </a:xfrm>
          <a:prstGeom prst="rect">
            <a:avLst/>
          </a:prstGeom>
        </p:spPr>
      </p:pic>
      <p:sp>
        <p:nvSpPr>
          <p:cNvPr id="11" name="Zástupný objekt pre obsah 4">
            <a:extLst>
              <a:ext uri="{FF2B5EF4-FFF2-40B4-BE49-F238E27FC236}">
                <a16:creationId xmlns:a16="http://schemas.microsoft.com/office/drawing/2014/main" id="{37E13748-BDED-C315-4DDD-07860787D10A}"/>
              </a:ext>
            </a:extLst>
          </p:cNvPr>
          <p:cNvSpPr txBox="1">
            <a:spLocks/>
          </p:cNvSpPr>
          <p:nvPr/>
        </p:nvSpPr>
        <p:spPr>
          <a:xfrm>
            <a:off x="6096000" y="2204864"/>
            <a:ext cx="5724540" cy="3168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sk-SK" sz="2000" b="1" spc="50" dirty="0">
                <a:solidFill>
                  <a:srgbClr val="25398F"/>
                </a:solidFill>
                <a:cs typeface="Arial" panose="020B0604020202020204" pitchFamily="34" charset="0"/>
              </a:rPr>
              <a:t>Požiadavky na zhotoviteľov (§22 ods.4):</a:t>
            </a:r>
          </a:p>
          <a:p>
            <a:pPr marL="0" indent="0" algn="just">
              <a:buFontTx/>
              <a:buNone/>
            </a:pPr>
            <a:r>
              <a:rPr lang="sk-SK" sz="2000" spc="50" dirty="0">
                <a:solidFill>
                  <a:srgbClr val="25398F"/>
                </a:solidFill>
                <a:cs typeface="Arial" panose="020B0604020202020204" pitchFamily="34" charset="0"/>
              </a:rPr>
              <a:t>... </a:t>
            </a:r>
            <a:r>
              <a:rPr lang="sk-SK" sz="2000" b="1" spc="50" dirty="0">
                <a:solidFill>
                  <a:srgbClr val="25398F"/>
                </a:solidFill>
                <a:cs typeface="Arial" panose="020B0604020202020204" pitchFamily="34" charset="0"/>
              </a:rPr>
              <a:t>Zhotovovanie vyhradenej stavby </a:t>
            </a:r>
            <a:r>
              <a:rPr lang="sk-SK" sz="2000" spc="50" dirty="0">
                <a:solidFill>
                  <a:srgbClr val="25398F"/>
                </a:solidFill>
                <a:cs typeface="Arial" panose="020B0604020202020204" pitchFamily="34" charset="0"/>
              </a:rPr>
              <a:t>je vyhradené generálnemu </a:t>
            </a:r>
            <a:r>
              <a:rPr lang="sk-SK" sz="2000" b="1" spc="50" dirty="0">
                <a:solidFill>
                  <a:srgbClr val="25398F"/>
                </a:solidFill>
                <a:cs typeface="Arial" panose="020B0604020202020204" pitchFamily="34" charset="0"/>
              </a:rPr>
              <a:t>zhotoviteľovi stavby</a:t>
            </a:r>
            <a:r>
              <a:rPr lang="sk-SK" sz="2000" spc="50" dirty="0">
                <a:solidFill>
                  <a:srgbClr val="25398F"/>
                </a:solidFill>
                <a:cs typeface="Arial" panose="020B0604020202020204" pitchFamily="34" charset="0"/>
              </a:rPr>
              <a:t>, ktorý </a:t>
            </a:r>
            <a:r>
              <a:rPr lang="sk-SK" sz="2000" b="1" spc="50" dirty="0">
                <a:solidFill>
                  <a:srgbClr val="25398F"/>
                </a:solidFill>
                <a:cs typeface="Arial" panose="020B0604020202020204" pitchFamily="34" charset="0"/>
              </a:rPr>
              <a:t>je držiteľom platného certifikátu systému manažérstva zhotoviteľa vyhradenej stavby </a:t>
            </a:r>
            <a:r>
              <a:rPr lang="sk-SK" sz="2000" spc="50" dirty="0">
                <a:solidFill>
                  <a:srgbClr val="25398F"/>
                </a:solidFill>
                <a:cs typeface="Arial" panose="020B0604020202020204" pitchFamily="34" charset="0"/>
              </a:rPr>
              <a:t>zapísanému v zozname certifikovaných generálnych zhotoviteľov vyhradených stavieb. </a:t>
            </a:r>
            <a:r>
              <a:rPr lang="sk-SK" sz="2000" b="1" spc="50" dirty="0">
                <a:solidFill>
                  <a:srgbClr val="25398F"/>
                </a:solidFill>
                <a:cs typeface="Arial" panose="020B0604020202020204" pitchFamily="34" charset="0"/>
              </a:rPr>
              <a:t>Certifikáciu vykonáva akreditovaný certifikačný orgán  </a:t>
            </a:r>
            <a:r>
              <a:rPr lang="sk-SK" sz="2000" spc="50" dirty="0">
                <a:solidFill>
                  <a:srgbClr val="25398F"/>
                </a:solidFill>
                <a:cs typeface="Arial" panose="020B0604020202020204" pitchFamily="34" charset="0"/>
              </a:rPr>
              <a:t>na základe výsledku preverenia spôsobilosti zhotoviteľa stavby. </a:t>
            </a:r>
            <a:endParaRPr lang="sk-SK" sz="2000" b="1" spc="50" dirty="0">
              <a:solidFill>
                <a:srgbClr val="25398F"/>
              </a:solidFill>
              <a:cs typeface="Arial" panose="020B0604020202020204" pitchFamily="34" charset="0"/>
            </a:endParaRPr>
          </a:p>
          <a:p>
            <a:pPr algn="just"/>
            <a:endParaRPr lang="sk-SK" sz="2000" kern="0" dirty="0"/>
          </a:p>
        </p:txBody>
      </p:sp>
      <p:pic>
        <p:nvPicPr>
          <p:cNvPr id="13" name="Obrázok 1">
            <a:extLst>
              <a:ext uri="{FF2B5EF4-FFF2-40B4-BE49-F238E27FC236}">
                <a16:creationId xmlns:a16="http://schemas.microsoft.com/office/drawing/2014/main" id="{86AAFD1C-9216-EBA0-90D2-EE709CE01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2095626"/>
            <a:ext cx="4968552" cy="29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4101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383F18-5ACA-3C40-AEA8-78F2B326934C}"/>
              </a:ext>
            </a:extLst>
          </p:cNvPr>
          <p:cNvSpPr txBox="1"/>
          <p:nvPr/>
        </p:nvSpPr>
        <p:spPr>
          <a:xfrm>
            <a:off x="9593943" y="754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ok 3">
            <a:extLst>
              <a:ext uri="{FF2B5EF4-FFF2-40B4-BE49-F238E27FC236}">
                <a16:creationId xmlns:a16="http://schemas.microsoft.com/office/drawing/2014/main" id="{1B1B14ED-5421-4FB1-9571-BF9508432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35396"/>
            <a:ext cx="1188823" cy="810838"/>
          </a:xfrm>
          <a:prstGeom prst="rect">
            <a:avLst/>
          </a:prstGeom>
        </p:spPr>
      </p:pic>
      <p:sp>
        <p:nvSpPr>
          <p:cNvPr id="10" name="TextovéPole 5">
            <a:extLst>
              <a:ext uri="{FF2B5EF4-FFF2-40B4-BE49-F238E27FC236}">
                <a16:creationId xmlns:a16="http://schemas.microsoft.com/office/drawing/2014/main" id="{656D7307-5296-4328-A7C7-66F186171120}"/>
              </a:ext>
            </a:extLst>
          </p:cNvPr>
          <p:cNvSpPr txBox="1"/>
          <p:nvPr/>
        </p:nvSpPr>
        <p:spPr>
          <a:xfrm>
            <a:off x="335360" y="1484784"/>
            <a:ext cx="871296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Metodický pokyn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Ministerstva dopravy a výstavby </a:t>
            </a:r>
            <a:r>
              <a:rPr kumimoji="0" 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Slovenskej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republiky č. 19/2022, </a:t>
            </a:r>
            <a:r>
              <a:rPr kumimoji="0" 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ktorým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stanovuje mechanizmus úpravy ceny v </a:t>
            </a:r>
            <a:r>
              <a:rPr kumimoji="0" 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dôsledku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zmien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nákladov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projektoch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opravy a údržby, výstavby, </a:t>
            </a:r>
            <a:r>
              <a:rPr kumimoji="0" 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modernizácie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rekonštrukcie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inžinierskych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stavieb</a:t>
            </a:r>
            <a:r>
              <a:rPr kumimoji="0" lang="cs-CZ" sz="1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budov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rgbClr val="002060"/>
                </a:solidFill>
                <a:latin typeface="Arial"/>
              </a:rPr>
              <a:t>15.6.2022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600" dirty="0">
              <a:solidFill>
                <a:srgbClr val="002060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rgbClr val="002060"/>
                </a:solidFill>
                <a:latin typeface="Arial"/>
              </a:rPr>
              <a:t>Metodický pokyn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rgbClr val="002060"/>
                </a:solidFill>
                <a:latin typeface="Arial"/>
              </a:rPr>
              <a:t>Ministerstva dopravy a výstavby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Slovenskej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republiky č. 22/2022,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ktorým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sa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stanovuje mechanizmus úpravy ceny v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dôsledku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zmien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nákladov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pri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projektoch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opravy a údržby, 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pri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výstavbe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,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modernizácie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a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rekonštrukcie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inžinierskych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stavieb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a budov –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zmena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zmluvy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,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rámcovej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dohody a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koncesnej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zmluvy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počas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jej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trvania</a:t>
            </a:r>
            <a:endParaRPr lang="cs-CZ" sz="1600" dirty="0">
              <a:solidFill>
                <a:srgbClr val="002060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rgbClr val="002060"/>
                </a:solidFill>
                <a:latin typeface="Arial"/>
              </a:rPr>
              <a:t>13.7.2022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1600" dirty="0">
              <a:solidFill>
                <a:srgbClr val="002060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rgbClr val="002060"/>
                </a:solidFill>
                <a:latin typeface="Arial"/>
              </a:rPr>
              <a:t>Metodický pokyn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rgbClr val="002060"/>
                </a:solidFill>
                <a:latin typeface="Arial"/>
              </a:rPr>
              <a:t>Ministerstva dopravy a výstavby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Slovenskej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republiky č.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xx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/2022,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ktorým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sa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stanovuje mechanizmus úpravy ceny v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dôsledku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zmien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nákladov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pri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projektoch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opravy a údržby, 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pri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výstavbe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,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modernizácie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a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rekonštrukcie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inžinierskych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stavieb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a budov –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zmena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zmluvy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,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rámcovej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dohody a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koncesnej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zmluvy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počas</a:t>
            </a:r>
            <a:r>
              <a:rPr lang="cs-CZ" sz="1600" dirty="0">
                <a:solidFill>
                  <a:srgbClr val="002060"/>
                </a:solidFill>
                <a:latin typeface="Arial"/>
              </a:rPr>
              <a:t> jej </a:t>
            </a:r>
            <a:r>
              <a:rPr lang="cs-CZ" sz="1600" dirty="0" err="1">
                <a:solidFill>
                  <a:srgbClr val="002060"/>
                </a:solidFill>
                <a:latin typeface="Arial"/>
              </a:rPr>
              <a:t>trvania</a:t>
            </a:r>
            <a:endParaRPr lang="cs-CZ" sz="1600" dirty="0">
              <a:solidFill>
                <a:srgbClr val="002060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>
                <a:solidFill>
                  <a:srgbClr val="002060"/>
                </a:solidFill>
                <a:latin typeface="Arial"/>
              </a:rPr>
              <a:t>xx.9.2022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="1" dirty="0">
              <a:solidFill>
                <a:srgbClr val="002060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="1" dirty="0">
              <a:solidFill>
                <a:srgbClr val="002060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FAD24776-BBF9-4EEB-8B32-DC0D94E6E303}"/>
              </a:ext>
            </a:extLst>
          </p:cNvPr>
          <p:cNvSpPr txBox="1">
            <a:spLocks/>
          </p:cNvSpPr>
          <p:nvPr/>
        </p:nvSpPr>
        <p:spPr bwMode="auto">
          <a:xfrm>
            <a:off x="1524000" y="0"/>
            <a:ext cx="10668000" cy="1143000"/>
          </a:xfrm>
          <a:prstGeom prst="rect">
            <a:avLst/>
          </a:prstGeom>
          <a:solidFill>
            <a:srgbClr val="0D3C7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Riešenie</a:t>
            </a: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alt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nepredvídateľného</a:t>
            </a: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alt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nárastu</a:t>
            </a: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alt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cien</a:t>
            </a: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stavebných </a:t>
            </a:r>
            <a:r>
              <a:rPr kumimoji="0" lang="cs-CZ" alt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prác</a:t>
            </a: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628B9-30C8-FF1F-D9C2-41AFBDA2A7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1484784"/>
            <a:ext cx="3325714" cy="47080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ázok 4">
            <a:extLst>
              <a:ext uri="{FF2B5EF4-FFF2-40B4-BE49-F238E27FC236}">
                <a16:creationId xmlns:a16="http://schemas.microsoft.com/office/drawing/2014/main" id="{0A47399D-0F1B-FFA3-2DA9-03BF52503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60" y="6243552"/>
            <a:ext cx="1912585" cy="51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9596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10">
            <a:extLst>
              <a:ext uri="{FF2B5EF4-FFF2-40B4-BE49-F238E27FC236}">
                <a16:creationId xmlns:a16="http://schemas.microsoft.com/office/drawing/2014/main" id="{594CBD1A-ABA4-42FC-97C2-AFFD9D7FB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4582328"/>
              </p:ext>
            </p:extLst>
          </p:nvPr>
        </p:nvGraphicFramePr>
        <p:xfrm>
          <a:off x="1860116" y="1126438"/>
          <a:ext cx="8316233" cy="5731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eeform 11">
            <a:extLst>
              <a:ext uri="{FF2B5EF4-FFF2-40B4-BE49-F238E27FC236}">
                <a16:creationId xmlns:a16="http://schemas.microsoft.com/office/drawing/2014/main" id="{1592B23A-1A9E-4589-A1A9-2115ECF597E0}"/>
              </a:ext>
            </a:extLst>
          </p:cNvPr>
          <p:cNvSpPr/>
          <p:nvPr/>
        </p:nvSpPr>
        <p:spPr>
          <a:xfrm rot="10800000">
            <a:off x="1588" y="3676869"/>
            <a:ext cx="12188825" cy="3181131"/>
          </a:xfrm>
          <a:custGeom>
            <a:avLst/>
            <a:gdLst>
              <a:gd name="connsiteX0" fmla="*/ 12069936 w 24377650"/>
              <a:gd name="connsiteY0" fmla="*/ 6362262 h 6362262"/>
              <a:gd name="connsiteX1" fmla="*/ 12026155 w 24377650"/>
              <a:gd name="connsiteY1" fmla="*/ 6348545 h 6362262"/>
              <a:gd name="connsiteX2" fmla="*/ 11543910 w 24377650"/>
              <a:gd name="connsiteY2" fmla="*/ 5208105 h 6362262"/>
              <a:gd name="connsiteX3" fmla="*/ 10975411 w 24377650"/>
              <a:gd name="connsiteY3" fmla="*/ 5620910 h 6362262"/>
              <a:gd name="connsiteX4" fmla="*/ 10671558 w 24377650"/>
              <a:gd name="connsiteY4" fmla="*/ 5683615 h 6362262"/>
              <a:gd name="connsiteX5" fmla="*/ 10671558 w 24377650"/>
              <a:gd name="connsiteY5" fmla="*/ 5636586 h 6362262"/>
              <a:gd name="connsiteX6" fmla="*/ 11279917 w 24377650"/>
              <a:gd name="connsiteY6" fmla="*/ 4264923 h 6362262"/>
              <a:gd name="connsiteX7" fmla="*/ 11264049 w 24377650"/>
              <a:gd name="connsiteY7" fmla="*/ 2290834 h 6362262"/>
              <a:gd name="connsiteX8" fmla="*/ 11254276 w 24377650"/>
              <a:gd name="connsiteY8" fmla="*/ 2229000 h 6362262"/>
              <a:gd name="connsiteX9" fmla="*/ 11040171 w 24377650"/>
              <a:gd name="connsiteY9" fmla="*/ 2240978 h 6362262"/>
              <a:gd name="connsiteX10" fmla="*/ 0 w 24377650"/>
              <a:gd name="connsiteY10" fmla="*/ 2179610 h 6362262"/>
              <a:gd name="connsiteX11" fmla="*/ 0 w 24377650"/>
              <a:gd name="connsiteY11" fmla="*/ 0 h 6362262"/>
              <a:gd name="connsiteX12" fmla="*/ 24377650 w 24377650"/>
              <a:gd name="connsiteY12" fmla="*/ 0 h 6362262"/>
              <a:gd name="connsiteX13" fmla="*/ 24377650 w 24377650"/>
              <a:gd name="connsiteY13" fmla="*/ 1740284 h 6362262"/>
              <a:gd name="connsiteX14" fmla="*/ 13337479 w 24377650"/>
              <a:gd name="connsiteY14" fmla="*/ 2105687 h 6362262"/>
              <a:gd name="connsiteX15" fmla="*/ 12221560 w 24377650"/>
              <a:gd name="connsiteY15" fmla="*/ 2174695 h 6362262"/>
              <a:gd name="connsiteX16" fmla="*/ 12219948 w 24377650"/>
              <a:gd name="connsiteY16" fmla="*/ 2191494 h 6362262"/>
              <a:gd name="connsiteX17" fmla="*/ 12135934 w 24377650"/>
              <a:gd name="connsiteY17" fmla="*/ 3775697 h 6362262"/>
              <a:gd name="connsiteX18" fmla="*/ 13008940 w 24377650"/>
              <a:gd name="connsiteY18" fmla="*/ 4815548 h 6362262"/>
              <a:gd name="connsiteX19" fmla="*/ 13174263 w 24377650"/>
              <a:gd name="connsiteY19" fmla="*/ 5179365 h 6362262"/>
              <a:gd name="connsiteX20" fmla="*/ 12628634 w 24377650"/>
              <a:gd name="connsiteY20" fmla="*/ 4893929 h 6362262"/>
              <a:gd name="connsiteX21" fmla="*/ 13202361 w 24377650"/>
              <a:gd name="connsiteY21" fmla="*/ 5551021 h 6362262"/>
              <a:gd name="connsiteX22" fmla="*/ 13272280 w 24377650"/>
              <a:gd name="connsiteY22" fmla="*/ 5696025 h 6362262"/>
              <a:gd name="connsiteX23" fmla="*/ 13272280 w 24377650"/>
              <a:gd name="connsiteY23" fmla="*/ 5775059 h 6362262"/>
              <a:gd name="connsiteX24" fmla="*/ 13187984 w 24377650"/>
              <a:gd name="connsiteY24" fmla="*/ 5848868 h 6362262"/>
              <a:gd name="connsiteX25" fmla="*/ 12833816 w 24377650"/>
              <a:gd name="connsiteY25" fmla="*/ 5526200 h 6362262"/>
              <a:gd name="connsiteX26" fmla="*/ 12482915 w 24377650"/>
              <a:gd name="connsiteY26" fmla="*/ 5205492 h 6362262"/>
              <a:gd name="connsiteX27" fmla="*/ 12910270 w 24377650"/>
              <a:gd name="connsiteY27" fmla="*/ 6162391 h 6362262"/>
              <a:gd name="connsiteX28" fmla="*/ 12553487 w 24377650"/>
              <a:gd name="connsiteY28" fmla="*/ 5893283 h 6362262"/>
              <a:gd name="connsiteX29" fmla="*/ 12072550 w 24377650"/>
              <a:gd name="connsiteY29" fmla="*/ 5593477 h 6362262"/>
              <a:gd name="connsiteX30" fmla="*/ 12069936 w 24377650"/>
              <a:gd name="connsiteY30" fmla="*/ 6362262 h 636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377650" h="6362262">
                <a:moveTo>
                  <a:pt x="12069936" y="6362262"/>
                </a:moveTo>
                <a:cubicBezTo>
                  <a:pt x="12056867" y="6362262"/>
                  <a:pt x="12042491" y="6357689"/>
                  <a:pt x="12026155" y="6348545"/>
                </a:cubicBezTo>
                <a:cubicBezTo>
                  <a:pt x="11850377" y="6249916"/>
                  <a:pt x="11785032" y="5259706"/>
                  <a:pt x="11543910" y="5208105"/>
                </a:cubicBezTo>
                <a:cubicBezTo>
                  <a:pt x="11302135" y="5157157"/>
                  <a:pt x="11039448" y="5473946"/>
                  <a:pt x="10975411" y="5620910"/>
                </a:cubicBezTo>
                <a:cubicBezTo>
                  <a:pt x="10910719" y="5767874"/>
                  <a:pt x="10710111" y="5842336"/>
                  <a:pt x="10671558" y="5683615"/>
                </a:cubicBezTo>
                <a:lnTo>
                  <a:pt x="10671558" y="5636586"/>
                </a:lnTo>
                <a:cubicBezTo>
                  <a:pt x="10704883" y="5476559"/>
                  <a:pt x="11051864" y="5208758"/>
                  <a:pt x="11279917" y="4264923"/>
                </a:cubicBezTo>
                <a:cubicBezTo>
                  <a:pt x="11421062" y="3678904"/>
                  <a:pt x="11351730" y="2878778"/>
                  <a:pt x="11264049" y="2290834"/>
                </a:cubicBezTo>
                <a:lnTo>
                  <a:pt x="11254276" y="2229000"/>
                </a:lnTo>
                <a:lnTo>
                  <a:pt x="11040171" y="2240978"/>
                </a:lnTo>
                <a:cubicBezTo>
                  <a:pt x="8332205" y="2380034"/>
                  <a:pt x="5332610" y="2432511"/>
                  <a:pt x="0" y="2179610"/>
                </a:cubicBezTo>
                <a:lnTo>
                  <a:pt x="0" y="0"/>
                </a:lnTo>
                <a:lnTo>
                  <a:pt x="24377650" y="0"/>
                </a:lnTo>
                <a:lnTo>
                  <a:pt x="24377650" y="1740284"/>
                </a:lnTo>
                <a:cubicBezTo>
                  <a:pt x="19045040" y="1740284"/>
                  <a:pt x="16045446" y="1935018"/>
                  <a:pt x="13337479" y="2105687"/>
                </a:cubicBezTo>
                <a:lnTo>
                  <a:pt x="12221560" y="2174695"/>
                </a:lnTo>
                <a:lnTo>
                  <a:pt x="12219948" y="2191494"/>
                </a:lnTo>
                <a:cubicBezTo>
                  <a:pt x="12181841" y="2596109"/>
                  <a:pt x="12122906" y="3315414"/>
                  <a:pt x="12135934" y="3775697"/>
                </a:cubicBezTo>
                <a:cubicBezTo>
                  <a:pt x="12155537" y="4445199"/>
                  <a:pt x="12761284" y="4638538"/>
                  <a:pt x="13008940" y="4815548"/>
                </a:cubicBezTo>
                <a:cubicBezTo>
                  <a:pt x="13256596" y="4992558"/>
                  <a:pt x="13312140" y="5187203"/>
                  <a:pt x="13174263" y="5179365"/>
                </a:cubicBezTo>
                <a:cubicBezTo>
                  <a:pt x="13036385" y="5170874"/>
                  <a:pt x="12658039" y="4831877"/>
                  <a:pt x="12628634" y="4893929"/>
                </a:cubicBezTo>
                <a:cubicBezTo>
                  <a:pt x="12599882" y="4956633"/>
                  <a:pt x="13057295" y="5328942"/>
                  <a:pt x="13202361" y="5551021"/>
                </a:cubicBezTo>
                <a:cubicBezTo>
                  <a:pt x="13242221" y="5610459"/>
                  <a:pt x="13263131" y="5657488"/>
                  <a:pt x="13272280" y="5696025"/>
                </a:cubicBezTo>
                <a:lnTo>
                  <a:pt x="13272280" y="5775059"/>
                </a:lnTo>
                <a:cubicBezTo>
                  <a:pt x="13257903" y="5819475"/>
                  <a:pt x="13218043" y="5838417"/>
                  <a:pt x="13187984" y="5848868"/>
                </a:cubicBezTo>
                <a:cubicBezTo>
                  <a:pt x="13159233" y="5858665"/>
                  <a:pt x="12995871" y="5692759"/>
                  <a:pt x="12833816" y="5526200"/>
                </a:cubicBezTo>
                <a:cubicBezTo>
                  <a:pt x="12667187" y="5355069"/>
                  <a:pt x="12501211" y="5184591"/>
                  <a:pt x="12482915" y="5205492"/>
                </a:cubicBezTo>
                <a:cubicBezTo>
                  <a:pt x="12446975" y="5245989"/>
                  <a:pt x="12933794" y="6095114"/>
                  <a:pt x="12910270" y="6162391"/>
                </a:cubicBezTo>
                <a:cubicBezTo>
                  <a:pt x="12887399" y="6229014"/>
                  <a:pt x="12763897" y="6368793"/>
                  <a:pt x="12553487" y="5893283"/>
                </a:cubicBezTo>
                <a:cubicBezTo>
                  <a:pt x="12342423" y="5417773"/>
                  <a:pt x="12003938" y="5196348"/>
                  <a:pt x="12072550" y="5593477"/>
                </a:cubicBezTo>
                <a:cubicBezTo>
                  <a:pt x="12135280" y="5953375"/>
                  <a:pt x="12190824" y="6362262"/>
                  <a:pt x="12069936" y="6362262"/>
                </a:cubicBezTo>
                <a:close/>
              </a:path>
            </a:pathLst>
          </a:cu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EEADFEA7-527E-4304-AF9C-DB551D7D6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6892" y="1481693"/>
            <a:ext cx="1215488" cy="2384891"/>
          </a:xfrm>
          <a:custGeom>
            <a:avLst/>
            <a:gdLst>
              <a:gd name="T0" fmla="*/ 3719 w 3720"/>
              <a:gd name="T1" fmla="*/ 3657 h 7301"/>
              <a:gd name="T2" fmla="*/ 1316 w 3720"/>
              <a:gd name="T3" fmla="*/ 7300 h 7301"/>
              <a:gd name="T4" fmla="*/ 1958 w 3720"/>
              <a:gd name="T5" fmla="*/ 3356 h 7301"/>
              <a:gd name="T6" fmla="*/ 691 w 3720"/>
              <a:gd name="T7" fmla="*/ 7260 h 7301"/>
              <a:gd name="T8" fmla="*/ 0 w 3720"/>
              <a:gd name="T9" fmla="*/ 4879 h 7301"/>
              <a:gd name="T10" fmla="*/ 0 w 3720"/>
              <a:gd name="T11" fmla="*/ 4531 h 7301"/>
              <a:gd name="T12" fmla="*/ 2349 w 3720"/>
              <a:gd name="T13" fmla="*/ 0 h 7301"/>
              <a:gd name="T14" fmla="*/ 3719 w 3720"/>
              <a:gd name="T15" fmla="*/ 3440 h 7301"/>
              <a:gd name="T16" fmla="*/ 3719 w 3720"/>
              <a:gd name="T17" fmla="*/ 3657 h 7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0" h="7301">
                <a:moveTo>
                  <a:pt x="3719" y="3657"/>
                </a:moveTo>
                <a:cubicBezTo>
                  <a:pt x="3687" y="4863"/>
                  <a:pt x="3105" y="6182"/>
                  <a:pt x="1316" y="7300"/>
                </a:cubicBezTo>
                <a:cubicBezTo>
                  <a:pt x="1316" y="7300"/>
                  <a:pt x="1428" y="4497"/>
                  <a:pt x="1958" y="3356"/>
                </a:cubicBezTo>
                <a:cubicBezTo>
                  <a:pt x="1958" y="3356"/>
                  <a:pt x="538" y="5840"/>
                  <a:pt x="691" y="7260"/>
                </a:cubicBezTo>
                <a:cubicBezTo>
                  <a:pt x="691" y="7260"/>
                  <a:pt x="49" y="6316"/>
                  <a:pt x="0" y="4879"/>
                </a:cubicBezTo>
                <a:lnTo>
                  <a:pt x="0" y="4531"/>
                </a:lnTo>
                <a:cubicBezTo>
                  <a:pt x="43" y="3255"/>
                  <a:pt x="579" y="1654"/>
                  <a:pt x="2349" y="0"/>
                </a:cubicBezTo>
                <a:cubicBezTo>
                  <a:pt x="2349" y="0"/>
                  <a:pt x="3671" y="1557"/>
                  <a:pt x="3719" y="3440"/>
                </a:cubicBezTo>
                <a:lnTo>
                  <a:pt x="3719" y="3657"/>
                </a:lnTo>
              </a:path>
            </a:pathLst>
          </a:custGeom>
          <a:solidFill>
            <a:srgbClr val="70AD47">
              <a:lumMod val="60000"/>
              <a:lumOff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2CA75DE9-0155-478D-A6CA-6678AE35E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5771" y="3273242"/>
            <a:ext cx="1867877" cy="1021068"/>
          </a:xfrm>
          <a:custGeom>
            <a:avLst/>
            <a:gdLst>
              <a:gd name="T0" fmla="*/ 2230 w 5718"/>
              <a:gd name="T1" fmla="*/ 3125 h 3126"/>
              <a:gd name="T2" fmla="*/ 226 w 5718"/>
              <a:gd name="T3" fmla="*/ 2562 h 3126"/>
              <a:gd name="T4" fmla="*/ 3228 w 5718"/>
              <a:gd name="T5" fmla="*/ 1402 h 3126"/>
              <a:gd name="T6" fmla="*/ 0 w 5718"/>
              <a:gd name="T7" fmla="*/ 2111 h 3126"/>
              <a:gd name="T8" fmla="*/ 3772 w 5718"/>
              <a:gd name="T9" fmla="*/ 0 h 3126"/>
              <a:gd name="T10" fmla="*/ 5717 w 5718"/>
              <a:gd name="T11" fmla="*/ 307 h 3126"/>
              <a:gd name="T12" fmla="*/ 2322 w 5718"/>
              <a:gd name="T13" fmla="*/ 3125 h 3126"/>
              <a:gd name="T14" fmla="*/ 2230 w 5718"/>
              <a:gd name="T15" fmla="*/ 3125 h 3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18" h="3126">
                <a:moveTo>
                  <a:pt x="2230" y="3125"/>
                </a:moveTo>
                <a:cubicBezTo>
                  <a:pt x="1647" y="3121"/>
                  <a:pt x="981" y="2957"/>
                  <a:pt x="226" y="2562"/>
                </a:cubicBezTo>
                <a:cubicBezTo>
                  <a:pt x="226" y="2562"/>
                  <a:pt x="2219" y="1500"/>
                  <a:pt x="3228" y="1402"/>
                </a:cubicBezTo>
                <a:cubicBezTo>
                  <a:pt x="3228" y="1402"/>
                  <a:pt x="923" y="1428"/>
                  <a:pt x="0" y="2111"/>
                </a:cubicBezTo>
                <a:cubicBezTo>
                  <a:pt x="0" y="2111"/>
                  <a:pt x="1002" y="0"/>
                  <a:pt x="3772" y="0"/>
                </a:cubicBezTo>
                <a:cubicBezTo>
                  <a:pt x="4343" y="0"/>
                  <a:pt x="4989" y="90"/>
                  <a:pt x="5717" y="307"/>
                </a:cubicBezTo>
                <a:cubicBezTo>
                  <a:pt x="5717" y="307"/>
                  <a:pt x="4747" y="3082"/>
                  <a:pt x="2322" y="3125"/>
                </a:cubicBezTo>
                <a:lnTo>
                  <a:pt x="2230" y="3125"/>
                </a:lnTo>
              </a:path>
            </a:pathLst>
          </a:custGeom>
          <a:solidFill>
            <a:srgbClr val="70AD47">
              <a:lumMod val="40000"/>
              <a:lumOff val="6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B305F69C-B8FA-48F6-AF19-12C0B0AC8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37" y="3194034"/>
            <a:ext cx="1939883" cy="983623"/>
          </a:xfrm>
          <a:custGeom>
            <a:avLst/>
            <a:gdLst>
              <a:gd name="T0" fmla="*/ 3775 w 5941"/>
              <a:gd name="T1" fmla="*/ 3009 h 3010"/>
              <a:gd name="T2" fmla="*/ 0 w 5941"/>
              <a:gd name="T3" fmla="*/ 1160 h 3010"/>
              <a:gd name="T4" fmla="*/ 2914 w 5941"/>
              <a:gd name="T5" fmla="*/ 0 h 3010"/>
              <a:gd name="T6" fmla="*/ 5940 w 5941"/>
              <a:gd name="T7" fmla="*/ 1905 h 3010"/>
              <a:gd name="T8" fmla="*/ 2729 w 5941"/>
              <a:gd name="T9" fmla="*/ 1434 h 3010"/>
              <a:gd name="T10" fmla="*/ 5915 w 5941"/>
              <a:gd name="T11" fmla="*/ 2412 h 3010"/>
              <a:gd name="T12" fmla="*/ 3805 w 5941"/>
              <a:gd name="T13" fmla="*/ 3009 h 3010"/>
              <a:gd name="T14" fmla="*/ 3775 w 5941"/>
              <a:gd name="T15" fmla="*/ 3009 h 3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41" h="3010">
                <a:moveTo>
                  <a:pt x="3775" y="3009"/>
                </a:moveTo>
                <a:cubicBezTo>
                  <a:pt x="2728" y="3008"/>
                  <a:pt x="1395" y="2607"/>
                  <a:pt x="0" y="1160"/>
                </a:cubicBezTo>
                <a:cubicBezTo>
                  <a:pt x="0" y="1160"/>
                  <a:pt x="1323" y="0"/>
                  <a:pt x="2914" y="0"/>
                </a:cubicBezTo>
                <a:cubicBezTo>
                  <a:pt x="3904" y="0"/>
                  <a:pt x="4997" y="449"/>
                  <a:pt x="5940" y="1905"/>
                </a:cubicBezTo>
                <a:cubicBezTo>
                  <a:pt x="5940" y="1905"/>
                  <a:pt x="3663" y="1849"/>
                  <a:pt x="2729" y="1434"/>
                </a:cubicBezTo>
                <a:cubicBezTo>
                  <a:pt x="2729" y="1434"/>
                  <a:pt x="4764" y="2555"/>
                  <a:pt x="5915" y="2412"/>
                </a:cubicBezTo>
                <a:cubicBezTo>
                  <a:pt x="5915" y="2412"/>
                  <a:pt x="5075" y="3003"/>
                  <a:pt x="3805" y="3009"/>
                </a:cubicBezTo>
                <a:lnTo>
                  <a:pt x="3775" y="3009"/>
                </a:lnTo>
              </a:path>
            </a:pathLst>
          </a:custGeom>
          <a:solidFill>
            <a:srgbClr val="70AD47">
              <a:lumMod val="7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B33EFA6-DDE8-49C0-9797-96835760B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2664" y="1661713"/>
            <a:ext cx="1225569" cy="2017652"/>
          </a:xfrm>
          <a:custGeom>
            <a:avLst/>
            <a:gdLst>
              <a:gd name="T0" fmla="*/ 3753 w 3754"/>
              <a:gd name="T1" fmla="*/ 4233 h 6180"/>
              <a:gd name="T2" fmla="*/ 3370 w 3754"/>
              <a:gd name="T3" fmla="*/ 5866 h 6180"/>
              <a:gd name="T4" fmla="*/ 1681 w 3754"/>
              <a:gd name="T5" fmla="*/ 2650 h 6180"/>
              <a:gd name="T6" fmla="*/ 2895 w 3754"/>
              <a:gd name="T7" fmla="*/ 6179 h 6180"/>
              <a:gd name="T8" fmla="*/ 0 w 3754"/>
              <a:gd name="T9" fmla="*/ 1665 h 6180"/>
              <a:gd name="T10" fmla="*/ 0 w 3754"/>
              <a:gd name="T11" fmla="*/ 1258 h 6180"/>
              <a:gd name="T12" fmla="*/ 131 w 3754"/>
              <a:gd name="T13" fmla="*/ 0 h 6180"/>
              <a:gd name="T14" fmla="*/ 3753 w 3754"/>
              <a:gd name="T15" fmla="*/ 3656 h 6180"/>
              <a:gd name="T16" fmla="*/ 3753 w 3754"/>
              <a:gd name="T17" fmla="*/ 4233 h 6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4" h="6180">
                <a:moveTo>
                  <a:pt x="3753" y="4233"/>
                </a:moveTo>
                <a:cubicBezTo>
                  <a:pt x="3721" y="4722"/>
                  <a:pt x="3601" y="5265"/>
                  <a:pt x="3370" y="5866"/>
                </a:cubicBezTo>
                <a:cubicBezTo>
                  <a:pt x="3370" y="5866"/>
                  <a:pt x="1920" y="3769"/>
                  <a:pt x="1681" y="2650"/>
                </a:cubicBezTo>
                <a:cubicBezTo>
                  <a:pt x="1681" y="2650"/>
                  <a:pt x="2008" y="5231"/>
                  <a:pt x="2895" y="6179"/>
                </a:cubicBezTo>
                <a:cubicBezTo>
                  <a:pt x="2895" y="6179"/>
                  <a:pt x="102" y="5226"/>
                  <a:pt x="0" y="1665"/>
                </a:cubicBezTo>
                <a:lnTo>
                  <a:pt x="0" y="1258"/>
                </a:lnTo>
                <a:cubicBezTo>
                  <a:pt x="9" y="869"/>
                  <a:pt x="51" y="450"/>
                  <a:pt x="131" y="0"/>
                </a:cubicBezTo>
                <a:cubicBezTo>
                  <a:pt x="131" y="0"/>
                  <a:pt x="3537" y="767"/>
                  <a:pt x="3753" y="3656"/>
                </a:cubicBezTo>
                <a:lnTo>
                  <a:pt x="3753" y="4233"/>
                </a:lnTo>
              </a:path>
            </a:pathLst>
          </a:custGeom>
          <a:solidFill>
            <a:srgbClr val="70AD47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DD64C6-6EE4-4F51-8A68-9610CFF76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8646" y="2388555"/>
            <a:ext cx="576623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Pavol Kováčik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rezident ZSPS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Viceprezident FIEC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BC73CA4-F467-4F8B-8F62-B157941D7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47529" y="3546648"/>
            <a:ext cx="576623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p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rezident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@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zsps.sk</a:t>
            </a:r>
            <a:endParaRPr kumimoji="0" lang="cs-CZ" sz="16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5"/>
              </a:rPr>
              <a:t>www.zsps.sk</a:t>
            </a: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6"/>
              </a:rPr>
              <a:t>www.fiec.eu</a:t>
            </a: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7"/>
              </a:rPr>
              <a:t>www.greendeal4buildings.eu</a:t>
            </a: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4E6C18-F1D5-6D51-53C3-E084B7E6A6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710" y="174401"/>
            <a:ext cx="1697743" cy="1157948"/>
          </a:xfrm>
          <a:prstGeom prst="rect">
            <a:avLst/>
          </a:prstGeom>
        </p:spPr>
      </p:pic>
      <p:pic>
        <p:nvPicPr>
          <p:cNvPr id="15" name="Picture 11" descr="fiec3">
            <a:extLst>
              <a:ext uri="{FF2B5EF4-FFF2-40B4-BE49-F238E27FC236}">
                <a16:creationId xmlns:a16="http://schemas.microsoft.com/office/drawing/2014/main" id="{098E91E4-B2A0-AF6B-F8C9-420B5877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29" y="157226"/>
            <a:ext cx="1006069" cy="103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4F4A9947-5929-C4F9-D851-08FDCC1C4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3450" y="2213592"/>
            <a:ext cx="35798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sz="2800" b="1" i="1" dirty="0">
                <a:solidFill>
                  <a:srgbClr val="002060"/>
                </a:solidFill>
              </a:rPr>
              <a:t>Děkuji za pozornost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8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383F18-5ACA-3C40-AEA8-78F2B326934C}"/>
              </a:ext>
            </a:extLst>
          </p:cNvPr>
          <p:cNvSpPr txBox="1"/>
          <p:nvPr/>
        </p:nvSpPr>
        <p:spPr>
          <a:xfrm>
            <a:off x="9593943" y="754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ok 3">
            <a:extLst>
              <a:ext uri="{FF2B5EF4-FFF2-40B4-BE49-F238E27FC236}">
                <a16:creationId xmlns:a16="http://schemas.microsoft.com/office/drawing/2014/main" id="{50EE20C7-2A13-4517-A158-5DA701DCA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35396"/>
            <a:ext cx="1188823" cy="810838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E1C80DE4-372D-43F9-BCC8-3997563162B0}"/>
              </a:ext>
            </a:extLst>
          </p:cNvPr>
          <p:cNvSpPr txBox="1">
            <a:spLocks/>
          </p:cNvSpPr>
          <p:nvPr/>
        </p:nvSpPr>
        <p:spPr bwMode="auto">
          <a:xfrm>
            <a:off x="1524000" y="0"/>
            <a:ext cx="10668000" cy="1143000"/>
          </a:xfrm>
          <a:prstGeom prst="rect">
            <a:avLst/>
          </a:prstGeom>
          <a:solidFill>
            <a:srgbClr val="0D3C7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ZSPS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–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hlavné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úlohy a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aktuálne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aktivity </a:t>
            </a:r>
          </a:p>
        </p:txBody>
      </p:sp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67C3E731-BAC7-49E1-94D5-1614B670F216}"/>
              </a:ext>
            </a:extLst>
          </p:cNvPr>
          <p:cNvSpPr txBox="1">
            <a:spLocks/>
          </p:cNvSpPr>
          <p:nvPr/>
        </p:nvSpPr>
        <p:spPr bwMode="auto">
          <a:xfrm>
            <a:off x="1647576" y="1323685"/>
            <a:ext cx="5031456" cy="54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Podmienk</a:t>
            </a: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podnikania</a:t>
            </a: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 stavebníctve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Živnostenské oprávnenia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Zmluvné podmienky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Valorizácia cien stavebných prác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Metodiky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Stavebná legislatíva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Zákon o územnom plánovaní a Zákon o výstavbe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Udržateľné (</a:t>
            </a:r>
            <a:r>
              <a:rPr kumimoji="0" lang="sk-SK" sz="1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Smart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Verejné obstarávanie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Certifikácia dodávateľov vyhradených stavieb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Stavebníctvo 4.0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Inovácie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k-SK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Udržateľnosť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Digitalizácia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&amp;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BIM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Ľudské zdroje a sociálny dialóg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Odborné vzdelávanie žiakov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študentov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(Re)</a:t>
            </a: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kvalifikácie pracovníkov n nové požiadavky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Tripartita, kolektívne vyjednávanie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Obrázok 5">
            <a:extLst>
              <a:ext uri="{FF2B5EF4-FFF2-40B4-BE49-F238E27FC236}">
                <a16:creationId xmlns:a16="http://schemas.microsoft.com/office/drawing/2014/main" id="{31AF79D5-2689-41EA-B746-624F693AD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088" y="1624085"/>
            <a:ext cx="1773969" cy="2490634"/>
          </a:xfrm>
          <a:prstGeom prst="rect">
            <a:avLst/>
          </a:prstGeom>
          <a:ln>
            <a:solidFill>
              <a:srgbClr val="BBE0E3">
                <a:lumMod val="50000"/>
              </a:srgbClr>
            </a:solidFill>
          </a:ln>
        </p:spPr>
      </p:pic>
      <p:pic>
        <p:nvPicPr>
          <p:cNvPr id="16" name="Obrázok 8">
            <a:extLst>
              <a:ext uri="{FF2B5EF4-FFF2-40B4-BE49-F238E27FC236}">
                <a16:creationId xmlns:a16="http://schemas.microsoft.com/office/drawing/2014/main" id="{BF5AD334-FEAA-4A9B-8A18-5BF8D1390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866" y="2258257"/>
            <a:ext cx="1773969" cy="2496037"/>
          </a:xfrm>
          <a:prstGeom prst="rect">
            <a:avLst/>
          </a:prstGeom>
          <a:ln>
            <a:solidFill>
              <a:srgbClr val="BBE0E3">
                <a:lumMod val="50000"/>
              </a:srgbClr>
            </a:solidFill>
          </a:ln>
        </p:spPr>
      </p:pic>
      <p:pic>
        <p:nvPicPr>
          <p:cNvPr id="17" name="Obrázok 6">
            <a:extLst>
              <a:ext uri="{FF2B5EF4-FFF2-40B4-BE49-F238E27FC236}">
                <a16:creationId xmlns:a16="http://schemas.microsoft.com/office/drawing/2014/main" id="{C13FBA9F-7676-4188-8AC6-05C05C7AD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6874" y="3140968"/>
            <a:ext cx="1737069" cy="2454650"/>
          </a:xfrm>
          <a:prstGeom prst="rect">
            <a:avLst/>
          </a:prstGeom>
          <a:ln>
            <a:solidFill>
              <a:srgbClr val="BBE0E3">
                <a:lumMod val="50000"/>
              </a:srgbClr>
            </a:solidFill>
          </a:ln>
        </p:spPr>
      </p:pic>
      <p:pic>
        <p:nvPicPr>
          <p:cNvPr id="18" name="Obrázek 1">
            <a:extLst>
              <a:ext uri="{FF2B5EF4-FFF2-40B4-BE49-F238E27FC236}">
                <a16:creationId xmlns:a16="http://schemas.microsoft.com/office/drawing/2014/main" id="{C6B8D9D0-62E8-456D-950F-C4EA16419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24" y="3994692"/>
            <a:ext cx="1758023" cy="2488758"/>
          </a:xfrm>
          <a:prstGeom prst="rect">
            <a:avLst/>
          </a:prstGeom>
          <a:ln>
            <a:solidFill>
              <a:srgbClr val="BBE0E3">
                <a:lumMod val="5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1565932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35396"/>
            <a:ext cx="1188823" cy="810838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4104C6B3-6587-4BDF-ADAB-C8163867096B}"/>
              </a:ext>
            </a:extLst>
          </p:cNvPr>
          <p:cNvSpPr txBox="1">
            <a:spLocks/>
          </p:cNvSpPr>
          <p:nvPr/>
        </p:nvSpPr>
        <p:spPr bwMode="auto">
          <a:xfrm>
            <a:off x="1524000" y="0"/>
            <a:ext cx="10668000" cy="1143000"/>
          </a:xfrm>
          <a:prstGeom prst="rect">
            <a:avLst/>
          </a:prstGeom>
          <a:solidFill>
            <a:srgbClr val="0D3C7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altLang="cs-CZ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Zelená dohoda pre </a:t>
            </a:r>
            <a:r>
              <a:rPr lang="cs-CZ" altLang="cs-CZ" sz="32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Európu</a:t>
            </a:r>
            <a:r>
              <a:rPr lang="cs-CZ" altLang="cs-CZ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eaLnBrk="0" hangingPunct="0">
              <a:defRPr/>
            </a:pPr>
            <a:r>
              <a:rPr lang="cs-CZ" altLang="cs-CZ" sz="2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Zmeniť</a:t>
            </a:r>
            <a:r>
              <a:rPr lang="cs-CZ" altLang="cs-CZ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výzvy na </a:t>
            </a:r>
            <a:r>
              <a:rPr lang="cs-CZ" altLang="cs-CZ" sz="2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príležitosti</a:t>
            </a:r>
            <a:endParaRPr lang="cs-CZ" altLang="cs-CZ" sz="2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00335D-BBEC-4DE1-A079-3786D6C12242}"/>
              </a:ext>
            </a:extLst>
          </p:cNvPr>
          <p:cNvSpPr txBox="1">
            <a:spLocks/>
          </p:cNvSpPr>
          <p:nvPr/>
        </p:nvSpPr>
        <p:spPr>
          <a:xfrm>
            <a:off x="191344" y="1412776"/>
            <a:ext cx="7275627" cy="5445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Ekonomika zameraná na spotrebu, ktorú sme poznali pred pandémiou končí (ECB)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presun k udržateľným aktivitám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 nimi spojenými udržateľnými investíciami;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Globalizácia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(v doterajšom neobmedzenom ponímaní)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končí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(ECB) – budú sa vytvárať nové hodnotové reťazce – veľká šanca pre Slovensko aj ČR a domáci tvorivý potenciál;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Prechodné obdobie prípravy na digitalizáciu sa skrátilo </a:t>
            </a:r>
            <a:r>
              <a:rPr kumimoji="0" lang="sk-SK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10 na 5 rokov – máme len 3-4 roky na prispôsobenie;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Prechod na obnoviteľné zdroje energie sa v EU akceleruje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vplyv na hodnotové reťazce (firmy už od 2025 prechádzajú na 100% podiel klimatických riešení, treba sa prispôsobiť)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Dosiahnutie ďalšieho zníženia emisií si vyžiada masívne  investície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ako aj zvýšené úsilie pre spoluprácu verejného a  súkromného kapitálu - nasmerovanie do opatrení v oblasti klímy a životného prostredia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2000" b="1" dirty="0">
                <a:solidFill>
                  <a:srgbClr val="00B050"/>
                </a:solidFill>
                <a:latin typeface="Calibri" panose="020F0502020204030204"/>
              </a:rPr>
              <a:t>EU</a:t>
            </a:r>
            <a:r>
              <a:rPr lang="sk-SK" sz="2000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sk-SK" sz="2000" dirty="0">
                <a:solidFill>
                  <a:sysClr val="windowText" lastClr="000000"/>
                </a:solidFill>
                <a:latin typeface="Calibri" panose="020F0502020204030204"/>
              </a:rPr>
              <a:t>prostredníctvom legislatívnych a finančných nástrojov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zamedzí konzervovaniu neudržateľných postupov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musí stáť na čele koordinácie medzinárodného úsilia, ktorého cieľom je vytvorenie finančného systému, ktorý bude podporovať udržateľné riešenia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EE081-8CE9-4EFC-846C-EBAB507B0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971" y="2650541"/>
            <a:ext cx="4729527" cy="515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860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novation Wave Strategy (GEN - 1170.00) | Eurovent">
            <a:extLst>
              <a:ext uri="{FF2B5EF4-FFF2-40B4-BE49-F238E27FC236}">
                <a16:creationId xmlns:a16="http://schemas.microsoft.com/office/drawing/2014/main" id="{7FF87E4B-E880-49E7-ECAC-97525B88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12" y="2660072"/>
            <a:ext cx="3520575" cy="198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222672-3E0C-A4CB-B16B-AB9FF9E68824}"/>
              </a:ext>
            </a:extLst>
          </p:cNvPr>
          <p:cNvSpPr txBox="1"/>
          <p:nvPr/>
        </p:nvSpPr>
        <p:spPr>
          <a:xfrm>
            <a:off x="277981" y="1401246"/>
            <a:ext cx="22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Climate Law &amp; Target Plan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5C58B1-B8AA-6346-A592-469209C96492}"/>
              </a:ext>
            </a:extLst>
          </p:cNvPr>
          <p:cNvSpPr txBox="1"/>
          <p:nvPr/>
        </p:nvSpPr>
        <p:spPr>
          <a:xfrm>
            <a:off x="893273" y="3283874"/>
            <a:ext cx="221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Circular Economy Action Plan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B5E028-E108-FC28-8971-25A5F2410EBD}"/>
              </a:ext>
            </a:extLst>
          </p:cNvPr>
          <p:cNvSpPr txBox="1"/>
          <p:nvPr/>
        </p:nvSpPr>
        <p:spPr>
          <a:xfrm>
            <a:off x="3188898" y="1744206"/>
            <a:ext cx="221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Renovation Wave Strategy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A52362-20D2-21E9-3D29-07B3B47DAC90}"/>
              </a:ext>
            </a:extLst>
          </p:cNvPr>
          <p:cNvSpPr txBox="1"/>
          <p:nvPr/>
        </p:nvSpPr>
        <p:spPr>
          <a:xfrm>
            <a:off x="1764102" y="5017978"/>
            <a:ext cx="221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Renewable Energy Directive III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902600-35D9-0B09-578A-F41AE1EDD164}"/>
              </a:ext>
            </a:extLst>
          </p:cNvPr>
          <p:cNvSpPr txBox="1"/>
          <p:nvPr/>
        </p:nvSpPr>
        <p:spPr>
          <a:xfrm>
            <a:off x="5444705" y="1487762"/>
            <a:ext cx="22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Adaptation Strategy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F5B9C5-5E89-1C4C-B2BE-5453EE20581F}"/>
              </a:ext>
            </a:extLst>
          </p:cNvPr>
          <p:cNvSpPr txBox="1"/>
          <p:nvPr/>
        </p:nvSpPr>
        <p:spPr>
          <a:xfrm>
            <a:off x="5356752" y="5227004"/>
            <a:ext cx="221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Recast Energy Performance of Buildings Directive 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2FDF2A-6C8A-C609-9EB2-A162B101F43B}"/>
              </a:ext>
            </a:extLst>
          </p:cNvPr>
          <p:cNvSpPr txBox="1"/>
          <p:nvPr/>
        </p:nvSpPr>
        <p:spPr>
          <a:xfrm>
            <a:off x="1071211" y="2626237"/>
            <a:ext cx="2745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Updated Industrial Strategy &amp;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Decarbonisation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Roadmap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0626E2-EDB8-50C3-9295-59F0C6B11B35}"/>
              </a:ext>
            </a:extLst>
          </p:cNvPr>
          <p:cNvSpPr txBox="1"/>
          <p:nvPr/>
        </p:nvSpPr>
        <p:spPr>
          <a:xfrm>
            <a:off x="2024112" y="4650237"/>
            <a:ext cx="221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 for 55 package</a:t>
            </a:r>
            <a:endParaRPr kumimoji="0" lang="en-BE" sz="18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72BA92-11EE-E80C-9392-453497D8548F}"/>
              </a:ext>
            </a:extLst>
          </p:cNvPr>
          <p:cNvSpPr txBox="1"/>
          <p:nvPr/>
        </p:nvSpPr>
        <p:spPr>
          <a:xfrm>
            <a:off x="7023338" y="4855422"/>
            <a:ext cx="2216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REPowerEU</a:t>
            </a:r>
            <a:endParaRPr kumimoji="0" lang="en-BE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0714DF-9EBB-C8C1-2375-2851EF05A60A}"/>
              </a:ext>
            </a:extLst>
          </p:cNvPr>
          <p:cNvSpPr txBox="1"/>
          <p:nvPr/>
        </p:nvSpPr>
        <p:spPr>
          <a:xfrm>
            <a:off x="510272" y="4328134"/>
            <a:ext cx="221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Revised Energy Efficiency Directive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07DC59-E1AF-D4D7-8D2A-426FABFAE2C4}"/>
              </a:ext>
            </a:extLst>
          </p:cNvPr>
          <p:cNvSpPr txBox="1"/>
          <p:nvPr/>
        </p:nvSpPr>
        <p:spPr>
          <a:xfrm>
            <a:off x="3601528" y="4885080"/>
            <a:ext cx="2872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Emissions Trading System II on Transport &amp; Buildings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4D629-D0FB-F0A8-9110-F435668DB398}"/>
              </a:ext>
            </a:extLst>
          </p:cNvPr>
          <p:cNvSpPr txBox="1"/>
          <p:nvPr/>
        </p:nvSpPr>
        <p:spPr>
          <a:xfrm>
            <a:off x="834825" y="5266012"/>
            <a:ext cx="221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Border Adjustment Mechanism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6737EF-987D-F225-9BE4-9EBA85023513}"/>
              </a:ext>
            </a:extLst>
          </p:cNvPr>
          <p:cNvSpPr txBox="1"/>
          <p:nvPr/>
        </p:nvSpPr>
        <p:spPr>
          <a:xfrm>
            <a:off x="3183147" y="5295551"/>
            <a:ext cx="2261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Revised Energy Taxation Directive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FB48BB-CCDE-0183-ED95-313B23A7F561}"/>
              </a:ext>
            </a:extLst>
          </p:cNvPr>
          <p:cNvSpPr txBox="1"/>
          <p:nvPr/>
        </p:nvSpPr>
        <p:spPr>
          <a:xfrm>
            <a:off x="2074653" y="5619180"/>
            <a:ext cx="2261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Alternative Fuels Infrastructure Regulation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B2FE8B-3774-A941-07D0-EA92912B8DBD}"/>
              </a:ext>
            </a:extLst>
          </p:cNvPr>
          <p:cNvSpPr txBox="1"/>
          <p:nvPr/>
        </p:nvSpPr>
        <p:spPr>
          <a:xfrm>
            <a:off x="9673086" y="4382540"/>
            <a:ext cx="2216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Products Initiative</a:t>
            </a:r>
            <a:endParaRPr kumimoji="0" lang="en-BE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7334F3-33EC-B3FC-AD52-3D330A5BE958}"/>
              </a:ext>
            </a:extLst>
          </p:cNvPr>
          <p:cNvSpPr txBox="1"/>
          <p:nvPr/>
        </p:nvSpPr>
        <p:spPr>
          <a:xfrm>
            <a:off x="7882250" y="3991934"/>
            <a:ext cx="295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Revised Construction Products Regulation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BD9C0F-309D-7A54-3A6C-2EB61C95E8E2}"/>
              </a:ext>
            </a:extLst>
          </p:cNvPr>
          <p:cNvSpPr txBox="1"/>
          <p:nvPr/>
        </p:nvSpPr>
        <p:spPr>
          <a:xfrm>
            <a:off x="9136811" y="4904032"/>
            <a:ext cx="2951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Ecodesign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Sustainable Products Regulation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A4E29E-3391-D5DE-F190-9AF673D28AA1}"/>
              </a:ext>
            </a:extLst>
          </p:cNvPr>
          <p:cNvSpPr txBox="1"/>
          <p:nvPr/>
        </p:nvSpPr>
        <p:spPr>
          <a:xfrm>
            <a:off x="5870868" y="1771496"/>
            <a:ext cx="2216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Corporate Sustainable Reporting Directive</a:t>
            </a:r>
            <a:endParaRPr kumimoji="0" lang="en-BE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4F6573-246B-E2D3-A76B-12B7DB63EC2D}"/>
              </a:ext>
            </a:extLst>
          </p:cNvPr>
          <p:cNvSpPr txBox="1"/>
          <p:nvPr/>
        </p:nvSpPr>
        <p:spPr>
          <a:xfrm>
            <a:off x="7360112" y="2285942"/>
            <a:ext cx="22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Finance Strategy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57F8FD-1DE6-5AC0-4CF2-EF8CFF00C36D}"/>
              </a:ext>
            </a:extLst>
          </p:cNvPr>
          <p:cNvSpPr txBox="1"/>
          <p:nvPr/>
        </p:nvSpPr>
        <p:spPr>
          <a:xfrm>
            <a:off x="176010" y="3863423"/>
            <a:ext cx="2216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&amp; Smart Mobility Strategy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B6D0B1-00B8-3D56-A058-597831931C1A}"/>
              </a:ext>
            </a:extLst>
          </p:cNvPr>
          <p:cNvSpPr txBox="1"/>
          <p:nvPr/>
        </p:nvSpPr>
        <p:spPr>
          <a:xfrm>
            <a:off x="1699153" y="2202824"/>
            <a:ext cx="22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System Integration Strategy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814950-CE8E-5A9D-8732-7CAE72C77A5D}"/>
              </a:ext>
            </a:extLst>
          </p:cNvPr>
          <p:cNvSpPr txBox="1"/>
          <p:nvPr/>
        </p:nvSpPr>
        <p:spPr>
          <a:xfrm>
            <a:off x="2379452" y="3522318"/>
            <a:ext cx="22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Hydrogen Strategy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37F3BB-21FA-7E42-0B85-0886713F6F29}"/>
              </a:ext>
            </a:extLst>
          </p:cNvPr>
          <p:cNvSpPr txBox="1"/>
          <p:nvPr/>
        </p:nvSpPr>
        <p:spPr>
          <a:xfrm>
            <a:off x="9261893" y="5366211"/>
            <a:ext cx="221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Revision of Waste Framework Directive 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215FAA-F25E-DF51-6DFC-765F272DE477}"/>
              </a:ext>
            </a:extLst>
          </p:cNvPr>
          <p:cNvSpPr txBox="1"/>
          <p:nvPr/>
        </p:nvSpPr>
        <p:spPr>
          <a:xfrm>
            <a:off x="157558" y="2414095"/>
            <a:ext cx="22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Climate Pact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44EDDC-12F6-0886-06D0-6D69835ACB06}"/>
              </a:ext>
            </a:extLst>
          </p:cNvPr>
          <p:cNvSpPr txBox="1"/>
          <p:nvPr/>
        </p:nvSpPr>
        <p:spPr>
          <a:xfrm>
            <a:off x="8913962" y="2536442"/>
            <a:ext cx="22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Biodiversity Strategy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0D8A74-3693-3475-0E78-A33C4A7C09A7}"/>
              </a:ext>
            </a:extLst>
          </p:cNvPr>
          <p:cNvSpPr txBox="1"/>
          <p:nvPr/>
        </p:nvSpPr>
        <p:spPr>
          <a:xfrm>
            <a:off x="8131833" y="2824062"/>
            <a:ext cx="22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Forest Strategy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5D772B-ECDE-6D05-F67B-A2D17551511F}"/>
              </a:ext>
            </a:extLst>
          </p:cNvPr>
          <p:cNvSpPr txBox="1"/>
          <p:nvPr/>
        </p:nvSpPr>
        <p:spPr>
          <a:xfrm>
            <a:off x="4426788" y="2251981"/>
            <a:ext cx="22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European Bauhaus Initiative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9E6BB5-79D2-F3CC-0CF5-B73C778D3D31}"/>
              </a:ext>
            </a:extLst>
          </p:cNvPr>
          <p:cNvSpPr txBox="1"/>
          <p:nvPr/>
        </p:nvSpPr>
        <p:spPr>
          <a:xfrm>
            <a:off x="9081737" y="3280994"/>
            <a:ext cx="22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Pollution Action Plan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6E14FE-91DD-6BB2-1762-BB7BCE5C30F3}"/>
              </a:ext>
            </a:extLst>
          </p:cNvPr>
          <p:cNvSpPr txBox="1"/>
          <p:nvPr/>
        </p:nvSpPr>
        <p:spPr>
          <a:xfrm>
            <a:off x="2401487" y="3983026"/>
            <a:ext cx="2216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Offshore Renewable Energy Strategy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B38F24A-9193-FEFA-39D8-2D295CD9E608}"/>
              </a:ext>
            </a:extLst>
          </p:cNvPr>
          <p:cNvSpPr txBox="1"/>
          <p:nvPr/>
        </p:nvSpPr>
        <p:spPr>
          <a:xfrm>
            <a:off x="496019" y="5902384"/>
            <a:ext cx="2216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 on CO2 emission standards for cars, vans, heavy-duty vehicles</a:t>
            </a:r>
            <a:endParaRPr kumimoji="0" lang="en-BE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BFB030-58FC-B546-9211-5D03D16978CD}"/>
              </a:ext>
            </a:extLst>
          </p:cNvPr>
          <p:cNvSpPr txBox="1"/>
          <p:nvPr/>
        </p:nvSpPr>
        <p:spPr>
          <a:xfrm>
            <a:off x="174684" y="4812040"/>
            <a:ext cx="221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Revised Effort Sharing Regulation</a:t>
            </a:r>
            <a:endParaRPr kumimoji="0" lang="en-BE" sz="10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FE5183-4618-6D93-07AE-0B34A6A2FC7B}"/>
              </a:ext>
            </a:extLst>
          </p:cNvPr>
          <p:cNvSpPr txBox="1"/>
          <p:nvPr/>
        </p:nvSpPr>
        <p:spPr>
          <a:xfrm>
            <a:off x="6643777" y="5162332"/>
            <a:ext cx="2951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Save 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Solar Strategy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Solar Rooftop Initiative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AE670C-E81F-6475-3173-6F1AE050B4D2}"/>
              </a:ext>
            </a:extLst>
          </p:cNvPr>
          <p:cNvSpPr txBox="1"/>
          <p:nvPr/>
        </p:nvSpPr>
        <p:spPr>
          <a:xfrm>
            <a:off x="9658709" y="5889431"/>
            <a:ext cx="22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Carbon removal certification</a:t>
            </a:r>
            <a:endParaRPr kumimoji="0" lang="en-BE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C679FD5-18DD-FE28-BA61-186A62377FF3}"/>
              </a:ext>
            </a:extLst>
          </p:cNvPr>
          <p:cNvSpPr txBox="1"/>
          <p:nvPr/>
        </p:nvSpPr>
        <p:spPr>
          <a:xfrm>
            <a:off x="3060219" y="1494056"/>
            <a:ext cx="22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Poverty Recommendation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7900D28-552C-29BE-24E7-30BB5A2279C7}"/>
              </a:ext>
            </a:extLst>
          </p:cNvPr>
          <p:cNvSpPr txBox="1"/>
          <p:nvPr/>
        </p:nvSpPr>
        <p:spPr>
          <a:xfrm>
            <a:off x="506928" y="1823292"/>
            <a:ext cx="2216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Europe Investment Plan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53E986-867D-376F-7432-AFEED8320464}"/>
              </a:ext>
            </a:extLst>
          </p:cNvPr>
          <p:cNvSpPr txBox="1"/>
          <p:nvPr/>
        </p:nvSpPr>
        <p:spPr>
          <a:xfrm>
            <a:off x="9871494" y="2144498"/>
            <a:ext cx="2216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Sustainable Carbon Cycles Communication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6681042-3DE7-4E33-5B51-5441BFCB4936}"/>
              </a:ext>
            </a:extLst>
          </p:cNvPr>
          <p:cNvSpPr txBox="1"/>
          <p:nvPr/>
        </p:nvSpPr>
        <p:spPr>
          <a:xfrm>
            <a:off x="4563841" y="6054012"/>
            <a:ext cx="2195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of F-Gas Regulation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46A3BF1-A6CB-E61F-119D-B105C159E795}"/>
              </a:ext>
            </a:extLst>
          </p:cNvPr>
          <p:cNvSpPr txBox="1"/>
          <p:nvPr/>
        </p:nvSpPr>
        <p:spPr>
          <a:xfrm>
            <a:off x="5164687" y="6302494"/>
            <a:ext cx="2195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EU Chemicals Strategy</a:t>
            </a:r>
            <a:endParaRPr kumimoji="0" lang="en-BE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357465D-BB7C-AC32-EE18-354B5E717227}"/>
              </a:ext>
            </a:extLst>
          </p:cNvPr>
          <p:cNvSpPr txBox="1"/>
          <p:nvPr/>
        </p:nvSpPr>
        <p:spPr>
          <a:xfrm>
            <a:off x="8486954" y="1477295"/>
            <a:ext cx="2216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 Taxonomy Regulation*</a:t>
            </a:r>
            <a:endParaRPr kumimoji="0" lang="en-BE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5AC8A40-E5E6-7458-09DC-0EA8330CBE29}"/>
              </a:ext>
            </a:extLst>
          </p:cNvPr>
          <p:cNvSpPr txBox="1"/>
          <p:nvPr/>
        </p:nvSpPr>
        <p:spPr>
          <a:xfrm>
            <a:off x="9725428" y="3647458"/>
            <a:ext cx="2216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Due diligence Directive</a:t>
            </a:r>
            <a:endParaRPr kumimoji="0" lang="en-BE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12567B-3339-C13F-95B2-A39698087551}"/>
              </a:ext>
            </a:extLst>
          </p:cNvPr>
          <p:cNvSpPr txBox="1"/>
          <p:nvPr/>
        </p:nvSpPr>
        <p:spPr>
          <a:xfrm>
            <a:off x="11019104" y="6147719"/>
            <a:ext cx="957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*Sustainable Finance Action Plan 2018 </a:t>
            </a:r>
            <a:endParaRPr kumimoji="0" lang="en-B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466C79B-EBA3-17A5-BB6D-4D9B8CCA1C95}"/>
              </a:ext>
            </a:extLst>
          </p:cNvPr>
          <p:cNvSpPr txBox="1">
            <a:spLocks/>
          </p:cNvSpPr>
          <p:nvPr/>
        </p:nvSpPr>
        <p:spPr bwMode="auto">
          <a:xfrm>
            <a:off x="2713008" y="12453"/>
            <a:ext cx="6664712" cy="1143000"/>
          </a:xfrm>
          <a:prstGeom prst="rect">
            <a:avLst/>
          </a:prstGeom>
          <a:solidFill>
            <a:srgbClr val="0D3C7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altLang="cs-CZ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EU Green Deal</a:t>
            </a:r>
            <a:endParaRPr lang="sk-SK" altLang="cs-CZ" sz="32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cs-CZ" altLang="cs-CZ" sz="2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</a:t>
            </a:r>
            <a:r>
              <a:rPr lang="cs-CZ" altLang="cs-CZ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2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</a:t>
            </a:r>
            <a:r>
              <a:rPr lang="cs-CZ" altLang="cs-CZ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are </a:t>
            </a:r>
            <a:r>
              <a:rPr lang="cs-CZ" altLang="cs-CZ" sz="2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now</a:t>
            </a:r>
            <a:r>
              <a:rPr lang="cs-CZ" altLang="cs-CZ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72477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35396"/>
            <a:ext cx="1188823" cy="810838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4104C6B3-6587-4BDF-ADAB-C8163867096B}"/>
              </a:ext>
            </a:extLst>
          </p:cNvPr>
          <p:cNvSpPr txBox="1">
            <a:spLocks/>
          </p:cNvSpPr>
          <p:nvPr/>
        </p:nvSpPr>
        <p:spPr bwMode="auto">
          <a:xfrm>
            <a:off x="1524000" y="0"/>
            <a:ext cx="10668000" cy="1143000"/>
          </a:xfrm>
          <a:prstGeom prst="rect">
            <a:avLst/>
          </a:prstGeom>
          <a:solidFill>
            <a:srgbClr val="0D3C7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altLang="cs-CZ" sz="32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Udržateľná</a:t>
            </a:r>
            <a:r>
              <a:rPr lang="cs-CZ" altLang="cs-CZ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výstavba </a:t>
            </a:r>
            <a:r>
              <a:rPr lang="cs-CZ" altLang="cs-CZ" sz="32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dopravnej</a:t>
            </a:r>
            <a:r>
              <a:rPr lang="cs-CZ" altLang="cs-CZ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32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infraštruktúry</a:t>
            </a:r>
            <a:r>
              <a:rPr lang="cs-CZ" altLang="cs-CZ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eaLnBrk="0" hangingPunct="0">
              <a:defRPr/>
            </a:pPr>
            <a:r>
              <a:rPr lang="cs-CZ" altLang="cs-CZ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Základné </a:t>
            </a:r>
            <a:r>
              <a:rPr lang="cs-CZ" altLang="cs-CZ" sz="2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ciele</a:t>
            </a:r>
            <a:r>
              <a:rPr lang="cs-CZ" altLang="cs-CZ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cs-CZ" altLang="cs-CZ" sz="2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prístupy</a:t>
            </a:r>
            <a:endParaRPr lang="cs-CZ" altLang="cs-CZ" sz="2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00335D-BBEC-4DE1-A079-3786D6C12242}"/>
              </a:ext>
            </a:extLst>
          </p:cNvPr>
          <p:cNvSpPr txBox="1">
            <a:spLocks/>
          </p:cNvSpPr>
          <p:nvPr/>
        </p:nvSpPr>
        <p:spPr>
          <a:xfrm>
            <a:off x="191344" y="1412776"/>
            <a:ext cx="7275627" cy="544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75817-577C-4F92-A18D-FAF864590367}"/>
              </a:ext>
            </a:extLst>
          </p:cNvPr>
          <p:cNvSpPr txBox="1"/>
          <p:nvPr/>
        </p:nvSpPr>
        <p:spPr>
          <a:xfrm>
            <a:off x="479376" y="1466492"/>
            <a:ext cx="579539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Dobudovať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cestnú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sieť</a:t>
            </a:r>
            <a:r>
              <a:rPr lang="sk-SK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níž</a:t>
            </a:r>
            <a:r>
              <a:rPr lang="sk-SK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iť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emisi</a:t>
            </a:r>
            <a:r>
              <a:rPr lang="sk-SK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skleníkových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plynov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spojených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cestn</a:t>
            </a: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doprav</a:t>
            </a: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(výstavby a </a:t>
            </a:r>
            <a:r>
              <a:rPr lang="cs-CZ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prevádzka</a:t>
            </a: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k-SK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hrániť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prírodné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prostredie</a:t>
            </a:r>
            <a:endParaRPr lang="sk-SK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Podporovať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prechod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ekologickejší</a:t>
            </a: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druh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dopravy</a:t>
            </a:r>
            <a:r>
              <a:rPr lang="sk-SK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(železnica)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k-SK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Zvýši</a:t>
            </a:r>
            <a:r>
              <a:rPr lang="sk-SK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ť technickú a morálnu životnosť riešení, znížiť náklady na údržbu </a:t>
            </a:r>
          </a:p>
          <a:p>
            <a:endParaRPr lang="sk-SK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k-SK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aviesť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inovatívne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návrhy,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cs-CZ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postupy výstavby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prevádzkové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postupy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cieľom</a:t>
            </a: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udržateľnosti</a:t>
            </a: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object 3">
            <a:extLst>
              <a:ext uri="{FF2B5EF4-FFF2-40B4-BE49-F238E27FC236}">
                <a16:creationId xmlns:a16="http://schemas.microsoft.com/office/drawing/2014/main" id="{9AC265F5-9F1B-4BBE-9C4E-043FFC5FCC7F}"/>
              </a:ext>
            </a:extLst>
          </p:cNvPr>
          <p:cNvGrpSpPr/>
          <p:nvPr/>
        </p:nvGrpSpPr>
        <p:grpSpPr>
          <a:xfrm>
            <a:off x="7907626" y="3537183"/>
            <a:ext cx="2162810" cy="2078989"/>
            <a:chOff x="3111220" y="3748443"/>
            <a:chExt cx="2162810" cy="2078989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29F14116-EFA5-43BE-BE8E-10C6D1AB75B1}"/>
                </a:ext>
              </a:extLst>
            </p:cNvPr>
            <p:cNvSpPr/>
            <p:nvPr/>
          </p:nvSpPr>
          <p:spPr>
            <a:xfrm>
              <a:off x="3115983" y="3753205"/>
              <a:ext cx="2153285" cy="2069464"/>
            </a:xfrm>
            <a:custGeom>
              <a:avLst/>
              <a:gdLst/>
              <a:ahLst/>
              <a:cxnLst/>
              <a:rect l="l" t="t" r="r" b="b"/>
              <a:pathLst>
                <a:path w="2153285" h="2069464">
                  <a:moveTo>
                    <a:pt x="1076401" y="0"/>
                  </a:moveTo>
                  <a:lnTo>
                    <a:pt x="1027130" y="1064"/>
                  </a:lnTo>
                  <a:lnTo>
                    <a:pt x="978427" y="4228"/>
                  </a:lnTo>
                  <a:lnTo>
                    <a:pt x="930341" y="9444"/>
                  </a:lnTo>
                  <a:lnTo>
                    <a:pt x="882918" y="16668"/>
                  </a:lnTo>
                  <a:lnTo>
                    <a:pt x="836206" y="25854"/>
                  </a:lnTo>
                  <a:lnTo>
                    <a:pt x="790253" y="36956"/>
                  </a:lnTo>
                  <a:lnTo>
                    <a:pt x="745105" y="49929"/>
                  </a:lnTo>
                  <a:lnTo>
                    <a:pt x="700812" y="64727"/>
                  </a:lnTo>
                  <a:lnTo>
                    <a:pt x="657419" y="81304"/>
                  </a:lnTo>
                  <a:lnTo>
                    <a:pt x="614975" y="99614"/>
                  </a:lnTo>
                  <a:lnTo>
                    <a:pt x="573527" y="119613"/>
                  </a:lnTo>
                  <a:lnTo>
                    <a:pt x="533123" y="141253"/>
                  </a:lnTo>
                  <a:lnTo>
                    <a:pt x="493810" y="164490"/>
                  </a:lnTo>
                  <a:lnTo>
                    <a:pt x="455635" y="189279"/>
                  </a:lnTo>
                  <a:lnTo>
                    <a:pt x="418646" y="215572"/>
                  </a:lnTo>
                  <a:lnTo>
                    <a:pt x="382891" y="243325"/>
                  </a:lnTo>
                  <a:lnTo>
                    <a:pt x="348418" y="272492"/>
                  </a:lnTo>
                  <a:lnTo>
                    <a:pt x="315272" y="303028"/>
                  </a:lnTo>
                  <a:lnTo>
                    <a:pt x="283503" y="334886"/>
                  </a:lnTo>
                  <a:lnTo>
                    <a:pt x="253157" y="368021"/>
                  </a:lnTo>
                  <a:lnTo>
                    <a:pt x="224283" y="402388"/>
                  </a:lnTo>
                  <a:lnTo>
                    <a:pt x="196927" y="437940"/>
                  </a:lnTo>
                  <a:lnTo>
                    <a:pt x="171137" y="474632"/>
                  </a:lnTo>
                  <a:lnTo>
                    <a:pt x="146961" y="512419"/>
                  </a:lnTo>
                  <a:lnTo>
                    <a:pt x="124446" y="551255"/>
                  </a:lnTo>
                  <a:lnTo>
                    <a:pt x="103640" y="591093"/>
                  </a:lnTo>
                  <a:lnTo>
                    <a:pt x="84589" y="631889"/>
                  </a:lnTo>
                  <a:lnTo>
                    <a:pt x="67343" y="673597"/>
                  </a:lnTo>
                  <a:lnTo>
                    <a:pt x="51947" y="716171"/>
                  </a:lnTo>
                  <a:lnTo>
                    <a:pt x="38450" y="759565"/>
                  </a:lnTo>
                  <a:lnTo>
                    <a:pt x="26899" y="803735"/>
                  </a:lnTo>
                  <a:lnTo>
                    <a:pt x="17342" y="848633"/>
                  </a:lnTo>
                  <a:lnTo>
                    <a:pt x="9826" y="894215"/>
                  </a:lnTo>
                  <a:lnTo>
                    <a:pt x="4398" y="940435"/>
                  </a:lnTo>
                  <a:lnTo>
                    <a:pt x="1107" y="987247"/>
                  </a:lnTo>
                  <a:lnTo>
                    <a:pt x="0" y="1034605"/>
                  </a:lnTo>
                  <a:lnTo>
                    <a:pt x="1107" y="1081963"/>
                  </a:lnTo>
                  <a:lnTo>
                    <a:pt x="4398" y="1128775"/>
                  </a:lnTo>
                  <a:lnTo>
                    <a:pt x="9826" y="1174995"/>
                  </a:lnTo>
                  <a:lnTo>
                    <a:pt x="17342" y="1220577"/>
                  </a:lnTo>
                  <a:lnTo>
                    <a:pt x="26899" y="1265475"/>
                  </a:lnTo>
                  <a:lnTo>
                    <a:pt x="38450" y="1309645"/>
                  </a:lnTo>
                  <a:lnTo>
                    <a:pt x="51947" y="1353039"/>
                  </a:lnTo>
                  <a:lnTo>
                    <a:pt x="67343" y="1395613"/>
                  </a:lnTo>
                  <a:lnTo>
                    <a:pt x="84589" y="1437321"/>
                  </a:lnTo>
                  <a:lnTo>
                    <a:pt x="103640" y="1478117"/>
                  </a:lnTo>
                  <a:lnTo>
                    <a:pt x="124446" y="1517955"/>
                  </a:lnTo>
                  <a:lnTo>
                    <a:pt x="146961" y="1556791"/>
                  </a:lnTo>
                  <a:lnTo>
                    <a:pt x="171137" y="1594578"/>
                  </a:lnTo>
                  <a:lnTo>
                    <a:pt x="196927" y="1631270"/>
                  </a:lnTo>
                  <a:lnTo>
                    <a:pt x="224283" y="1666822"/>
                  </a:lnTo>
                  <a:lnTo>
                    <a:pt x="253157" y="1701189"/>
                  </a:lnTo>
                  <a:lnTo>
                    <a:pt x="283503" y="1734324"/>
                  </a:lnTo>
                  <a:lnTo>
                    <a:pt x="315272" y="1766182"/>
                  </a:lnTo>
                  <a:lnTo>
                    <a:pt x="348418" y="1796718"/>
                  </a:lnTo>
                  <a:lnTo>
                    <a:pt x="382891" y="1825885"/>
                  </a:lnTo>
                  <a:lnTo>
                    <a:pt x="418646" y="1853638"/>
                  </a:lnTo>
                  <a:lnTo>
                    <a:pt x="455635" y="1879931"/>
                  </a:lnTo>
                  <a:lnTo>
                    <a:pt x="493810" y="1904720"/>
                  </a:lnTo>
                  <a:lnTo>
                    <a:pt x="533123" y="1927957"/>
                  </a:lnTo>
                  <a:lnTo>
                    <a:pt x="573527" y="1949597"/>
                  </a:lnTo>
                  <a:lnTo>
                    <a:pt x="614975" y="1969596"/>
                  </a:lnTo>
                  <a:lnTo>
                    <a:pt x="657419" y="1987906"/>
                  </a:lnTo>
                  <a:lnTo>
                    <a:pt x="700812" y="2004483"/>
                  </a:lnTo>
                  <a:lnTo>
                    <a:pt x="745105" y="2019281"/>
                  </a:lnTo>
                  <a:lnTo>
                    <a:pt x="790253" y="2032253"/>
                  </a:lnTo>
                  <a:lnTo>
                    <a:pt x="836206" y="2043356"/>
                  </a:lnTo>
                  <a:lnTo>
                    <a:pt x="882918" y="2052542"/>
                  </a:lnTo>
                  <a:lnTo>
                    <a:pt x="930341" y="2059766"/>
                  </a:lnTo>
                  <a:lnTo>
                    <a:pt x="978427" y="2064982"/>
                  </a:lnTo>
                  <a:lnTo>
                    <a:pt x="1027130" y="2068146"/>
                  </a:lnTo>
                  <a:lnTo>
                    <a:pt x="1076413" y="2069210"/>
                  </a:lnTo>
                  <a:lnTo>
                    <a:pt x="1125684" y="2068146"/>
                  </a:lnTo>
                  <a:lnTo>
                    <a:pt x="1174387" y="2064982"/>
                  </a:lnTo>
                  <a:lnTo>
                    <a:pt x="1222473" y="2059766"/>
                  </a:lnTo>
                  <a:lnTo>
                    <a:pt x="1269896" y="2052542"/>
                  </a:lnTo>
                  <a:lnTo>
                    <a:pt x="1316608" y="2043356"/>
                  </a:lnTo>
                  <a:lnTo>
                    <a:pt x="1362562" y="2032253"/>
                  </a:lnTo>
                  <a:lnTo>
                    <a:pt x="1407709" y="2019281"/>
                  </a:lnTo>
                  <a:lnTo>
                    <a:pt x="1452002" y="2004483"/>
                  </a:lnTo>
                  <a:lnTo>
                    <a:pt x="1495395" y="1987906"/>
                  </a:lnTo>
                  <a:lnTo>
                    <a:pt x="1537839" y="1969596"/>
                  </a:lnTo>
                  <a:lnTo>
                    <a:pt x="1579287" y="1949597"/>
                  </a:lnTo>
                  <a:lnTo>
                    <a:pt x="1619691" y="1927957"/>
                  </a:lnTo>
                  <a:lnTo>
                    <a:pt x="1659004" y="1904720"/>
                  </a:lnTo>
                  <a:lnTo>
                    <a:pt x="1697179" y="1879931"/>
                  </a:lnTo>
                  <a:lnTo>
                    <a:pt x="1734168" y="1853638"/>
                  </a:lnTo>
                  <a:lnTo>
                    <a:pt x="1769923" y="1825885"/>
                  </a:lnTo>
                  <a:lnTo>
                    <a:pt x="1804397" y="1796718"/>
                  </a:lnTo>
                  <a:lnTo>
                    <a:pt x="1837542" y="1766182"/>
                  </a:lnTo>
                  <a:lnTo>
                    <a:pt x="1869311" y="1734324"/>
                  </a:lnTo>
                  <a:lnTo>
                    <a:pt x="1899657" y="1701189"/>
                  </a:lnTo>
                  <a:lnTo>
                    <a:pt x="1928531" y="1666822"/>
                  </a:lnTo>
                  <a:lnTo>
                    <a:pt x="1955887" y="1631270"/>
                  </a:lnTo>
                  <a:lnTo>
                    <a:pt x="1981677" y="1594578"/>
                  </a:lnTo>
                  <a:lnTo>
                    <a:pt x="2005853" y="1556791"/>
                  </a:lnTo>
                  <a:lnTo>
                    <a:pt x="2028368" y="1517955"/>
                  </a:lnTo>
                  <a:lnTo>
                    <a:pt x="2049175" y="1478117"/>
                  </a:lnTo>
                  <a:lnTo>
                    <a:pt x="2068225" y="1437321"/>
                  </a:lnTo>
                  <a:lnTo>
                    <a:pt x="2085472" y="1395613"/>
                  </a:lnTo>
                  <a:lnTo>
                    <a:pt x="2100867" y="1353039"/>
                  </a:lnTo>
                  <a:lnTo>
                    <a:pt x="2114364" y="1309645"/>
                  </a:lnTo>
                  <a:lnTo>
                    <a:pt x="2125915" y="1265475"/>
                  </a:lnTo>
                  <a:lnTo>
                    <a:pt x="2135472" y="1220577"/>
                  </a:lnTo>
                  <a:lnTo>
                    <a:pt x="2142988" y="1174995"/>
                  </a:lnTo>
                  <a:lnTo>
                    <a:pt x="2148416" y="1128775"/>
                  </a:lnTo>
                  <a:lnTo>
                    <a:pt x="2151707" y="1081963"/>
                  </a:lnTo>
                  <a:lnTo>
                    <a:pt x="2152815" y="1034605"/>
                  </a:lnTo>
                  <a:lnTo>
                    <a:pt x="2151707" y="987247"/>
                  </a:lnTo>
                  <a:lnTo>
                    <a:pt x="2148416" y="940435"/>
                  </a:lnTo>
                  <a:lnTo>
                    <a:pt x="2142988" y="894215"/>
                  </a:lnTo>
                  <a:lnTo>
                    <a:pt x="2135472" y="848633"/>
                  </a:lnTo>
                  <a:lnTo>
                    <a:pt x="2125915" y="803735"/>
                  </a:lnTo>
                  <a:lnTo>
                    <a:pt x="2114364" y="759565"/>
                  </a:lnTo>
                  <a:lnTo>
                    <a:pt x="2100867" y="716171"/>
                  </a:lnTo>
                  <a:lnTo>
                    <a:pt x="2085472" y="673597"/>
                  </a:lnTo>
                  <a:lnTo>
                    <a:pt x="2068225" y="631889"/>
                  </a:lnTo>
                  <a:lnTo>
                    <a:pt x="2049175" y="591093"/>
                  </a:lnTo>
                  <a:lnTo>
                    <a:pt x="2028368" y="551255"/>
                  </a:lnTo>
                  <a:lnTo>
                    <a:pt x="2005853" y="512419"/>
                  </a:lnTo>
                  <a:lnTo>
                    <a:pt x="1981677" y="474632"/>
                  </a:lnTo>
                  <a:lnTo>
                    <a:pt x="1955887" y="437940"/>
                  </a:lnTo>
                  <a:lnTo>
                    <a:pt x="1928531" y="402388"/>
                  </a:lnTo>
                  <a:lnTo>
                    <a:pt x="1899657" y="368021"/>
                  </a:lnTo>
                  <a:lnTo>
                    <a:pt x="1869311" y="334886"/>
                  </a:lnTo>
                  <a:lnTo>
                    <a:pt x="1837542" y="303028"/>
                  </a:lnTo>
                  <a:lnTo>
                    <a:pt x="1804397" y="272492"/>
                  </a:lnTo>
                  <a:lnTo>
                    <a:pt x="1769923" y="243325"/>
                  </a:lnTo>
                  <a:lnTo>
                    <a:pt x="1734168" y="215572"/>
                  </a:lnTo>
                  <a:lnTo>
                    <a:pt x="1697179" y="189279"/>
                  </a:lnTo>
                  <a:lnTo>
                    <a:pt x="1659004" y="164490"/>
                  </a:lnTo>
                  <a:lnTo>
                    <a:pt x="1619691" y="141253"/>
                  </a:lnTo>
                  <a:lnTo>
                    <a:pt x="1579287" y="119613"/>
                  </a:lnTo>
                  <a:lnTo>
                    <a:pt x="1537839" y="99614"/>
                  </a:lnTo>
                  <a:lnTo>
                    <a:pt x="1495395" y="81304"/>
                  </a:lnTo>
                  <a:lnTo>
                    <a:pt x="1452002" y="64727"/>
                  </a:lnTo>
                  <a:lnTo>
                    <a:pt x="1407709" y="49929"/>
                  </a:lnTo>
                  <a:lnTo>
                    <a:pt x="1362562" y="36956"/>
                  </a:lnTo>
                  <a:lnTo>
                    <a:pt x="1316608" y="25854"/>
                  </a:lnTo>
                  <a:lnTo>
                    <a:pt x="1269896" y="16668"/>
                  </a:lnTo>
                  <a:lnTo>
                    <a:pt x="1222473" y="9444"/>
                  </a:lnTo>
                  <a:lnTo>
                    <a:pt x="1174387" y="4228"/>
                  </a:lnTo>
                  <a:lnTo>
                    <a:pt x="1125684" y="1064"/>
                  </a:lnTo>
                  <a:lnTo>
                    <a:pt x="1076401" y="0"/>
                  </a:lnTo>
                  <a:close/>
                </a:path>
              </a:pathLst>
            </a:custGeom>
            <a:solidFill>
              <a:srgbClr val="595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DBE5F831-2326-4E57-A3C7-987BA1AC163D}"/>
                </a:ext>
              </a:extLst>
            </p:cNvPr>
            <p:cNvSpPr/>
            <p:nvPr/>
          </p:nvSpPr>
          <p:spPr>
            <a:xfrm>
              <a:off x="3115983" y="3753205"/>
              <a:ext cx="2153285" cy="2069464"/>
            </a:xfrm>
            <a:custGeom>
              <a:avLst/>
              <a:gdLst/>
              <a:ahLst/>
              <a:cxnLst/>
              <a:rect l="l" t="t" r="r" b="b"/>
              <a:pathLst>
                <a:path w="2153285" h="2069464">
                  <a:moveTo>
                    <a:pt x="0" y="1034605"/>
                  </a:moveTo>
                  <a:lnTo>
                    <a:pt x="1107" y="987247"/>
                  </a:lnTo>
                  <a:lnTo>
                    <a:pt x="4398" y="940435"/>
                  </a:lnTo>
                  <a:lnTo>
                    <a:pt x="9826" y="894215"/>
                  </a:lnTo>
                  <a:lnTo>
                    <a:pt x="17342" y="848633"/>
                  </a:lnTo>
                  <a:lnTo>
                    <a:pt x="26899" y="803735"/>
                  </a:lnTo>
                  <a:lnTo>
                    <a:pt x="38450" y="759565"/>
                  </a:lnTo>
                  <a:lnTo>
                    <a:pt x="51947" y="716171"/>
                  </a:lnTo>
                  <a:lnTo>
                    <a:pt x="67343" y="673597"/>
                  </a:lnTo>
                  <a:lnTo>
                    <a:pt x="84589" y="631889"/>
                  </a:lnTo>
                  <a:lnTo>
                    <a:pt x="103640" y="591093"/>
                  </a:lnTo>
                  <a:lnTo>
                    <a:pt x="124446" y="551255"/>
                  </a:lnTo>
                  <a:lnTo>
                    <a:pt x="146961" y="512419"/>
                  </a:lnTo>
                  <a:lnTo>
                    <a:pt x="171137" y="474632"/>
                  </a:lnTo>
                  <a:lnTo>
                    <a:pt x="196927" y="437940"/>
                  </a:lnTo>
                  <a:lnTo>
                    <a:pt x="224283" y="402388"/>
                  </a:lnTo>
                  <a:lnTo>
                    <a:pt x="253157" y="368021"/>
                  </a:lnTo>
                  <a:lnTo>
                    <a:pt x="283503" y="334886"/>
                  </a:lnTo>
                  <a:lnTo>
                    <a:pt x="315272" y="303028"/>
                  </a:lnTo>
                  <a:lnTo>
                    <a:pt x="348418" y="272492"/>
                  </a:lnTo>
                  <a:lnTo>
                    <a:pt x="382891" y="243325"/>
                  </a:lnTo>
                  <a:lnTo>
                    <a:pt x="418646" y="215572"/>
                  </a:lnTo>
                  <a:lnTo>
                    <a:pt x="455635" y="189279"/>
                  </a:lnTo>
                  <a:lnTo>
                    <a:pt x="493810" y="164490"/>
                  </a:lnTo>
                  <a:lnTo>
                    <a:pt x="533123" y="141253"/>
                  </a:lnTo>
                  <a:lnTo>
                    <a:pt x="573527" y="119613"/>
                  </a:lnTo>
                  <a:lnTo>
                    <a:pt x="614975" y="99614"/>
                  </a:lnTo>
                  <a:lnTo>
                    <a:pt x="657419" y="81304"/>
                  </a:lnTo>
                  <a:lnTo>
                    <a:pt x="700812" y="64727"/>
                  </a:lnTo>
                  <a:lnTo>
                    <a:pt x="745105" y="49929"/>
                  </a:lnTo>
                  <a:lnTo>
                    <a:pt x="790253" y="36956"/>
                  </a:lnTo>
                  <a:lnTo>
                    <a:pt x="836206" y="25854"/>
                  </a:lnTo>
                  <a:lnTo>
                    <a:pt x="882918" y="16668"/>
                  </a:lnTo>
                  <a:lnTo>
                    <a:pt x="930341" y="9444"/>
                  </a:lnTo>
                  <a:lnTo>
                    <a:pt x="978427" y="4228"/>
                  </a:lnTo>
                  <a:lnTo>
                    <a:pt x="1027130" y="1064"/>
                  </a:lnTo>
                  <a:lnTo>
                    <a:pt x="1076401" y="0"/>
                  </a:lnTo>
                  <a:lnTo>
                    <a:pt x="1125684" y="1064"/>
                  </a:lnTo>
                  <a:lnTo>
                    <a:pt x="1174387" y="4228"/>
                  </a:lnTo>
                  <a:lnTo>
                    <a:pt x="1222473" y="9444"/>
                  </a:lnTo>
                  <a:lnTo>
                    <a:pt x="1269896" y="16668"/>
                  </a:lnTo>
                  <a:lnTo>
                    <a:pt x="1316608" y="25854"/>
                  </a:lnTo>
                  <a:lnTo>
                    <a:pt x="1362562" y="36956"/>
                  </a:lnTo>
                  <a:lnTo>
                    <a:pt x="1407709" y="49929"/>
                  </a:lnTo>
                  <a:lnTo>
                    <a:pt x="1452002" y="64727"/>
                  </a:lnTo>
                  <a:lnTo>
                    <a:pt x="1495395" y="81304"/>
                  </a:lnTo>
                  <a:lnTo>
                    <a:pt x="1537839" y="99614"/>
                  </a:lnTo>
                  <a:lnTo>
                    <a:pt x="1579287" y="119613"/>
                  </a:lnTo>
                  <a:lnTo>
                    <a:pt x="1619691" y="141253"/>
                  </a:lnTo>
                  <a:lnTo>
                    <a:pt x="1659004" y="164490"/>
                  </a:lnTo>
                  <a:lnTo>
                    <a:pt x="1697179" y="189279"/>
                  </a:lnTo>
                  <a:lnTo>
                    <a:pt x="1734168" y="215572"/>
                  </a:lnTo>
                  <a:lnTo>
                    <a:pt x="1769923" y="243325"/>
                  </a:lnTo>
                  <a:lnTo>
                    <a:pt x="1804397" y="272492"/>
                  </a:lnTo>
                  <a:lnTo>
                    <a:pt x="1837542" y="303028"/>
                  </a:lnTo>
                  <a:lnTo>
                    <a:pt x="1869311" y="334886"/>
                  </a:lnTo>
                  <a:lnTo>
                    <a:pt x="1899657" y="368021"/>
                  </a:lnTo>
                  <a:lnTo>
                    <a:pt x="1928531" y="402388"/>
                  </a:lnTo>
                  <a:lnTo>
                    <a:pt x="1955887" y="437940"/>
                  </a:lnTo>
                  <a:lnTo>
                    <a:pt x="1981677" y="474632"/>
                  </a:lnTo>
                  <a:lnTo>
                    <a:pt x="2005853" y="512419"/>
                  </a:lnTo>
                  <a:lnTo>
                    <a:pt x="2028368" y="551255"/>
                  </a:lnTo>
                  <a:lnTo>
                    <a:pt x="2049175" y="591093"/>
                  </a:lnTo>
                  <a:lnTo>
                    <a:pt x="2068225" y="631889"/>
                  </a:lnTo>
                  <a:lnTo>
                    <a:pt x="2085472" y="673597"/>
                  </a:lnTo>
                  <a:lnTo>
                    <a:pt x="2100867" y="716171"/>
                  </a:lnTo>
                  <a:lnTo>
                    <a:pt x="2114364" y="759565"/>
                  </a:lnTo>
                  <a:lnTo>
                    <a:pt x="2125915" y="803735"/>
                  </a:lnTo>
                  <a:lnTo>
                    <a:pt x="2135472" y="848633"/>
                  </a:lnTo>
                  <a:lnTo>
                    <a:pt x="2142988" y="894215"/>
                  </a:lnTo>
                  <a:lnTo>
                    <a:pt x="2148416" y="940435"/>
                  </a:lnTo>
                  <a:lnTo>
                    <a:pt x="2151707" y="987247"/>
                  </a:lnTo>
                  <a:lnTo>
                    <a:pt x="2152815" y="1034605"/>
                  </a:lnTo>
                  <a:lnTo>
                    <a:pt x="2151707" y="1081963"/>
                  </a:lnTo>
                  <a:lnTo>
                    <a:pt x="2148416" y="1128775"/>
                  </a:lnTo>
                  <a:lnTo>
                    <a:pt x="2142988" y="1174995"/>
                  </a:lnTo>
                  <a:lnTo>
                    <a:pt x="2135472" y="1220577"/>
                  </a:lnTo>
                  <a:lnTo>
                    <a:pt x="2125915" y="1265475"/>
                  </a:lnTo>
                  <a:lnTo>
                    <a:pt x="2114364" y="1309645"/>
                  </a:lnTo>
                  <a:lnTo>
                    <a:pt x="2100867" y="1353039"/>
                  </a:lnTo>
                  <a:lnTo>
                    <a:pt x="2085472" y="1395613"/>
                  </a:lnTo>
                  <a:lnTo>
                    <a:pt x="2068225" y="1437321"/>
                  </a:lnTo>
                  <a:lnTo>
                    <a:pt x="2049175" y="1478117"/>
                  </a:lnTo>
                  <a:lnTo>
                    <a:pt x="2028368" y="1517955"/>
                  </a:lnTo>
                  <a:lnTo>
                    <a:pt x="2005853" y="1556791"/>
                  </a:lnTo>
                  <a:lnTo>
                    <a:pt x="1981677" y="1594578"/>
                  </a:lnTo>
                  <a:lnTo>
                    <a:pt x="1955887" y="1631270"/>
                  </a:lnTo>
                  <a:lnTo>
                    <a:pt x="1928531" y="1666822"/>
                  </a:lnTo>
                  <a:lnTo>
                    <a:pt x="1899657" y="1701189"/>
                  </a:lnTo>
                  <a:lnTo>
                    <a:pt x="1869311" y="1734324"/>
                  </a:lnTo>
                  <a:lnTo>
                    <a:pt x="1837542" y="1766182"/>
                  </a:lnTo>
                  <a:lnTo>
                    <a:pt x="1804397" y="1796718"/>
                  </a:lnTo>
                  <a:lnTo>
                    <a:pt x="1769923" y="1825885"/>
                  </a:lnTo>
                  <a:lnTo>
                    <a:pt x="1734168" y="1853638"/>
                  </a:lnTo>
                  <a:lnTo>
                    <a:pt x="1697179" y="1879931"/>
                  </a:lnTo>
                  <a:lnTo>
                    <a:pt x="1659004" y="1904720"/>
                  </a:lnTo>
                  <a:lnTo>
                    <a:pt x="1619691" y="1927957"/>
                  </a:lnTo>
                  <a:lnTo>
                    <a:pt x="1579287" y="1949597"/>
                  </a:lnTo>
                  <a:lnTo>
                    <a:pt x="1537839" y="1969596"/>
                  </a:lnTo>
                  <a:lnTo>
                    <a:pt x="1495395" y="1987906"/>
                  </a:lnTo>
                  <a:lnTo>
                    <a:pt x="1452002" y="2004483"/>
                  </a:lnTo>
                  <a:lnTo>
                    <a:pt x="1407709" y="2019281"/>
                  </a:lnTo>
                  <a:lnTo>
                    <a:pt x="1362562" y="2032253"/>
                  </a:lnTo>
                  <a:lnTo>
                    <a:pt x="1316608" y="2043356"/>
                  </a:lnTo>
                  <a:lnTo>
                    <a:pt x="1269896" y="2052542"/>
                  </a:lnTo>
                  <a:lnTo>
                    <a:pt x="1222473" y="2059766"/>
                  </a:lnTo>
                  <a:lnTo>
                    <a:pt x="1174387" y="2064982"/>
                  </a:lnTo>
                  <a:lnTo>
                    <a:pt x="1125684" y="2068146"/>
                  </a:lnTo>
                  <a:lnTo>
                    <a:pt x="1076413" y="2069210"/>
                  </a:lnTo>
                  <a:lnTo>
                    <a:pt x="1027130" y="2068146"/>
                  </a:lnTo>
                  <a:lnTo>
                    <a:pt x="978427" y="2064982"/>
                  </a:lnTo>
                  <a:lnTo>
                    <a:pt x="930341" y="2059766"/>
                  </a:lnTo>
                  <a:lnTo>
                    <a:pt x="882918" y="2052542"/>
                  </a:lnTo>
                  <a:lnTo>
                    <a:pt x="836206" y="2043356"/>
                  </a:lnTo>
                  <a:lnTo>
                    <a:pt x="790253" y="2032253"/>
                  </a:lnTo>
                  <a:lnTo>
                    <a:pt x="745105" y="2019281"/>
                  </a:lnTo>
                  <a:lnTo>
                    <a:pt x="700812" y="2004483"/>
                  </a:lnTo>
                  <a:lnTo>
                    <a:pt x="657419" y="1987906"/>
                  </a:lnTo>
                  <a:lnTo>
                    <a:pt x="614975" y="1969596"/>
                  </a:lnTo>
                  <a:lnTo>
                    <a:pt x="573527" y="1949597"/>
                  </a:lnTo>
                  <a:lnTo>
                    <a:pt x="533123" y="1927957"/>
                  </a:lnTo>
                  <a:lnTo>
                    <a:pt x="493810" y="1904720"/>
                  </a:lnTo>
                  <a:lnTo>
                    <a:pt x="455635" y="1879931"/>
                  </a:lnTo>
                  <a:lnTo>
                    <a:pt x="418646" y="1853638"/>
                  </a:lnTo>
                  <a:lnTo>
                    <a:pt x="382891" y="1825885"/>
                  </a:lnTo>
                  <a:lnTo>
                    <a:pt x="348418" y="1796718"/>
                  </a:lnTo>
                  <a:lnTo>
                    <a:pt x="315272" y="1766182"/>
                  </a:lnTo>
                  <a:lnTo>
                    <a:pt x="283503" y="1734324"/>
                  </a:lnTo>
                  <a:lnTo>
                    <a:pt x="253157" y="1701189"/>
                  </a:lnTo>
                  <a:lnTo>
                    <a:pt x="224283" y="1666822"/>
                  </a:lnTo>
                  <a:lnTo>
                    <a:pt x="196927" y="1631270"/>
                  </a:lnTo>
                  <a:lnTo>
                    <a:pt x="171137" y="1594578"/>
                  </a:lnTo>
                  <a:lnTo>
                    <a:pt x="146961" y="1556791"/>
                  </a:lnTo>
                  <a:lnTo>
                    <a:pt x="124446" y="1517955"/>
                  </a:lnTo>
                  <a:lnTo>
                    <a:pt x="103640" y="1478117"/>
                  </a:lnTo>
                  <a:lnTo>
                    <a:pt x="84589" y="1437321"/>
                  </a:lnTo>
                  <a:lnTo>
                    <a:pt x="67343" y="1395613"/>
                  </a:lnTo>
                  <a:lnTo>
                    <a:pt x="51947" y="1353039"/>
                  </a:lnTo>
                  <a:lnTo>
                    <a:pt x="38450" y="1309645"/>
                  </a:lnTo>
                  <a:lnTo>
                    <a:pt x="26899" y="1265475"/>
                  </a:lnTo>
                  <a:lnTo>
                    <a:pt x="17342" y="1220577"/>
                  </a:lnTo>
                  <a:lnTo>
                    <a:pt x="9826" y="1174995"/>
                  </a:lnTo>
                  <a:lnTo>
                    <a:pt x="4398" y="1128775"/>
                  </a:lnTo>
                  <a:lnTo>
                    <a:pt x="1107" y="1081963"/>
                  </a:lnTo>
                  <a:lnTo>
                    <a:pt x="0" y="10346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6">
            <a:extLst>
              <a:ext uri="{FF2B5EF4-FFF2-40B4-BE49-F238E27FC236}">
                <a16:creationId xmlns:a16="http://schemas.microsoft.com/office/drawing/2014/main" id="{86A5B865-0524-4666-8063-5FB300AE1174}"/>
              </a:ext>
            </a:extLst>
          </p:cNvPr>
          <p:cNvSpPr txBox="1"/>
          <p:nvPr/>
        </p:nvSpPr>
        <p:spPr>
          <a:xfrm>
            <a:off x="8418001" y="4007591"/>
            <a:ext cx="11417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sk-SK" sz="2400" spc="-10" dirty="0">
                <a:solidFill>
                  <a:srgbClr val="FFFFFF"/>
                </a:solidFill>
                <a:latin typeface="Arial"/>
                <a:cs typeface="Arial"/>
              </a:rPr>
              <a:t>Cestná sieť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5" name="object 7">
            <a:extLst>
              <a:ext uri="{FF2B5EF4-FFF2-40B4-BE49-F238E27FC236}">
                <a16:creationId xmlns:a16="http://schemas.microsoft.com/office/drawing/2014/main" id="{7E94AD7F-F09D-44D3-9BC2-623C8DA88EE2}"/>
              </a:ext>
            </a:extLst>
          </p:cNvPr>
          <p:cNvGrpSpPr/>
          <p:nvPr/>
        </p:nvGrpSpPr>
        <p:grpSpPr>
          <a:xfrm>
            <a:off x="5979267" y="5170537"/>
            <a:ext cx="1541145" cy="1481455"/>
            <a:chOff x="1182861" y="5381797"/>
            <a:chExt cx="1541145" cy="1481455"/>
          </a:xfrm>
        </p:grpSpPr>
        <p:sp>
          <p:nvSpPr>
            <p:cNvPr id="16" name="object 8">
              <a:extLst>
                <a:ext uri="{FF2B5EF4-FFF2-40B4-BE49-F238E27FC236}">
                  <a16:creationId xmlns:a16="http://schemas.microsoft.com/office/drawing/2014/main" id="{018796E4-5614-4FF0-977C-0FCE589A9671}"/>
                </a:ext>
              </a:extLst>
            </p:cNvPr>
            <p:cNvSpPr/>
            <p:nvPr/>
          </p:nvSpPr>
          <p:spPr>
            <a:xfrm>
              <a:off x="1187624" y="5386560"/>
              <a:ext cx="1531620" cy="1471930"/>
            </a:xfrm>
            <a:custGeom>
              <a:avLst/>
              <a:gdLst/>
              <a:ahLst/>
              <a:cxnLst/>
              <a:rect l="l" t="t" r="r" b="b"/>
              <a:pathLst>
                <a:path w="1531620" h="1471929">
                  <a:moveTo>
                    <a:pt x="765581" y="0"/>
                  </a:moveTo>
                  <a:lnTo>
                    <a:pt x="717164" y="1447"/>
                  </a:lnTo>
                  <a:lnTo>
                    <a:pt x="669548" y="5732"/>
                  </a:lnTo>
                  <a:lnTo>
                    <a:pt x="622821" y="12768"/>
                  </a:lnTo>
                  <a:lnTo>
                    <a:pt x="577074" y="22469"/>
                  </a:lnTo>
                  <a:lnTo>
                    <a:pt x="532396" y="34750"/>
                  </a:lnTo>
                  <a:lnTo>
                    <a:pt x="488878" y="49523"/>
                  </a:lnTo>
                  <a:lnTo>
                    <a:pt x="446608" y="66702"/>
                  </a:lnTo>
                  <a:lnTo>
                    <a:pt x="405676" y="86202"/>
                  </a:lnTo>
                  <a:lnTo>
                    <a:pt x="366173" y="107936"/>
                  </a:lnTo>
                  <a:lnTo>
                    <a:pt x="328187" y="131818"/>
                  </a:lnTo>
                  <a:lnTo>
                    <a:pt x="291808" y="157762"/>
                  </a:lnTo>
                  <a:lnTo>
                    <a:pt x="257127" y="185681"/>
                  </a:lnTo>
                  <a:lnTo>
                    <a:pt x="224232" y="215490"/>
                  </a:lnTo>
                  <a:lnTo>
                    <a:pt x="193214" y="247102"/>
                  </a:lnTo>
                  <a:lnTo>
                    <a:pt x="164162" y="280431"/>
                  </a:lnTo>
                  <a:lnTo>
                    <a:pt x="137166" y="315391"/>
                  </a:lnTo>
                  <a:lnTo>
                    <a:pt x="112315" y="351895"/>
                  </a:lnTo>
                  <a:lnTo>
                    <a:pt x="89699" y="389858"/>
                  </a:lnTo>
                  <a:lnTo>
                    <a:pt x="69408" y="429193"/>
                  </a:lnTo>
                  <a:lnTo>
                    <a:pt x="51532" y="469815"/>
                  </a:lnTo>
                  <a:lnTo>
                    <a:pt x="36159" y="511636"/>
                  </a:lnTo>
                  <a:lnTo>
                    <a:pt x="23381" y="554571"/>
                  </a:lnTo>
                  <a:lnTo>
                    <a:pt x="13286" y="598533"/>
                  </a:lnTo>
                  <a:lnTo>
                    <a:pt x="5964" y="643437"/>
                  </a:lnTo>
                  <a:lnTo>
                    <a:pt x="1506" y="689195"/>
                  </a:lnTo>
                  <a:lnTo>
                    <a:pt x="0" y="735723"/>
                  </a:lnTo>
                  <a:lnTo>
                    <a:pt x="1506" y="782251"/>
                  </a:lnTo>
                  <a:lnTo>
                    <a:pt x="5964" y="828010"/>
                  </a:lnTo>
                  <a:lnTo>
                    <a:pt x="13286" y="872913"/>
                  </a:lnTo>
                  <a:lnTo>
                    <a:pt x="23381" y="916876"/>
                  </a:lnTo>
                  <a:lnTo>
                    <a:pt x="36159" y="959811"/>
                  </a:lnTo>
                  <a:lnTo>
                    <a:pt x="51532" y="1001632"/>
                  </a:lnTo>
                  <a:lnTo>
                    <a:pt x="69408" y="1042253"/>
                  </a:lnTo>
                  <a:lnTo>
                    <a:pt x="89699" y="1081588"/>
                  </a:lnTo>
                  <a:lnTo>
                    <a:pt x="112315" y="1119551"/>
                  </a:lnTo>
                  <a:lnTo>
                    <a:pt x="137166" y="1156056"/>
                  </a:lnTo>
                  <a:lnTo>
                    <a:pt x="164162" y="1191016"/>
                  </a:lnTo>
                  <a:lnTo>
                    <a:pt x="193214" y="1224345"/>
                  </a:lnTo>
                  <a:lnTo>
                    <a:pt x="224232" y="1255956"/>
                  </a:lnTo>
                  <a:lnTo>
                    <a:pt x="257127" y="1285765"/>
                  </a:lnTo>
                  <a:lnTo>
                    <a:pt x="291808" y="1313685"/>
                  </a:lnTo>
                  <a:lnTo>
                    <a:pt x="328187" y="1339628"/>
                  </a:lnTo>
                  <a:lnTo>
                    <a:pt x="366173" y="1363510"/>
                  </a:lnTo>
                  <a:lnTo>
                    <a:pt x="405676" y="1385244"/>
                  </a:lnTo>
                  <a:lnTo>
                    <a:pt x="446608" y="1404744"/>
                  </a:lnTo>
                  <a:lnTo>
                    <a:pt x="488878" y="1421924"/>
                  </a:lnTo>
                  <a:lnTo>
                    <a:pt x="532396" y="1436697"/>
                  </a:lnTo>
                  <a:lnTo>
                    <a:pt x="577074" y="1448977"/>
                  </a:lnTo>
                  <a:lnTo>
                    <a:pt x="622821" y="1458678"/>
                  </a:lnTo>
                  <a:lnTo>
                    <a:pt x="669548" y="1465714"/>
                  </a:lnTo>
                  <a:lnTo>
                    <a:pt x="717164" y="1469999"/>
                  </a:lnTo>
                  <a:lnTo>
                    <a:pt x="765581" y="1471447"/>
                  </a:lnTo>
                  <a:lnTo>
                    <a:pt x="813998" y="1469999"/>
                  </a:lnTo>
                  <a:lnTo>
                    <a:pt x="861614" y="1465714"/>
                  </a:lnTo>
                  <a:lnTo>
                    <a:pt x="908341" y="1458678"/>
                  </a:lnTo>
                  <a:lnTo>
                    <a:pt x="954088" y="1448977"/>
                  </a:lnTo>
                  <a:lnTo>
                    <a:pt x="998765" y="1436697"/>
                  </a:lnTo>
                  <a:lnTo>
                    <a:pt x="1042284" y="1421924"/>
                  </a:lnTo>
                  <a:lnTo>
                    <a:pt x="1084554" y="1404744"/>
                  </a:lnTo>
                  <a:lnTo>
                    <a:pt x="1125486" y="1385244"/>
                  </a:lnTo>
                  <a:lnTo>
                    <a:pt x="1164989" y="1363510"/>
                  </a:lnTo>
                  <a:lnTo>
                    <a:pt x="1202975" y="1339628"/>
                  </a:lnTo>
                  <a:lnTo>
                    <a:pt x="1239353" y="1313685"/>
                  </a:lnTo>
                  <a:lnTo>
                    <a:pt x="1274035" y="1285765"/>
                  </a:lnTo>
                  <a:lnTo>
                    <a:pt x="1306930" y="1255956"/>
                  </a:lnTo>
                  <a:lnTo>
                    <a:pt x="1337948" y="1224345"/>
                  </a:lnTo>
                  <a:lnTo>
                    <a:pt x="1367000" y="1191016"/>
                  </a:lnTo>
                  <a:lnTo>
                    <a:pt x="1393996" y="1156056"/>
                  </a:lnTo>
                  <a:lnTo>
                    <a:pt x="1418847" y="1119551"/>
                  </a:lnTo>
                  <a:lnTo>
                    <a:pt x="1441463" y="1081588"/>
                  </a:lnTo>
                  <a:lnTo>
                    <a:pt x="1461754" y="1042253"/>
                  </a:lnTo>
                  <a:lnTo>
                    <a:pt x="1479630" y="1001632"/>
                  </a:lnTo>
                  <a:lnTo>
                    <a:pt x="1495002" y="959811"/>
                  </a:lnTo>
                  <a:lnTo>
                    <a:pt x="1507781" y="916876"/>
                  </a:lnTo>
                  <a:lnTo>
                    <a:pt x="1517876" y="872913"/>
                  </a:lnTo>
                  <a:lnTo>
                    <a:pt x="1525197" y="828010"/>
                  </a:lnTo>
                  <a:lnTo>
                    <a:pt x="1529656" y="782251"/>
                  </a:lnTo>
                  <a:lnTo>
                    <a:pt x="1531162" y="735723"/>
                  </a:lnTo>
                  <a:lnTo>
                    <a:pt x="1529656" y="689195"/>
                  </a:lnTo>
                  <a:lnTo>
                    <a:pt x="1525197" y="643437"/>
                  </a:lnTo>
                  <a:lnTo>
                    <a:pt x="1517876" y="598533"/>
                  </a:lnTo>
                  <a:lnTo>
                    <a:pt x="1507781" y="554571"/>
                  </a:lnTo>
                  <a:lnTo>
                    <a:pt x="1495002" y="511636"/>
                  </a:lnTo>
                  <a:lnTo>
                    <a:pt x="1479630" y="469815"/>
                  </a:lnTo>
                  <a:lnTo>
                    <a:pt x="1461754" y="429193"/>
                  </a:lnTo>
                  <a:lnTo>
                    <a:pt x="1441463" y="389858"/>
                  </a:lnTo>
                  <a:lnTo>
                    <a:pt x="1418847" y="351895"/>
                  </a:lnTo>
                  <a:lnTo>
                    <a:pt x="1393996" y="315391"/>
                  </a:lnTo>
                  <a:lnTo>
                    <a:pt x="1367000" y="280431"/>
                  </a:lnTo>
                  <a:lnTo>
                    <a:pt x="1337948" y="247102"/>
                  </a:lnTo>
                  <a:lnTo>
                    <a:pt x="1306930" y="215490"/>
                  </a:lnTo>
                  <a:lnTo>
                    <a:pt x="1274035" y="185681"/>
                  </a:lnTo>
                  <a:lnTo>
                    <a:pt x="1239353" y="157762"/>
                  </a:lnTo>
                  <a:lnTo>
                    <a:pt x="1202975" y="131818"/>
                  </a:lnTo>
                  <a:lnTo>
                    <a:pt x="1164989" y="107936"/>
                  </a:lnTo>
                  <a:lnTo>
                    <a:pt x="1125486" y="86202"/>
                  </a:lnTo>
                  <a:lnTo>
                    <a:pt x="1084554" y="66702"/>
                  </a:lnTo>
                  <a:lnTo>
                    <a:pt x="1042284" y="49523"/>
                  </a:lnTo>
                  <a:lnTo>
                    <a:pt x="998765" y="34750"/>
                  </a:lnTo>
                  <a:lnTo>
                    <a:pt x="954088" y="22469"/>
                  </a:lnTo>
                  <a:lnTo>
                    <a:pt x="908341" y="12768"/>
                  </a:lnTo>
                  <a:lnTo>
                    <a:pt x="861614" y="5732"/>
                  </a:lnTo>
                  <a:lnTo>
                    <a:pt x="813998" y="1447"/>
                  </a:lnTo>
                  <a:lnTo>
                    <a:pt x="765581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53287F92-D02E-4226-BB3E-4F37E7CBA3A2}"/>
                </a:ext>
              </a:extLst>
            </p:cNvPr>
            <p:cNvSpPr/>
            <p:nvPr/>
          </p:nvSpPr>
          <p:spPr>
            <a:xfrm>
              <a:off x="1187624" y="5386560"/>
              <a:ext cx="1531620" cy="1471930"/>
            </a:xfrm>
            <a:custGeom>
              <a:avLst/>
              <a:gdLst/>
              <a:ahLst/>
              <a:cxnLst/>
              <a:rect l="l" t="t" r="r" b="b"/>
              <a:pathLst>
                <a:path w="1531620" h="1471929">
                  <a:moveTo>
                    <a:pt x="0" y="735723"/>
                  </a:moveTo>
                  <a:lnTo>
                    <a:pt x="1506" y="689195"/>
                  </a:lnTo>
                  <a:lnTo>
                    <a:pt x="5964" y="643437"/>
                  </a:lnTo>
                  <a:lnTo>
                    <a:pt x="13286" y="598533"/>
                  </a:lnTo>
                  <a:lnTo>
                    <a:pt x="23381" y="554571"/>
                  </a:lnTo>
                  <a:lnTo>
                    <a:pt x="36159" y="511636"/>
                  </a:lnTo>
                  <a:lnTo>
                    <a:pt x="51532" y="469815"/>
                  </a:lnTo>
                  <a:lnTo>
                    <a:pt x="69408" y="429193"/>
                  </a:lnTo>
                  <a:lnTo>
                    <a:pt x="89699" y="389858"/>
                  </a:lnTo>
                  <a:lnTo>
                    <a:pt x="112315" y="351895"/>
                  </a:lnTo>
                  <a:lnTo>
                    <a:pt x="137166" y="315391"/>
                  </a:lnTo>
                  <a:lnTo>
                    <a:pt x="164162" y="280431"/>
                  </a:lnTo>
                  <a:lnTo>
                    <a:pt x="193214" y="247102"/>
                  </a:lnTo>
                  <a:lnTo>
                    <a:pt x="224232" y="215490"/>
                  </a:lnTo>
                  <a:lnTo>
                    <a:pt x="257127" y="185681"/>
                  </a:lnTo>
                  <a:lnTo>
                    <a:pt x="291808" y="157762"/>
                  </a:lnTo>
                  <a:lnTo>
                    <a:pt x="328187" y="131818"/>
                  </a:lnTo>
                  <a:lnTo>
                    <a:pt x="366173" y="107936"/>
                  </a:lnTo>
                  <a:lnTo>
                    <a:pt x="405676" y="86202"/>
                  </a:lnTo>
                  <a:lnTo>
                    <a:pt x="446608" y="66702"/>
                  </a:lnTo>
                  <a:lnTo>
                    <a:pt x="488878" y="49523"/>
                  </a:lnTo>
                  <a:lnTo>
                    <a:pt x="532396" y="34750"/>
                  </a:lnTo>
                  <a:lnTo>
                    <a:pt x="577074" y="22469"/>
                  </a:lnTo>
                  <a:lnTo>
                    <a:pt x="622821" y="12768"/>
                  </a:lnTo>
                  <a:lnTo>
                    <a:pt x="669548" y="5732"/>
                  </a:lnTo>
                  <a:lnTo>
                    <a:pt x="717164" y="1447"/>
                  </a:lnTo>
                  <a:lnTo>
                    <a:pt x="765581" y="0"/>
                  </a:lnTo>
                  <a:lnTo>
                    <a:pt x="813998" y="1447"/>
                  </a:lnTo>
                  <a:lnTo>
                    <a:pt x="861614" y="5732"/>
                  </a:lnTo>
                  <a:lnTo>
                    <a:pt x="908341" y="12768"/>
                  </a:lnTo>
                  <a:lnTo>
                    <a:pt x="954088" y="22469"/>
                  </a:lnTo>
                  <a:lnTo>
                    <a:pt x="998765" y="34750"/>
                  </a:lnTo>
                  <a:lnTo>
                    <a:pt x="1042284" y="49523"/>
                  </a:lnTo>
                  <a:lnTo>
                    <a:pt x="1084554" y="66702"/>
                  </a:lnTo>
                  <a:lnTo>
                    <a:pt x="1125486" y="86202"/>
                  </a:lnTo>
                  <a:lnTo>
                    <a:pt x="1164989" y="107936"/>
                  </a:lnTo>
                  <a:lnTo>
                    <a:pt x="1202975" y="131818"/>
                  </a:lnTo>
                  <a:lnTo>
                    <a:pt x="1239353" y="157762"/>
                  </a:lnTo>
                  <a:lnTo>
                    <a:pt x="1274035" y="185681"/>
                  </a:lnTo>
                  <a:lnTo>
                    <a:pt x="1306930" y="215490"/>
                  </a:lnTo>
                  <a:lnTo>
                    <a:pt x="1337948" y="247102"/>
                  </a:lnTo>
                  <a:lnTo>
                    <a:pt x="1367000" y="280431"/>
                  </a:lnTo>
                  <a:lnTo>
                    <a:pt x="1393996" y="315391"/>
                  </a:lnTo>
                  <a:lnTo>
                    <a:pt x="1418847" y="351895"/>
                  </a:lnTo>
                  <a:lnTo>
                    <a:pt x="1441463" y="389858"/>
                  </a:lnTo>
                  <a:lnTo>
                    <a:pt x="1461754" y="429193"/>
                  </a:lnTo>
                  <a:lnTo>
                    <a:pt x="1479630" y="469815"/>
                  </a:lnTo>
                  <a:lnTo>
                    <a:pt x="1495002" y="511636"/>
                  </a:lnTo>
                  <a:lnTo>
                    <a:pt x="1507781" y="554571"/>
                  </a:lnTo>
                  <a:lnTo>
                    <a:pt x="1517876" y="598533"/>
                  </a:lnTo>
                  <a:lnTo>
                    <a:pt x="1525197" y="643437"/>
                  </a:lnTo>
                  <a:lnTo>
                    <a:pt x="1529656" y="689195"/>
                  </a:lnTo>
                  <a:lnTo>
                    <a:pt x="1531162" y="735723"/>
                  </a:lnTo>
                  <a:lnTo>
                    <a:pt x="1529656" y="782251"/>
                  </a:lnTo>
                  <a:lnTo>
                    <a:pt x="1525197" y="828010"/>
                  </a:lnTo>
                  <a:lnTo>
                    <a:pt x="1517876" y="872913"/>
                  </a:lnTo>
                  <a:lnTo>
                    <a:pt x="1507781" y="916876"/>
                  </a:lnTo>
                  <a:lnTo>
                    <a:pt x="1495002" y="959811"/>
                  </a:lnTo>
                  <a:lnTo>
                    <a:pt x="1479630" y="1001632"/>
                  </a:lnTo>
                  <a:lnTo>
                    <a:pt x="1461754" y="1042253"/>
                  </a:lnTo>
                  <a:lnTo>
                    <a:pt x="1441463" y="1081588"/>
                  </a:lnTo>
                  <a:lnTo>
                    <a:pt x="1418847" y="1119551"/>
                  </a:lnTo>
                  <a:lnTo>
                    <a:pt x="1393996" y="1156056"/>
                  </a:lnTo>
                  <a:lnTo>
                    <a:pt x="1367000" y="1191016"/>
                  </a:lnTo>
                  <a:lnTo>
                    <a:pt x="1337948" y="1224345"/>
                  </a:lnTo>
                  <a:lnTo>
                    <a:pt x="1306930" y="1255956"/>
                  </a:lnTo>
                  <a:lnTo>
                    <a:pt x="1274035" y="1285765"/>
                  </a:lnTo>
                  <a:lnTo>
                    <a:pt x="1239353" y="1313685"/>
                  </a:lnTo>
                  <a:lnTo>
                    <a:pt x="1202975" y="1339628"/>
                  </a:lnTo>
                  <a:lnTo>
                    <a:pt x="1164989" y="1363510"/>
                  </a:lnTo>
                  <a:lnTo>
                    <a:pt x="1125486" y="1385244"/>
                  </a:lnTo>
                  <a:lnTo>
                    <a:pt x="1084554" y="1404744"/>
                  </a:lnTo>
                  <a:lnTo>
                    <a:pt x="1042284" y="1421924"/>
                  </a:lnTo>
                  <a:lnTo>
                    <a:pt x="998765" y="1436697"/>
                  </a:lnTo>
                  <a:lnTo>
                    <a:pt x="954088" y="1448977"/>
                  </a:lnTo>
                  <a:lnTo>
                    <a:pt x="908341" y="1458678"/>
                  </a:lnTo>
                  <a:lnTo>
                    <a:pt x="861614" y="1465714"/>
                  </a:lnTo>
                  <a:lnTo>
                    <a:pt x="813998" y="1469999"/>
                  </a:lnTo>
                  <a:lnTo>
                    <a:pt x="765581" y="1471447"/>
                  </a:lnTo>
                  <a:lnTo>
                    <a:pt x="717164" y="1469999"/>
                  </a:lnTo>
                  <a:lnTo>
                    <a:pt x="669548" y="1465714"/>
                  </a:lnTo>
                  <a:lnTo>
                    <a:pt x="622821" y="1458678"/>
                  </a:lnTo>
                  <a:lnTo>
                    <a:pt x="577074" y="1448977"/>
                  </a:lnTo>
                  <a:lnTo>
                    <a:pt x="532396" y="1436697"/>
                  </a:lnTo>
                  <a:lnTo>
                    <a:pt x="488878" y="1421924"/>
                  </a:lnTo>
                  <a:lnTo>
                    <a:pt x="446608" y="1404744"/>
                  </a:lnTo>
                  <a:lnTo>
                    <a:pt x="405676" y="1385244"/>
                  </a:lnTo>
                  <a:lnTo>
                    <a:pt x="366173" y="1363510"/>
                  </a:lnTo>
                  <a:lnTo>
                    <a:pt x="328187" y="1339628"/>
                  </a:lnTo>
                  <a:lnTo>
                    <a:pt x="291808" y="1313685"/>
                  </a:lnTo>
                  <a:lnTo>
                    <a:pt x="257127" y="1285765"/>
                  </a:lnTo>
                  <a:lnTo>
                    <a:pt x="224232" y="1255956"/>
                  </a:lnTo>
                  <a:lnTo>
                    <a:pt x="193214" y="1224345"/>
                  </a:lnTo>
                  <a:lnTo>
                    <a:pt x="164162" y="1191016"/>
                  </a:lnTo>
                  <a:lnTo>
                    <a:pt x="137166" y="1156056"/>
                  </a:lnTo>
                  <a:lnTo>
                    <a:pt x="112315" y="1119551"/>
                  </a:lnTo>
                  <a:lnTo>
                    <a:pt x="89699" y="1081588"/>
                  </a:lnTo>
                  <a:lnTo>
                    <a:pt x="69408" y="1042253"/>
                  </a:lnTo>
                  <a:lnTo>
                    <a:pt x="51532" y="1001632"/>
                  </a:lnTo>
                  <a:lnTo>
                    <a:pt x="36159" y="959811"/>
                  </a:lnTo>
                  <a:lnTo>
                    <a:pt x="23381" y="916876"/>
                  </a:lnTo>
                  <a:lnTo>
                    <a:pt x="13286" y="872913"/>
                  </a:lnTo>
                  <a:lnTo>
                    <a:pt x="5964" y="828010"/>
                  </a:lnTo>
                  <a:lnTo>
                    <a:pt x="1506" y="782251"/>
                  </a:lnTo>
                  <a:lnTo>
                    <a:pt x="0" y="7357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0">
            <a:extLst>
              <a:ext uri="{FF2B5EF4-FFF2-40B4-BE49-F238E27FC236}">
                <a16:creationId xmlns:a16="http://schemas.microsoft.com/office/drawing/2014/main" id="{68E7F4E5-2342-4CA3-A631-292E8BCDD9F9}"/>
              </a:ext>
            </a:extLst>
          </p:cNvPr>
          <p:cNvSpPr txBox="1"/>
          <p:nvPr/>
        </p:nvSpPr>
        <p:spPr>
          <a:xfrm>
            <a:off x="6044982" y="5731197"/>
            <a:ext cx="15516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ment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9" name="object 11">
            <a:extLst>
              <a:ext uri="{FF2B5EF4-FFF2-40B4-BE49-F238E27FC236}">
                <a16:creationId xmlns:a16="http://schemas.microsoft.com/office/drawing/2014/main" id="{52141374-2A76-4CCE-AE0A-4F5C67D99034}"/>
              </a:ext>
            </a:extLst>
          </p:cNvPr>
          <p:cNvGrpSpPr/>
          <p:nvPr/>
        </p:nvGrpSpPr>
        <p:grpSpPr>
          <a:xfrm>
            <a:off x="10507697" y="5170544"/>
            <a:ext cx="1539875" cy="1480185"/>
            <a:chOff x="5711291" y="5381804"/>
            <a:chExt cx="1539875" cy="1480185"/>
          </a:xfrm>
        </p:grpSpPr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036A41F4-6111-415C-8F82-F3F29455B257}"/>
                </a:ext>
              </a:extLst>
            </p:cNvPr>
            <p:cNvSpPr/>
            <p:nvPr/>
          </p:nvSpPr>
          <p:spPr>
            <a:xfrm>
              <a:off x="5716054" y="5386566"/>
              <a:ext cx="1530350" cy="1470660"/>
            </a:xfrm>
            <a:custGeom>
              <a:avLst/>
              <a:gdLst/>
              <a:ahLst/>
              <a:cxnLst/>
              <a:rect l="l" t="t" r="r" b="b"/>
              <a:pathLst>
                <a:path w="1530350" h="1470659">
                  <a:moveTo>
                    <a:pt x="764997" y="0"/>
                  </a:moveTo>
                  <a:lnTo>
                    <a:pt x="716618" y="1446"/>
                  </a:lnTo>
                  <a:lnTo>
                    <a:pt x="669038" y="5728"/>
                  </a:lnTo>
                  <a:lnTo>
                    <a:pt x="622348" y="12760"/>
                  </a:lnTo>
                  <a:lnTo>
                    <a:pt x="576636" y="22456"/>
                  </a:lnTo>
                  <a:lnTo>
                    <a:pt x="531993" y="34728"/>
                  </a:lnTo>
                  <a:lnTo>
                    <a:pt x="488508" y="49492"/>
                  </a:lnTo>
                  <a:lnTo>
                    <a:pt x="446270" y="66662"/>
                  </a:lnTo>
                  <a:lnTo>
                    <a:pt x="405370" y="86150"/>
                  </a:lnTo>
                  <a:lnTo>
                    <a:pt x="365897" y="107870"/>
                  </a:lnTo>
                  <a:lnTo>
                    <a:pt x="327940" y="131738"/>
                  </a:lnTo>
                  <a:lnTo>
                    <a:pt x="291589" y="157666"/>
                  </a:lnTo>
                  <a:lnTo>
                    <a:pt x="256934" y="185569"/>
                  </a:lnTo>
                  <a:lnTo>
                    <a:pt x="224064" y="215360"/>
                  </a:lnTo>
                  <a:lnTo>
                    <a:pt x="193069" y="246953"/>
                  </a:lnTo>
                  <a:lnTo>
                    <a:pt x="164039" y="280262"/>
                  </a:lnTo>
                  <a:lnTo>
                    <a:pt x="137063" y="315201"/>
                  </a:lnTo>
                  <a:lnTo>
                    <a:pt x="112231" y="351684"/>
                  </a:lnTo>
                  <a:lnTo>
                    <a:pt x="89632" y="389625"/>
                  </a:lnTo>
                  <a:lnTo>
                    <a:pt x="69356" y="428937"/>
                  </a:lnTo>
                  <a:lnTo>
                    <a:pt x="51493" y="469535"/>
                  </a:lnTo>
                  <a:lnTo>
                    <a:pt x="36132" y="511332"/>
                  </a:lnTo>
                  <a:lnTo>
                    <a:pt x="23364" y="554242"/>
                  </a:lnTo>
                  <a:lnTo>
                    <a:pt x="13276" y="598179"/>
                  </a:lnTo>
                  <a:lnTo>
                    <a:pt x="5960" y="643057"/>
                  </a:lnTo>
                  <a:lnTo>
                    <a:pt x="1505" y="688790"/>
                  </a:lnTo>
                  <a:lnTo>
                    <a:pt x="0" y="735291"/>
                  </a:lnTo>
                  <a:lnTo>
                    <a:pt x="1505" y="781793"/>
                  </a:lnTo>
                  <a:lnTo>
                    <a:pt x="5960" y="827526"/>
                  </a:lnTo>
                  <a:lnTo>
                    <a:pt x="13276" y="872404"/>
                  </a:lnTo>
                  <a:lnTo>
                    <a:pt x="23364" y="916341"/>
                  </a:lnTo>
                  <a:lnTo>
                    <a:pt x="36132" y="959251"/>
                  </a:lnTo>
                  <a:lnTo>
                    <a:pt x="51493" y="1001048"/>
                  </a:lnTo>
                  <a:lnTo>
                    <a:pt x="69356" y="1041646"/>
                  </a:lnTo>
                  <a:lnTo>
                    <a:pt x="89632" y="1080958"/>
                  </a:lnTo>
                  <a:lnTo>
                    <a:pt x="112231" y="1118899"/>
                  </a:lnTo>
                  <a:lnTo>
                    <a:pt x="137063" y="1155382"/>
                  </a:lnTo>
                  <a:lnTo>
                    <a:pt x="164039" y="1190321"/>
                  </a:lnTo>
                  <a:lnTo>
                    <a:pt x="193069" y="1223630"/>
                  </a:lnTo>
                  <a:lnTo>
                    <a:pt x="224064" y="1255223"/>
                  </a:lnTo>
                  <a:lnTo>
                    <a:pt x="256934" y="1285014"/>
                  </a:lnTo>
                  <a:lnTo>
                    <a:pt x="291589" y="1312917"/>
                  </a:lnTo>
                  <a:lnTo>
                    <a:pt x="327940" y="1338845"/>
                  </a:lnTo>
                  <a:lnTo>
                    <a:pt x="365897" y="1362712"/>
                  </a:lnTo>
                  <a:lnTo>
                    <a:pt x="405370" y="1384433"/>
                  </a:lnTo>
                  <a:lnTo>
                    <a:pt x="446270" y="1403921"/>
                  </a:lnTo>
                  <a:lnTo>
                    <a:pt x="488508" y="1421090"/>
                  </a:lnTo>
                  <a:lnTo>
                    <a:pt x="531993" y="1435854"/>
                  </a:lnTo>
                  <a:lnTo>
                    <a:pt x="576636" y="1448127"/>
                  </a:lnTo>
                  <a:lnTo>
                    <a:pt x="622348" y="1457822"/>
                  </a:lnTo>
                  <a:lnTo>
                    <a:pt x="669038" y="1464854"/>
                  </a:lnTo>
                  <a:lnTo>
                    <a:pt x="716618" y="1469137"/>
                  </a:lnTo>
                  <a:lnTo>
                    <a:pt x="764997" y="1470583"/>
                  </a:lnTo>
                  <a:lnTo>
                    <a:pt x="813377" y="1469137"/>
                  </a:lnTo>
                  <a:lnTo>
                    <a:pt x="860958" y="1464854"/>
                  </a:lnTo>
                  <a:lnTo>
                    <a:pt x="907649" y="1457822"/>
                  </a:lnTo>
                  <a:lnTo>
                    <a:pt x="953361" y="1448127"/>
                  </a:lnTo>
                  <a:lnTo>
                    <a:pt x="998005" y="1435854"/>
                  </a:lnTo>
                  <a:lnTo>
                    <a:pt x="1041491" y="1421090"/>
                  </a:lnTo>
                  <a:lnTo>
                    <a:pt x="1083729" y="1403921"/>
                  </a:lnTo>
                  <a:lnTo>
                    <a:pt x="1124629" y="1384433"/>
                  </a:lnTo>
                  <a:lnTo>
                    <a:pt x="1164102" y="1362712"/>
                  </a:lnTo>
                  <a:lnTo>
                    <a:pt x="1202059" y="1338845"/>
                  </a:lnTo>
                  <a:lnTo>
                    <a:pt x="1238410" y="1312917"/>
                  </a:lnTo>
                  <a:lnTo>
                    <a:pt x="1273065" y="1285014"/>
                  </a:lnTo>
                  <a:lnTo>
                    <a:pt x="1305934" y="1255223"/>
                  </a:lnTo>
                  <a:lnTo>
                    <a:pt x="1336929" y="1223630"/>
                  </a:lnTo>
                  <a:lnTo>
                    <a:pt x="1365958" y="1190321"/>
                  </a:lnTo>
                  <a:lnTo>
                    <a:pt x="1392934" y="1155382"/>
                  </a:lnTo>
                  <a:lnTo>
                    <a:pt x="1417766" y="1118899"/>
                  </a:lnTo>
                  <a:lnTo>
                    <a:pt x="1440364" y="1080958"/>
                  </a:lnTo>
                  <a:lnTo>
                    <a:pt x="1460639" y="1041646"/>
                  </a:lnTo>
                  <a:lnTo>
                    <a:pt x="1478502" y="1001048"/>
                  </a:lnTo>
                  <a:lnTo>
                    <a:pt x="1493862" y="959251"/>
                  </a:lnTo>
                  <a:lnTo>
                    <a:pt x="1506631" y="916341"/>
                  </a:lnTo>
                  <a:lnTo>
                    <a:pt x="1516718" y="872404"/>
                  </a:lnTo>
                  <a:lnTo>
                    <a:pt x="1524034" y="827526"/>
                  </a:lnTo>
                  <a:lnTo>
                    <a:pt x="1528489" y="781793"/>
                  </a:lnTo>
                  <a:lnTo>
                    <a:pt x="1529994" y="735291"/>
                  </a:lnTo>
                  <a:lnTo>
                    <a:pt x="1528489" y="688790"/>
                  </a:lnTo>
                  <a:lnTo>
                    <a:pt x="1524034" y="643057"/>
                  </a:lnTo>
                  <a:lnTo>
                    <a:pt x="1516718" y="598179"/>
                  </a:lnTo>
                  <a:lnTo>
                    <a:pt x="1506631" y="554242"/>
                  </a:lnTo>
                  <a:lnTo>
                    <a:pt x="1493862" y="511332"/>
                  </a:lnTo>
                  <a:lnTo>
                    <a:pt x="1478502" y="469535"/>
                  </a:lnTo>
                  <a:lnTo>
                    <a:pt x="1460639" y="428937"/>
                  </a:lnTo>
                  <a:lnTo>
                    <a:pt x="1440364" y="389625"/>
                  </a:lnTo>
                  <a:lnTo>
                    <a:pt x="1417766" y="351684"/>
                  </a:lnTo>
                  <a:lnTo>
                    <a:pt x="1392934" y="315201"/>
                  </a:lnTo>
                  <a:lnTo>
                    <a:pt x="1365958" y="280262"/>
                  </a:lnTo>
                  <a:lnTo>
                    <a:pt x="1336929" y="246953"/>
                  </a:lnTo>
                  <a:lnTo>
                    <a:pt x="1305934" y="215360"/>
                  </a:lnTo>
                  <a:lnTo>
                    <a:pt x="1273065" y="185569"/>
                  </a:lnTo>
                  <a:lnTo>
                    <a:pt x="1238410" y="157666"/>
                  </a:lnTo>
                  <a:lnTo>
                    <a:pt x="1202059" y="131738"/>
                  </a:lnTo>
                  <a:lnTo>
                    <a:pt x="1164102" y="107870"/>
                  </a:lnTo>
                  <a:lnTo>
                    <a:pt x="1124629" y="86150"/>
                  </a:lnTo>
                  <a:lnTo>
                    <a:pt x="1083729" y="66662"/>
                  </a:lnTo>
                  <a:lnTo>
                    <a:pt x="1041491" y="49492"/>
                  </a:lnTo>
                  <a:lnTo>
                    <a:pt x="998005" y="34728"/>
                  </a:lnTo>
                  <a:lnTo>
                    <a:pt x="953361" y="22456"/>
                  </a:lnTo>
                  <a:lnTo>
                    <a:pt x="907649" y="12760"/>
                  </a:lnTo>
                  <a:lnTo>
                    <a:pt x="860958" y="5728"/>
                  </a:lnTo>
                  <a:lnTo>
                    <a:pt x="813377" y="1446"/>
                  </a:lnTo>
                  <a:lnTo>
                    <a:pt x="764997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BA050738-E724-4DE5-94F7-D0EE54026E1F}"/>
                </a:ext>
              </a:extLst>
            </p:cNvPr>
            <p:cNvSpPr/>
            <p:nvPr/>
          </p:nvSpPr>
          <p:spPr>
            <a:xfrm>
              <a:off x="5716054" y="5386566"/>
              <a:ext cx="1530350" cy="1470660"/>
            </a:xfrm>
            <a:custGeom>
              <a:avLst/>
              <a:gdLst/>
              <a:ahLst/>
              <a:cxnLst/>
              <a:rect l="l" t="t" r="r" b="b"/>
              <a:pathLst>
                <a:path w="1530350" h="1470659">
                  <a:moveTo>
                    <a:pt x="0" y="735291"/>
                  </a:moveTo>
                  <a:lnTo>
                    <a:pt x="1505" y="688790"/>
                  </a:lnTo>
                  <a:lnTo>
                    <a:pt x="5960" y="643057"/>
                  </a:lnTo>
                  <a:lnTo>
                    <a:pt x="13276" y="598179"/>
                  </a:lnTo>
                  <a:lnTo>
                    <a:pt x="23364" y="554242"/>
                  </a:lnTo>
                  <a:lnTo>
                    <a:pt x="36132" y="511332"/>
                  </a:lnTo>
                  <a:lnTo>
                    <a:pt x="51493" y="469535"/>
                  </a:lnTo>
                  <a:lnTo>
                    <a:pt x="69356" y="428937"/>
                  </a:lnTo>
                  <a:lnTo>
                    <a:pt x="89632" y="389625"/>
                  </a:lnTo>
                  <a:lnTo>
                    <a:pt x="112231" y="351684"/>
                  </a:lnTo>
                  <a:lnTo>
                    <a:pt x="137063" y="315201"/>
                  </a:lnTo>
                  <a:lnTo>
                    <a:pt x="164039" y="280262"/>
                  </a:lnTo>
                  <a:lnTo>
                    <a:pt x="193069" y="246953"/>
                  </a:lnTo>
                  <a:lnTo>
                    <a:pt x="224064" y="215360"/>
                  </a:lnTo>
                  <a:lnTo>
                    <a:pt x="256934" y="185569"/>
                  </a:lnTo>
                  <a:lnTo>
                    <a:pt x="291589" y="157666"/>
                  </a:lnTo>
                  <a:lnTo>
                    <a:pt x="327940" y="131738"/>
                  </a:lnTo>
                  <a:lnTo>
                    <a:pt x="365897" y="107870"/>
                  </a:lnTo>
                  <a:lnTo>
                    <a:pt x="405370" y="86150"/>
                  </a:lnTo>
                  <a:lnTo>
                    <a:pt x="446270" y="66662"/>
                  </a:lnTo>
                  <a:lnTo>
                    <a:pt x="488508" y="49492"/>
                  </a:lnTo>
                  <a:lnTo>
                    <a:pt x="531993" y="34728"/>
                  </a:lnTo>
                  <a:lnTo>
                    <a:pt x="576636" y="22456"/>
                  </a:lnTo>
                  <a:lnTo>
                    <a:pt x="622348" y="12760"/>
                  </a:lnTo>
                  <a:lnTo>
                    <a:pt x="669038" y="5728"/>
                  </a:lnTo>
                  <a:lnTo>
                    <a:pt x="716618" y="1446"/>
                  </a:lnTo>
                  <a:lnTo>
                    <a:pt x="764997" y="0"/>
                  </a:lnTo>
                  <a:lnTo>
                    <a:pt x="813377" y="1446"/>
                  </a:lnTo>
                  <a:lnTo>
                    <a:pt x="860958" y="5728"/>
                  </a:lnTo>
                  <a:lnTo>
                    <a:pt x="907649" y="12760"/>
                  </a:lnTo>
                  <a:lnTo>
                    <a:pt x="953361" y="22456"/>
                  </a:lnTo>
                  <a:lnTo>
                    <a:pt x="998005" y="34728"/>
                  </a:lnTo>
                  <a:lnTo>
                    <a:pt x="1041491" y="49492"/>
                  </a:lnTo>
                  <a:lnTo>
                    <a:pt x="1083729" y="66662"/>
                  </a:lnTo>
                  <a:lnTo>
                    <a:pt x="1124629" y="86150"/>
                  </a:lnTo>
                  <a:lnTo>
                    <a:pt x="1164102" y="107870"/>
                  </a:lnTo>
                  <a:lnTo>
                    <a:pt x="1202059" y="131738"/>
                  </a:lnTo>
                  <a:lnTo>
                    <a:pt x="1238410" y="157666"/>
                  </a:lnTo>
                  <a:lnTo>
                    <a:pt x="1273065" y="185569"/>
                  </a:lnTo>
                  <a:lnTo>
                    <a:pt x="1305934" y="215360"/>
                  </a:lnTo>
                  <a:lnTo>
                    <a:pt x="1336929" y="246953"/>
                  </a:lnTo>
                  <a:lnTo>
                    <a:pt x="1365958" y="280262"/>
                  </a:lnTo>
                  <a:lnTo>
                    <a:pt x="1392934" y="315201"/>
                  </a:lnTo>
                  <a:lnTo>
                    <a:pt x="1417766" y="351684"/>
                  </a:lnTo>
                  <a:lnTo>
                    <a:pt x="1440364" y="389625"/>
                  </a:lnTo>
                  <a:lnTo>
                    <a:pt x="1460639" y="428937"/>
                  </a:lnTo>
                  <a:lnTo>
                    <a:pt x="1478502" y="469535"/>
                  </a:lnTo>
                  <a:lnTo>
                    <a:pt x="1493862" y="511332"/>
                  </a:lnTo>
                  <a:lnTo>
                    <a:pt x="1506631" y="554242"/>
                  </a:lnTo>
                  <a:lnTo>
                    <a:pt x="1516718" y="598179"/>
                  </a:lnTo>
                  <a:lnTo>
                    <a:pt x="1524034" y="643057"/>
                  </a:lnTo>
                  <a:lnTo>
                    <a:pt x="1528489" y="688790"/>
                  </a:lnTo>
                  <a:lnTo>
                    <a:pt x="1529994" y="735291"/>
                  </a:lnTo>
                  <a:lnTo>
                    <a:pt x="1528489" y="781793"/>
                  </a:lnTo>
                  <a:lnTo>
                    <a:pt x="1524034" y="827526"/>
                  </a:lnTo>
                  <a:lnTo>
                    <a:pt x="1516718" y="872404"/>
                  </a:lnTo>
                  <a:lnTo>
                    <a:pt x="1506631" y="916341"/>
                  </a:lnTo>
                  <a:lnTo>
                    <a:pt x="1493862" y="959251"/>
                  </a:lnTo>
                  <a:lnTo>
                    <a:pt x="1478502" y="1001048"/>
                  </a:lnTo>
                  <a:lnTo>
                    <a:pt x="1460639" y="1041646"/>
                  </a:lnTo>
                  <a:lnTo>
                    <a:pt x="1440364" y="1080958"/>
                  </a:lnTo>
                  <a:lnTo>
                    <a:pt x="1417766" y="1118899"/>
                  </a:lnTo>
                  <a:lnTo>
                    <a:pt x="1392934" y="1155382"/>
                  </a:lnTo>
                  <a:lnTo>
                    <a:pt x="1365958" y="1190321"/>
                  </a:lnTo>
                  <a:lnTo>
                    <a:pt x="1336929" y="1223630"/>
                  </a:lnTo>
                  <a:lnTo>
                    <a:pt x="1305934" y="1255223"/>
                  </a:lnTo>
                  <a:lnTo>
                    <a:pt x="1273065" y="1285014"/>
                  </a:lnTo>
                  <a:lnTo>
                    <a:pt x="1238410" y="1312917"/>
                  </a:lnTo>
                  <a:lnTo>
                    <a:pt x="1202059" y="1338845"/>
                  </a:lnTo>
                  <a:lnTo>
                    <a:pt x="1164102" y="1362712"/>
                  </a:lnTo>
                  <a:lnTo>
                    <a:pt x="1124629" y="1384433"/>
                  </a:lnTo>
                  <a:lnTo>
                    <a:pt x="1083729" y="1403921"/>
                  </a:lnTo>
                  <a:lnTo>
                    <a:pt x="1041491" y="1421090"/>
                  </a:lnTo>
                  <a:lnTo>
                    <a:pt x="998005" y="1435854"/>
                  </a:lnTo>
                  <a:lnTo>
                    <a:pt x="953361" y="1448127"/>
                  </a:lnTo>
                  <a:lnTo>
                    <a:pt x="907649" y="1457822"/>
                  </a:lnTo>
                  <a:lnTo>
                    <a:pt x="860958" y="1464854"/>
                  </a:lnTo>
                  <a:lnTo>
                    <a:pt x="813377" y="1469137"/>
                  </a:lnTo>
                  <a:lnTo>
                    <a:pt x="764997" y="1470583"/>
                  </a:lnTo>
                  <a:lnTo>
                    <a:pt x="716618" y="1469137"/>
                  </a:lnTo>
                  <a:lnTo>
                    <a:pt x="669038" y="1464854"/>
                  </a:lnTo>
                  <a:lnTo>
                    <a:pt x="622348" y="1457822"/>
                  </a:lnTo>
                  <a:lnTo>
                    <a:pt x="576636" y="1448127"/>
                  </a:lnTo>
                  <a:lnTo>
                    <a:pt x="531993" y="1435854"/>
                  </a:lnTo>
                  <a:lnTo>
                    <a:pt x="488508" y="1421090"/>
                  </a:lnTo>
                  <a:lnTo>
                    <a:pt x="446270" y="1403921"/>
                  </a:lnTo>
                  <a:lnTo>
                    <a:pt x="405370" y="1384433"/>
                  </a:lnTo>
                  <a:lnTo>
                    <a:pt x="365897" y="1362712"/>
                  </a:lnTo>
                  <a:lnTo>
                    <a:pt x="327940" y="1338845"/>
                  </a:lnTo>
                  <a:lnTo>
                    <a:pt x="291589" y="1312917"/>
                  </a:lnTo>
                  <a:lnTo>
                    <a:pt x="256934" y="1285014"/>
                  </a:lnTo>
                  <a:lnTo>
                    <a:pt x="224064" y="1255223"/>
                  </a:lnTo>
                  <a:lnTo>
                    <a:pt x="193069" y="1223630"/>
                  </a:lnTo>
                  <a:lnTo>
                    <a:pt x="164039" y="1190321"/>
                  </a:lnTo>
                  <a:lnTo>
                    <a:pt x="137063" y="1155382"/>
                  </a:lnTo>
                  <a:lnTo>
                    <a:pt x="112231" y="1118899"/>
                  </a:lnTo>
                  <a:lnTo>
                    <a:pt x="89632" y="1080958"/>
                  </a:lnTo>
                  <a:lnTo>
                    <a:pt x="69356" y="1041646"/>
                  </a:lnTo>
                  <a:lnTo>
                    <a:pt x="51493" y="1001048"/>
                  </a:lnTo>
                  <a:lnTo>
                    <a:pt x="36132" y="959251"/>
                  </a:lnTo>
                  <a:lnTo>
                    <a:pt x="23364" y="916341"/>
                  </a:lnTo>
                  <a:lnTo>
                    <a:pt x="13276" y="872404"/>
                  </a:lnTo>
                  <a:lnTo>
                    <a:pt x="5960" y="827526"/>
                  </a:lnTo>
                  <a:lnTo>
                    <a:pt x="1505" y="781793"/>
                  </a:lnTo>
                  <a:lnTo>
                    <a:pt x="0" y="73529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4">
            <a:extLst>
              <a:ext uri="{FF2B5EF4-FFF2-40B4-BE49-F238E27FC236}">
                <a16:creationId xmlns:a16="http://schemas.microsoft.com/office/drawing/2014/main" id="{AE9AEE97-AB4B-42BA-A87F-689797156400}"/>
              </a:ext>
            </a:extLst>
          </p:cNvPr>
          <p:cNvSpPr txBox="1"/>
          <p:nvPr/>
        </p:nvSpPr>
        <p:spPr>
          <a:xfrm>
            <a:off x="10521299" y="5707397"/>
            <a:ext cx="15144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sk-SK" sz="2000" spc="-5" dirty="0" err="1">
                <a:solidFill>
                  <a:srgbClr val="FFFFFF"/>
                </a:solidFill>
                <a:latin typeface="Arial"/>
                <a:cs typeface="Arial"/>
              </a:rPr>
              <a:t>konomika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3" name="object 15">
            <a:extLst>
              <a:ext uri="{FF2B5EF4-FFF2-40B4-BE49-F238E27FC236}">
                <a16:creationId xmlns:a16="http://schemas.microsoft.com/office/drawing/2014/main" id="{8735A525-83BB-4549-837D-1C6869B0FAA6}"/>
              </a:ext>
            </a:extLst>
          </p:cNvPr>
          <p:cNvGrpSpPr/>
          <p:nvPr/>
        </p:nvGrpSpPr>
        <p:grpSpPr>
          <a:xfrm>
            <a:off x="8184232" y="1340768"/>
            <a:ext cx="1539875" cy="1480185"/>
            <a:chOff x="3387826" y="1552028"/>
            <a:chExt cx="1539875" cy="1480185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BBA58C73-1C1A-4874-AF61-7A706DFABE02}"/>
                </a:ext>
              </a:extLst>
            </p:cNvPr>
            <p:cNvSpPr/>
            <p:nvPr/>
          </p:nvSpPr>
          <p:spPr>
            <a:xfrm>
              <a:off x="3392589" y="1556791"/>
              <a:ext cx="1530350" cy="1470660"/>
            </a:xfrm>
            <a:custGeom>
              <a:avLst/>
              <a:gdLst/>
              <a:ahLst/>
              <a:cxnLst/>
              <a:rect l="l" t="t" r="r" b="b"/>
              <a:pathLst>
                <a:path w="1530350" h="1470660">
                  <a:moveTo>
                    <a:pt x="764997" y="0"/>
                  </a:moveTo>
                  <a:lnTo>
                    <a:pt x="716618" y="1446"/>
                  </a:lnTo>
                  <a:lnTo>
                    <a:pt x="669038" y="5728"/>
                  </a:lnTo>
                  <a:lnTo>
                    <a:pt x="622348" y="12760"/>
                  </a:lnTo>
                  <a:lnTo>
                    <a:pt x="576636" y="22456"/>
                  </a:lnTo>
                  <a:lnTo>
                    <a:pt x="531993" y="34728"/>
                  </a:lnTo>
                  <a:lnTo>
                    <a:pt x="488508" y="49492"/>
                  </a:lnTo>
                  <a:lnTo>
                    <a:pt x="446270" y="66662"/>
                  </a:lnTo>
                  <a:lnTo>
                    <a:pt x="405370" y="86150"/>
                  </a:lnTo>
                  <a:lnTo>
                    <a:pt x="365897" y="107870"/>
                  </a:lnTo>
                  <a:lnTo>
                    <a:pt x="327940" y="131738"/>
                  </a:lnTo>
                  <a:lnTo>
                    <a:pt x="291589" y="157666"/>
                  </a:lnTo>
                  <a:lnTo>
                    <a:pt x="256934" y="185569"/>
                  </a:lnTo>
                  <a:lnTo>
                    <a:pt x="224064" y="215360"/>
                  </a:lnTo>
                  <a:lnTo>
                    <a:pt x="193069" y="246953"/>
                  </a:lnTo>
                  <a:lnTo>
                    <a:pt x="164039" y="280262"/>
                  </a:lnTo>
                  <a:lnTo>
                    <a:pt x="137063" y="315201"/>
                  </a:lnTo>
                  <a:lnTo>
                    <a:pt x="112231" y="351684"/>
                  </a:lnTo>
                  <a:lnTo>
                    <a:pt x="89632" y="389625"/>
                  </a:lnTo>
                  <a:lnTo>
                    <a:pt x="69356" y="428937"/>
                  </a:lnTo>
                  <a:lnTo>
                    <a:pt x="51493" y="469535"/>
                  </a:lnTo>
                  <a:lnTo>
                    <a:pt x="36132" y="511332"/>
                  </a:lnTo>
                  <a:lnTo>
                    <a:pt x="23364" y="554242"/>
                  </a:lnTo>
                  <a:lnTo>
                    <a:pt x="13276" y="598179"/>
                  </a:lnTo>
                  <a:lnTo>
                    <a:pt x="5960" y="643057"/>
                  </a:lnTo>
                  <a:lnTo>
                    <a:pt x="1505" y="688790"/>
                  </a:lnTo>
                  <a:lnTo>
                    <a:pt x="0" y="735291"/>
                  </a:lnTo>
                  <a:lnTo>
                    <a:pt x="1505" y="781793"/>
                  </a:lnTo>
                  <a:lnTo>
                    <a:pt x="5960" y="827526"/>
                  </a:lnTo>
                  <a:lnTo>
                    <a:pt x="13276" y="872404"/>
                  </a:lnTo>
                  <a:lnTo>
                    <a:pt x="23364" y="916341"/>
                  </a:lnTo>
                  <a:lnTo>
                    <a:pt x="36132" y="959251"/>
                  </a:lnTo>
                  <a:lnTo>
                    <a:pt x="51493" y="1001048"/>
                  </a:lnTo>
                  <a:lnTo>
                    <a:pt x="69356" y="1041646"/>
                  </a:lnTo>
                  <a:lnTo>
                    <a:pt x="89632" y="1080958"/>
                  </a:lnTo>
                  <a:lnTo>
                    <a:pt x="112231" y="1118899"/>
                  </a:lnTo>
                  <a:lnTo>
                    <a:pt x="137063" y="1155382"/>
                  </a:lnTo>
                  <a:lnTo>
                    <a:pt x="164039" y="1190321"/>
                  </a:lnTo>
                  <a:lnTo>
                    <a:pt x="193069" y="1223630"/>
                  </a:lnTo>
                  <a:lnTo>
                    <a:pt x="224064" y="1255223"/>
                  </a:lnTo>
                  <a:lnTo>
                    <a:pt x="256934" y="1285014"/>
                  </a:lnTo>
                  <a:lnTo>
                    <a:pt x="291589" y="1312917"/>
                  </a:lnTo>
                  <a:lnTo>
                    <a:pt x="327940" y="1338845"/>
                  </a:lnTo>
                  <a:lnTo>
                    <a:pt x="365897" y="1362712"/>
                  </a:lnTo>
                  <a:lnTo>
                    <a:pt x="405370" y="1384433"/>
                  </a:lnTo>
                  <a:lnTo>
                    <a:pt x="446270" y="1403921"/>
                  </a:lnTo>
                  <a:lnTo>
                    <a:pt x="488508" y="1421090"/>
                  </a:lnTo>
                  <a:lnTo>
                    <a:pt x="531993" y="1435854"/>
                  </a:lnTo>
                  <a:lnTo>
                    <a:pt x="576636" y="1448127"/>
                  </a:lnTo>
                  <a:lnTo>
                    <a:pt x="622348" y="1457822"/>
                  </a:lnTo>
                  <a:lnTo>
                    <a:pt x="669038" y="1464854"/>
                  </a:lnTo>
                  <a:lnTo>
                    <a:pt x="716618" y="1469137"/>
                  </a:lnTo>
                  <a:lnTo>
                    <a:pt x="764997" y="1470583"/>
                  </a:lnTo>
                  <a:lnTo>
                    <a:pt x="813377" y="1469137"/>
                  </a:lnTo>
                  <a:lnTo>
                    <a:pt x="860958" y="1464854"/>
                  </a:lnTo>
                  <a:lnTo>
                    <a:pt x="907649" y="1457822"/>
                  </a:lnTo>
                  <a:lnTo>
                    <a:pt x="953361" y="1448127"/>
                  </a:lnTo>
                  <a:lnTo>
                    <a:pt x="998005" y="1435854"/>
                  </a:lnTo>
                  <a:lnTo>
                    <a:pt x="1041491" y="1421090"/>
                  </a:lnTo>
                  <a:lnTo>
                    <a:pt x="1083729" y="1403921"/>
                  </a:lnTo>
                  <a:lnTo>
                    <a:pt x="1124629" y="1384433"/>
                  </a:lnTo>
                  <a:lnTo>
                    <a:pt x="1164102" y="1362712"/>
                  </a:lnTo>
                  <a:lnTo>
                    <a:pt x="1202059" y="1338845"/>
                  </a:lnTo>
                  <a:lnTo>
                    <a:pt x="1238410" y="1312917"/>
                  </a:lnTo>
                  <a:lnTo>
                    <a:pt x="1273065" y="1285014"/>
                  </a:lnTo>
                  <a:lnTo>
                    <a:pt x="1305934" y="1255223"/>
                  </a:lnTo>
                  <a:lnTo>
                    <a:pt x="1336929" y="1223630"/>
                  </a:lnTo>
                  <a:lnTo>
                    <a:pt x="1365958" y="1190321"/>
                  </a:lnTo>
                  <a:lnTo>
                    <a:pt x="1392934" y="1155382"/>
                  </a:lnTo>
                  <a:lnTo>
                    <a:pt x="1417766" y="1118899"/>
                  </a:lnTo>
                  <a:lnTo>
                    <a:pt x="1440364" y="1080958"/>
                  </a:lnTo>
                  <a:lnTo>
                    <a:pt x="1460639" y="1041646"/>
                  </a:lnTo>
                  <a:lnTo>
                    <a:pt x="1478502" y="1001048"/>
                  </a:lnTo>
                  <a:lnTo>
                    <a:pt x="1493862" y="959251"/>
                  </a:lnTo>
                  <a:lnTo>
                    <a:pt x="1506631" y="916341"/>
                  </a:lnTo>
                  <a:lnTo>
                    <a:pt x="1516718" y="872404"/>
                  </a:lnTo>
                  <a:lnTo>
                    <a:pt x="1524034" y="827526"/>
                  </a:lnTo>
                  <a:lnTo>
                    <a:pt x="1528489" y="781793"/>
                  </a:lnTo>
                  <a:lnTo>
                    <a:pt x="1529994" y="735291"/>
                  </a:lnTo>
                  <a:lnTo>
                    <a:pt x="1528489" y="688790"/>
                  </a:lnTo>
                  <a:lnTo>
                    <a:pt x="1524034" y="643057"/>
                  </a:lnTo>
                  <a:lnTo>
                    <a:pt x="1516718" y="598179"/>
                  </a:lnTo>
                  <a:lnTo>
                    <a:pt x="1506631" y="554242"/>
                  </a:lnTo>
                  <a:lnTo>
                    <a:pt x="1493862" y="511332"/>
                  </a:lnTo>
                  <a:lnTo>
                    <a:pt x="1478502" y="469535"/>
                  </a:lnTo>
                  <a:lnTo>
                    <a:pt x="1460639" y="428937"/>
                  </a:lnTo>
                  <a:lnTo>
                    <a:pt x="1440364" y="389625"/>
                  </a:lnTo>
                  <a:lnTo>
                    <a:pt x="1417766" y="351684"/>
                  </a:lnTo>
                  <a:lnTo>
                    <a:pt x="1392934" y="315201"/>
                  </a:lnTo>
                  <a:lnTo>
                    <a:pt x="1365958" y="280262"/>
                  </a:lnTo>
                  <a:lnTo>
                    <a:pt x="1336929" y="246953"/>
                  </a:lnTo>
                  <a:lnTo>
                    <a:pt x="1305934" y="215360"/>
                  </a:lnTo>
                  <a:lnTo>
                    <a:pt x="1273065" y="185569"/>
                  </a:lnTo>
                  <a:lnTo>
                    <a:pt x="1238410" y="157666"/>
                  </a:lnTo>
                  <a:lnTo>
                    <a:pt x="1202059" y="131738"/>
                  </a:lnTo>
                  <a:lnTo>
                    <a:pt x="1164102" y="107870"/>
                  </a:lnTo>
                  <a:lnTo>
                    <a:pt x="1124629" y="86150"/>
                  </a:lnTo>
                  <a:lnTo>
                    <a:pt x="1083729" y="66662"/>
                  </a:lnTo>
                  <a:lnTo>
                    <a:pt x="1041491" y="49492"/>
                  </a:lnTo>
                  <a:lnTo>
                    <a:pt x="998005" y="34728"/>
                  </a:lnTo>
                  <a:lnTo>
                    <a:pt x="953361" y="22456"/>
                  </a:lnTo>
                  <a:lnTo>
                    <a:pt x="907649" y="12760"/>
                  </a:lnTo>
                  <a:lnTo>
                    <a:pt x="860958" y="5728"/>
                  </a:lnTo>
                  <a:lnTo>
                    <a:pt x="813377" y="1446"/>
                  </a:lnTo>
                  <a:lnTo>
                    <a:pt x="76499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C9CD4D1F-81F2-4509-A8F1-0EC806DCE7ED}"/>
                </a:ext>
              </a:extLst>
            </p:cNvPr>
            <p:cNvSpPr/>
            <p:nvPr/>
          </p:nvSpPr>
          <p:spPr>
            <a:xfrm>
              <a:off x="3392589" y="1556791"/>
              <a:ext cx="1530350" cy="1470660"/>
            </a:xfrm>
            <a:custGeom>
              <a:avLst/>
              <a:gdLst/>
              <a:ahLst/>
              <a:cxnLst/>
              <a:rect l="l" t="t" r="r" b="b"/>
              <a:pathLst>
                <a:path w="1530350" h="1470660">
                  <a:moveTo>
                    <a:pt x="0" y="735291"/>
                  </a:moveTo>
                  <a:lnTo>
                    <a:pt x="1505" y="688790"/>
                  </a:lnTo>
                  <a:lnTo>
                    <a:pt x="5960" y="643057"/>
                  </a:lnTo>
                  <a:lnTo>
                    <a:pt x="13276" y="598179"/>
                  </a:lnTo>
                  <a:lnTo>
                    <a:pt x="23364" y="554242"/>
                  </a:lnTo>
                  <a:lnTo>
                    <a:pt x="36132" y="511332"/>
                  </a:lnTo>
                  <a:lnTo>
                    <a:pt x="51493" y="469535"/>
                  </a:lnTo>
                  <a:lnTo>
                    <a:pt x="69356" y="428937"/>
                  </a:lnTo>
                  <a:lnTo>
                    <a:pt x="89632" y="389625"/>
                  </a:lnTo>
                  <a:lnTo>
                    <a:pt x="112231" y="351684"/>
                  </a:lnTo>
                  <a:lnTo>
                    <a:pt x="137063" y="315201"/>
                  </a:lnTo>
                  <a:lnTo>
                    <a:pt x="164039" y="280262"/>
                  </a:lnTo>
                  <a:lnTo>
                    <a:pt x="193069" y="246953"/>
                  </a:lnTo>
                  <a:lnTo>
                    <a:pt x="224064" y="215360"/>
                  </a:lnTo>
                  <a:lnTo>
                    <a:pt x="256934" y="185569"/>
                  </a:lnTo>
                  <a:lnTo>
                    <a:pt x="291589" y="157666"/>
                  </a:lnTo>
                  <a:lnTo>
                    <a:pt x="327940" y="131738"/>
                  </a:lnTo>
                  <a:lnTo>
                    <a:pt x="365897" y="107870"/>
                  </a:lnTo>
                  <a:lnTo>
                    <a:pt x="405370" y="86150"/>
                  </a:lnTo>
                  <a:lnTo>
                    <a:pt x="446270" y="66662"/>
                  </a:lnTo>
                  <a:lnTo>
                    <a:pt x="488508" y="49492"/>
                  </a:lnTo>
                  <a:lnTo>
                    <a:pt x="531993" y="34728"/>
                  </a:lnTo>
                  <a:lnTo>
                    <a:pt x="576636" y="22456"/>
                  </a:lnTo>
                  <a:lnTo>
                    <a:pt x="622348" y="12760"/>
                  </a:lnTo>
                  <a:lnTo>
                    <a:pt x="669038" y="5728"/>
                  </a:lnTo>
                  <a:lnTo>
                    <a:pt x="716618" y="1446"/>
                  </a:lnTo>
                  <a:lnTo>
                    <a:pt x="764997" y="0"/>
                  </a:lnTo>
                  <a:lnTo>
                    <a:pt x="813377" y="1446"/>
                  </a:lnTo>
                  <a:lnTo>
                    <a:pt x="860958" y="5728"/>
                  </a:lnTo>
                  <a:lnTo>
                    <a:pt x="907649" y="12760"/>
                  </a:lnTo>
                  <a:lnTo>
                    <a:pt x="953361" y="22456"/>
                  </a:lnTo>
                  <a:lnTo>
                    <a:pt x="998005" y="34728"/>
                  </a:lnTo>
                  <a:lnTo>
                    <a:pt x="1041491" y="49492"/>
                  </a:lnTo>
                  <a:lnTo>
                    <a:pt x="1083729" y="66662"/>
                  </a:lnTo>
                  <a:lnTo>
                    <a:pt x="1124629" y="86150"/>
                  </a:lnTo>
                  <a:lnTo>
                    <a:pt x="1164102" y="107870"/>
                  </a:lnTo>
                  <a:lnTo>
                    <a:pt x="1202059" y="131738"/>
                  </a:lnTo>
                  <a:lnTo>
                    <a:pt x="1238410" y="157666"/>
                  </a:lnTo>
                  <a:lnTo>
                    <a:pt x="1273065" y="185569"/>
                  </a:lnTo>
                  <a:lnTo>
                    <a:pt x="1305934" y="215360"/>
                  </a:lnTo>
                  <a:lnTo>
                    <a:pt x="1336929" y="246953"/>
                  </a:lnTo>
                  <a:lnTo>
                    <a:pt x="1365958" y="280262"/>
                  </a:lnTo>
                  <a:lnTo>
                    <a:pt x="1392934" y="315201"/>
                  </a:lnTo>
                  <a:lnTo>
                    <a:pt x="1417766" y="351684"/>
                  </a:lnTo>
                  <a:lnTo>
                    <a:pt x="1440364" y="389625"/>
                  </a:lnTo>
                  <a:lnTo>
                    <a:pt x="1460639" y="428937"/>
                  </a:lnTo>
                  <a:lnTo>
                    <a:pt x="1478502" y="469535"/>
                  </a:lnTo>
                  <a:lnTo>
                    <a:pt x="1493862" y="511332"/>
                  </a:lnTo>
                  <a:lnTo>
                    <a:pt x="1506631" y="554242"/>
                  </a:lnTo>
                  <a:lnTo>
                    <a:pt x="1516718" y="598179"/>
                  </a:lnTo>
                  <a:lnTo>
                    <a:pt x="1524034" y="643057"/>
                  </a:lnTo>
                  <a:lnTo>
                    <a:pt x="1528489" y="688790"/>
                  </a:lnTo>
                  <a:lnTo>
                    <a:pt x="1529994" y="735291"/>
                  </a:lnTo>
                  <a:lnTo>
                    <a:pt x="1528489" y="781793"/>
                  </a:lnTo>
                  <a:lnTo>
                    <a:pt x="1524034" y="827526"/>
                  </a:lnTo>
                  <a:lnTo>
                    <a:pt x="1516718" y="872404"/>
                  </a:lnTo>
                  <a:lnTo>
                    <a:pt x="1506631" y="916341"/>
                  </a:lnTo>
                  <a:lnTo>
                    <a:pt x="1493862" y="959251"/>
                  </a:lnTo>
                  <a:lnTo>
                    <a:pt x="1478502" y="1001048"/>
                  </a:lnTo>
                  <a:lnTo>
                    <a:pt x="1460639" y="1041646"/>
                  </a:lnTo>
                  <a:lnTo>
                    <a:pt x="1440364" y="1080958"/>
                  </a:lnTo>
                  <a:lnTo>
                    <a:pt x="1417766" y="1118899"/>
                  </a:lnTo>
                  <a:lnTo>
                    <a:pt x="1392934" y="1155382"/>
                  </a:lnTo>
                  <a:lnTo>
                    <a:pt x="1365958" y="1190321"/>
                  </a:lnTo>
                  <a:lnTo>
                    <a:pt x="1336929" y="1223630"/>
                  </a:lnTo>
                  <a:lnTo>
                    <a:pt x="1305934" y="1255223"/>
                  </a:lnTo>
                  <a:lnTo>
                    <a:pt x="1273065" y="1285014"/>
                  </a:lnTo>
                  <a:lnTo>
                    <a:pt x="1238410" y="1312917"/>
                  </a:lnTo>
                  <a:lnTo>
                    <a:pt x="1202059" y="1338845"/>
                  </a:lnTo>
                  <a:lnTo>
                    <a:pt x="1164102" y="1362712"/>
                  </a:lnTo>
                  <a:lnTo>
                    <a:pt x="1124629" y="1384433"/>
                  </a:lnTo>
                  <a:lnTo>
                    <a:pt x="1083729" y="1403921"/>
                  </a:lnTo>
                  <a:lnTo>
                    <a:pt x="1041491" y="1421090"/>
                  </a:lnTo>
                  <a:lnTo>
                    <a:pt x="998005" y="1435854"/>
                  </a:lnTo>
                  <a:lnTo>
                    <a:pt x="953361" y="1448127"/>
                  </a:lnTo>
                  <a:lnTo>
                    <a:pt x="907649" y="1457822"/>
                  </a:lnTo>
                  <a:lnTo>
                    <a:pt x="860958" y="1464854"/>
                  </a:lnTo>
                  <a:lnTo>
                    <a:pt x="813377" y="1469137"/>
                  </a:lnTo>
                  <a:lnTo>
                    <a:pt x="764997" y="1470583"/>
                  </a:lnTo>
                  <a:lnTo>
                    <a:pt x="716618" y="1469137"/>
                  </a:lnTo>
                  <a:lnTo>
                    <a:pt x="669038" y="1464854"/>
                  </a:lnTo>
                  <a:lnTo>
                    <a:pt x="622348" y="1457822"/>
                  </a:lnTo>
                  <a:lnTo>
                    <a:pt x="576636" y="1448127"/>
                  </a:lnTo>
                  <a:lnTo>
                    <a:pt x="531993" y="1435854"/>
                  </a:lnTo>
                  <a:lnTo>
                    <a:pt x="488508" y="1421090"/>
                  </a:lnTo>
                  <a:lnTo>
                    <a:pt x="446270" y="1403921"/>
                  </a:lnTo>
                  <a:lnTo>
                    <a:pt x="405370" y="1384433"/>
                  </a:lnTo>
                  <a:lnTo>
                    <a:pt x="365897" y="1362712"/>
                  </a:lnTo>
                  <a:lnTo>
                    <a:pt x="327940" y="1338845"/>
                  </a:lnTo>
                  <a:lnTo>
                    <a:pt x="291589" y="1312917"/>
                  </a:lnTo>
                  <a:lnTo>
                    <a:pt x="256934" y="1285014"/>
                  </a:lnTo>
                  <a:lnTo>
                    <a:pt x="224064" y="1255223"/>
                  </a:lnTo>
                  <a:lnTo>
                    <a:pt x="193069" y="1223630"/>
                  </a:lnTo>
                  <a:lnTo>
                    <a:pt x="164039" y="1190321"/>
                  </a:lnTo>
                  <a:lnTo>
                    <a:pt x="137063" y="1155382"/>
                  </a:lnTo>
                  <a:lnTo>
                    <a:pt x="112231" y="1118899"/>
                  </a:lnTo>
                  <a:lnTo>
                    <a:pt x="89632" y="1080958"/>
                  </a:lnTo>
                  <a:lnTo>
                    <a:pt x="69356" y="1041646"/>
                  </a:lnTo>
                  <a:lnTo>
                    <a:pt x="51493" y="1001048"/>
                  </a:lnTo>
                  <a:lnTo>
                    <a:pt x="36132" y="959251"/>
                  </a:lnTo>
                  <a:lnTo>
                    <a:pt x="23364" y="916341"/>
                  </a:lnTo>
                  <a:lnTo>
                    <a:pt x="13276" y="872404"/>
                  </a:lnTo>
                  <a:lnTo>
                    <a:pt x="5960" y="827526"/>
                  </a:lnTo>
                  <a:lnTo>
                    <a:pt x="1505" y="781793"/>
                  </a:lnTo>
                  <a:lnTo>
                    <a:pt x="0" y="7352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8">
            <a:extLst>
              <a:ext uri="{FF2B5EF4-FFF2-40B4-BE49-F238E27FC236}">
                <a16:creationId xmlns:a16="http://schemas.microsoft.com/office/drawing/2014/main" id="{83B9E503-7B4E-4B8E-865B-80A4F28F6EB5}"/>
              </a:ext>
            </a:extLst>
          </p:cNvPr>
          <p:cNvSpPr txBox="1"/>
          <p:nvPr/>
        </p:nvSpPr>
        <p:spPr>
          <a:xfrm>
            <a:off x="8301554" y="1878344"/>
            <a:ext cx="151117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sk-SK" sz="2000" spc="-10" dirty="0" err="1">
                <a:solidFill>
                  <a:srgbClr val="FFFFFF"/>
                </a:solidFill>
                <a:latin typeface="Arial"/>
                <a:cs typeface="Arial"/>
              </a:rPr>
              <a:t>poločnosť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7" name="object 19">
            <a:extLst>
              <a:ext uri="{FF2B5EF4-FFF2-40B4-BE49-F238E27FC236}">
                <a16:creationId xmlns:a16="http://schemas.microsoft.com/office/drawing/2014/main" id="{163F9008-EF5F-40A8-9DE8-8DD7E391163C}"/>
              </a:ext>
            </a:extLst>
          </p:cNvPr>
          <p:cNvGrpSpPr/>
          <p:nvPr/>
        </p:nvGrpSpPr>
        <p:grpSpPr>
          <a:xfrm>
            <a:off x="7454960" y="5118117"/>
            <a:ext cx="3129280" cy="520700"/>
            <a:chOff x="2658554" y="5329377"/>
            <a:chExt cx="3129280" cy="520700"/>
          </a:xfrm>
        </p:grpSpPr>
        <p:sp>
          <p:nvSpPr>
            <p:cNvPr id="28" name="object 20">
              <a:extLst>
                <a:ext uri="{FF2B5EF4-FFF2-40B4-BE49-F238E27FC236}">
                  <a16:creationId xmlns:a16="http://schemas.microsoft.com/office/drawing/2014/main" id="{ACDD8D85-F476-4359-8EC2-B76685DC7DA6}"/>
                </a:ext>
              </a:extLst>
            </p:cNvPr>
            <p:cNvSpPr/>
            <p:nvPr/>
          </p:nvSpPr>
          <p:spPr>
            <a:xfrm>
              <a:off x="5261063" y="5348160"/>
              <a:ext cx="521970" cy="361950"/>
            </a:xfrm>
            <a:custGeom>
              <a:avLst/>
              <a:gdLst/>
              <a:ahLst/>
              <a:cxnLst/>
              <a:rect l="l" t="t" r="r" b="b"/>
              <a:pathLst>
                <a:path w="521970" h="361950">
                  <a:moveTo>
                    <a:pt x="45910" y="0"/>
                  </a:moveTo>
                  <a:lnTo>
                    <a:pt x="0" y="79514"/>
                  </a:lnTo>
                  <a:lnTo>
                    <a:pt x="419315" y="321602"/>
                  </a:lnTo>
                  <a:lnTo>
                    <a:pt x="396354" y="361365"/>
                  </a:lnTo>
                  <a:lnTo>
                    <a:pt x="521792" y="327761"/>
                  </a:lnTo>
                  <a:lnTo>
                    <a:pt x="488175" y="202336"/>
                  </a:lnTo>
                  <a:lnTo>
                    <a:pt x="465226" y="242087"/>
                  </a:lnTo>
                  <a:lnTo>
                    <a:pt x="4591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1">
              <a:extLst>
                <a:ext uri="{FF2B5EF4-FFF2-40B4-BE49-F238E27FC236}">
                  <a16:creationId xmlns:a16="http://schemas.microsoft.com/office/drawing/2014/main" id="{571C7C72-6B8D-4A14-AB3E-F2D712AEBFA1}"/>
                </a:ext>
              </a:extLst>
            </p:cNvPr>
            <p:cNvSpPr/>
            <p:nvPr/>
          </p:nvSpPr>
          <p:spPr>
            <a:xfrm>
              <a:off x="5261063" y="5348160"/>
              <a:ext cx="521970" cy="361950"/>
            </a:xfrm>
            <a:custGeom>
              <a:avLst/>
              <a:gdLst/>
              <a:ahLst/>
              <a:cxnLst/>
              <a:rect l="l" t="t" r="r" b="b"/>
              <a:pathLst>
                <a:path w="521970" h="361950">
                  <a:moveTo>
                    <a:pt x="45910" y="0"/>
                  </a:moveTo>
                  <a:lnTo>
                    <a:pt x="465226" y="242087"/>
                  </a:lnTo>
                  <a:lnTo>
                    <a:pt x="488175" y="202336"/>
                  </a:lnTo>
                  <a:lnTo>
                    <a:pt x="521792" y="327761"/>
                  </a:lnTo>
                  <a:lnTo>
                    <a:pt x="396354" y="361365"/>
                  </a:lnTo>
                  <a:lnTo>
                    <a:pt x="419315" y="321602"/>
                  </a:lnTo>
                  <a:lnTo>
                    <a:pt x="0" y="79514"/>
                  </a:lnTo>
                  <a:lnTo>
                    <a:pt x="4591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2">
              <a:extLst>
                <a:ext uri="{FF2B5EF4-FFF2-40B4-BE49-F238E27FC236}">
                  <a16:creationId xmlns:a16="http://schemas.microsoft.com/office/drawing/2014/main" id="{FB786686-E5AC-4F43-A894-AE78C48F1205}"/>
                </a:ext>
              </a:extLst>
            </p:cNvPr>
            <p:cNvSpPr/>
            <p:nvPr/>
          </p:nvSpPr>
          <p:spPr>
            <a:xfrm>
              <a:off x="2663317" y="5334139"/>
              <a:ext cx="521970" cy="361950"/>
            </a:xfrm>
            <a:custGeom>
              <a:avLst/>
              <a:gdLst/>
              <a:ahLst/>
              <a:cxnLst/>
              <a:rect l="l" t="t" r="r" b="b"/>
              <a:pathLst>
                <a:path w="521969" h="361950">
                  <a:moveTo>
                    <a:pt x="475869" y="0"/>
                  </a:moveTo>
                  <a:lnTo>
                    <a:pt x="56565" y="242087"/>
                  </a:lnTo>
                  <a:lnTo>
                    <a:pt x="33604" y="202323"/>
                  </a:lnTo>
                  <a:lnTo>
                    <a:pt x="0" y="327761"/>
                  </a:lnTo>
                  <a:lnTo>
                    <a:pt x="125425" y="361365"/>
                  </a:lnTo>
                  <a:lnTo>
                    <a:pt x="102463" y="321602"/>
                  </a:lnTo>
                  <a:lnTo>
                    <a:pt x="521779" y="79514"/>
                  </a:lnTo>
                  <a:lnTo>
                    <a:pt x="47586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8458A308-1A93-49E6-8B72-C4AA276B680F}"/>
                </a:ext>
              </a:extLst>
            </p:cNvPr>
            <p:cNvSpPr/>
            <p:nvPr/>
          </p:nvSpPr>
          <p:spPr>
            <a:xfrm>
              <a:off x="2663317" y="5334139"/>
              <a:ext cx="521970" cy="361950"/>
            </a:xfrm>
            <a:custGeom>
              <a:avLst/>
              <a:gdLst/>
              <a:ahLst/>
              <a:cxnLst/>
              <a:rect l="l" t="t" r="r" b="b"/>
              <a:pathLst>
                <a:path w="521969" h="361950">
                  <a:moveTo>
                    <a:pt x="521779" y="79514"/>
                  </a:moveTo>
                  <a:lnTo>
                    <a:pt x="102463" y="321602"/>
                  </a:lnTo>
                  <a:lnTo>
                    <a:pt x="125425" y="361365"/>
                  </a:lnTo>
                  <a:lnTo>
                    <a:pt x="0" y="327761"/>
                  </a:lnTo>
                  <a:lnTo>
                    <a:pt x="33604" y="202323"/>
                  </a:lnTo>
                  <a:lnTo>
                    <a:pt x="56565" y="242087"/>
                  </a:lnTo>
                  <a:lnTo>
                    <a:pt x="475869" y="0"/>
                  </a:lnTo>
                  <a:lnTo>
                    <a:pt x="521779" y="7951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4">
              <a:extLst>
                <a:ext uri="{FF2B5EF4-FFF2-40B4-BE49-F238E27FC236}">
                  <a16:creationId xmlns:a16="http://schemas.microsoft.com/office/drawing/2014/main" id="{DE7BF99C-A5FC-4050-9092-A9A71FC86210}"/>
                </a:ext>
              </a:extLst>
            </p:cNvPr>
            <p:cNvSpPr/>
            <p:nvPr/>
          </p:nvSpPr>
          <p:spPr>
            <a:xfrm>
              <a:off x="2789504" y="5483581"/>
              <a:ext cx="521970" cy="361950"/>
            </a:xfrm>
            <a:custGeom>
              <a:avLst/>
              <a:gdLst/>
              <a:ahLst/>
              <a:cxnLst/>
              <a:rect l="l" t="t" r="r" b="b"/>
              <a:pathLst>
                <a:path w="521970" h="361950">
                  <a:moveTo>
                    <a:pt x="396354" y="0"/>
                  </a:moveTo>
                  <a:lnTo>
                    <a:pt x="419315" y="39763"/>
                  </a:lnTo>
                  <a:lnTo>
                    <a:pt x="0" y="281851"/>
                  </a:lnTo>
                  <a:lnTo>
                    <a:pt x="45910" y="361365"/>
                  </a:lnTo>
                  <a:lnTo>
                    <a:pt x="465213" y="119278"/>
                  </a:lnTo>
                  <a:lnTo>
                    <a:pt x="488175" y="159042"/>
                  </a:lnTo>
                  <a:lnTo>
                    <a:pt x="521779" y="33604"/>
                  </a:lnTo>
                  <a:lnTo>
                    <a:pt x="396354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5">
              <a:extLst>
                <a:ext uri="{FF2B5EF4-FFF2-40B4-BE49-F238E27FC236}">
                  <a16:creationId xmlns:a16="http://schemas.microsoft.com/office/drawing/2014/main" id="{18839503-9576-4E94-855C-C9506F0EE1E6}"/>
                </a:ext>
              </a:extLst>
            </p:cNvPr>
            <p:cNvSpPr/>
            <p:nvPr/>
          </p:nvSpPr>
          <p:spPr>
            <a:xfrm>
              <a:off x="2789504" y="5483581"/>
              <a:ext cx="521970" cy="361950"/>
            </a:xfrm>
            <a:custGeom>
              <a:avLst/>
              <a:gdLst/>
              <a:ahLst/>
              <a:cxnLst/>
              <a:rect l="l" t="t" r="r" b="b"/>
              <a:pathLst>
                <a:path w="521970" h="361950">
                  <a:moveTo>
                    <a:pt x="0" y="281851"/>
                  </a:moveTo>
                  <a:lnTo>
                    <a:pt x="419315" y="39763"/>
                  </a:lnTo>
                  <a:lnTo>
                    <a:pt x="396354" y="0"/>
                  </a:lnTo>
                  <a:lnTo>
                    <a:pt x="521779" y="33604"/>
                  </a:lnTo>
                  <a:lnTo>
                    <a:pt x="488175" y="159042"/>
                  </a:lnTo>
                  <a:lnTo>
                    <a:pt x="465213" y="119278"/>
                  </a:lnTo>
                  <a:lnTo>
                    <a:pt x="45910" y="361365"/>
                  </a:lnTo>
                  <a:lnTo>
                    <a:pt x="0" y="2818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6">
              <a:extLst>
                <a:ext uri="{FF2B5EF4-FFF2-40B4-BE49-F238E27FC236}">
                  <a16:creationId xmlns:a16="http://schemas.microsoft.com/office/drawing/2014/main" id="{BD7F5E62-D765-45D1-9027-83BB61256986}"/>
                </a:ext>
              </a:extLst>
            </p:cNvPr>
            <p:cNvSpPr/>
            <p:nvPr/>
          </p:nvSpPr>
          <p:spPr>
            <a:xfrm>
              <a:off x="5157965" y="5483585"/>
              <a:ext cx="521970" cy="361950"/>
            </a:xfrm>
            <a:custGeom>
              <a:avLst/>
              <a:gdLst/>
              <a:ahLst/>
              <a:cxnLst/>
              <a:rect l="l" t="t" r="r" b="b"/>
              <a:pathLst>
                <a:path w="521970" h="361950">
                  <a:moveTo>
                    <a:pt x="125437" y="0"/>
                  </a:moveTo>
                  <a:lnTo>
                    <a:pt x="0" y="33604"/>
                  </a:lnTo>
                  <a:lnTo>
                    <a:pt x="33616" y="159029"/>
                  </a:lnTo>
                  <a:lnTo>
                    <a:pt x="56565" y="119278"/>
                  </a:lnTo>
                  <a:lnTo>
                    <a:pt x="475881" y="361365"/>
                  </a:lnTo>
                  <a:lnTo>
                    <a:pt x="521792" y="281851"/>
                  </a:lnTo>
                  <a:lnTo>
                    <a:pt x="102476" y="39763"/>
                  </a:lnTo>
                  <a:lnTo>
                    <a:pt x="125437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7">
              <a:extLst>
                <a:ext uri="{FF2B5EF4-FFF2-40B4-BE49-F238E27FC236}">
                  <a16:creationId xmlns:a16="http://schemas.microsoft.com/office/drawing/2014/main" id="{A1F2F110-1DC4-4AF5-BE28-A5E25D2AC16C}"/>
                </a:ext>
              </a:extLst>
            </p:cNvPr>
            <p:cNvSpPr/>
            <p:nvPr/>
          </p:nvSpPr>
          <p:spPr>
            <a:xfrm>
              <a:off x="5157965" y="5483585"/>
              <a:ext cx="521970" cy="361950"/>
            </a:xfrm>
            <a:custGeom>
              <a:avLst/>
              <a:gdLst/>
              <a:ahLst/>
              <a:cxnLst/>
              <a:rect l="l" t="t" r="r" b="b"/>
              <a:pathLst>
                <a:path w="521970" h="361950">
                  <a:moveTo>
                    <a:pt x="475881" y="361365"/>
                  </a:moveTo>
                  <a:lnTo>
                    <a:pt x="56565" y="119278"/>
                  </a:lnTo>
                  <a:lnTo>
                    <a:pt x="33616" y="159029"/>
                  </a:lnTo>
                  <a:lnTo>
                    <a:pt x="0" y="33604"/>
                  </a:lnTo>
                  <a:lnTo>
                    <a:pt x="125437" y="0"/>
                  </a:lnTo>
                  <a:lnTo>
                    <a:pt x="102476" y="39763"/>
                  </a:lnTo>
                  <a:lnTo>
                    <a:pt x="521792" y="281851"/>
                  </a:lnTo>
                  <a:lnTo>
                    <a:pt x="475881" y="3613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28">
            <a:extLst>
              <a:ext uri="{FF2B5EF4-FFF2-40B4-BE49-F238E27FC236}">
                <a16:creationId xmlns:a16="http://schemas.microsoft.com/office/drawing/2014/main" id="{2B05BC54-0DE1-4E23-9F40-725EF1504F86}"/>
              </a:ext>
            </a:extLst>
          </p:cNvPr>
          <p:cNvGrpSpPr/>
          <p:nvPr/>
        </p:nvGrpSpPr>
        <p:grpSpPr>
          <a:xfrm>
            <a:off x="8763454" y="2919010"/>
            <a:ext cx="394335" cy="572770"/>
            <a:chOff x="3967048" y="3130270"/>
            <a:chExt cx="394335" cy="572770"/>
          </a:xfrm>
        </p:grpSpPr>
        <p:sp>
          <p:nvSpPr>
            <p:cNvPr id="37" name="object 29">
              <a:extLst>
                <a:ext uri="{FF2B5EF4-FFF2-40B4-BE49-F238E27FC236}">
                  <a16:creationId xmlns:a16="http://schemas.microsoft.com/office/drawing/2014/main" id="{6AD43301-BACB-400A-819B-5CEBE1EB50AF}"/>
                </a:ext>
              </a:extLst>
            </p:cNvPr>
            <p:cNvSpPr/>
            <p:nvPr/>
          </p:nvSpPr>
          <p:spPr>
            <a:xfrm>
              <a:off x="3971810" y="3145967"/>
              <a:ext cx="191135" cy="551815"/>
            </a:xfrm>
            <a:custGeom>
              <a:avLst/>
              <a:gdLst/>
              <a:ahLst/>
              <a:cxnLst/>
              <a:rect l="l" t="t" r="r" b="b"/>
              <a:pathLst>
                <a:path w="191135" h="551814">
                  <a:moveTo>
                    <a:pt x="143319" y="0"/>
                  </a:moveTo>
                  <a:lnTo>
                    <a:pt x="47777" y="0"/>
                  </a:lnTo>
                  <a:lnTo>
                    <a:pt x="47777" y="456260"/>
                  </a:lnTo>
                  <a:lnTo>
                    <a:pt x="0" y="456260"/>
                  </a:lnTo>
                  <a:lnTo>
                    <a:pt x="95542" y="551802"/>
                  </a:lnTo>
                  <a:lnTo>
                    <a:pt x="191096" y="456260"/>
                  </a:lnTo>
                  <a:lnTo>
                    <a:pt x="143319" y="456260"/>
                  </a:lnTo>
                  <a:lnTo>
                    <a:pt x="14331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0">
              <a:extLst>
                <a:ext uri="{FF2B5EF4-FFF2-40B4-BE49-F238E27FC236}">
                  <a16:creationId xmlns:a16="http://schemas.microsoft.com/office/drawing/2014/main" id="{222D1B64-F7A4-4AEA-BD3C-F64422E2A5A0}"/>
                </a:ext>
              </a:extLst>
            </p:cNvPr>
            <p:cNvSpPr/>
            <p:nvPr/>
          </p:nvSpPr>
          <p:spPr>
            <a:xfrm>
              <a:off x="3971810" y="3145967"/>
              <a:ext cx="191135" cy="551815"/>
            </a:xfrm>
            <a:custGeom>
              <a:avLst/>
              <a:gdLst/>
              <a:ahLst/>
              <a:cxnLst/>
              <a:rect l="l" t="t" r="r" b="b"/>
              <a:pathLst>
                <a:path w="191135" h="551814">
                  <a:moveTo>
                    <a:pt x="143319" y="0"/>
                  </a:moveTo>
                  <a:lnTo>
                    <a:pt x="143319" y="456260"/>
                  </a:lnTo>
                  <a:lnTo>
                    <a:pt x="191096" y="456260"/>
                  </a:lnTo>
                  <a:lnTo>
                    <a:pt x="95542" y="551802"/>
                  </a:lnTo>
                  <a:lnTo>
                    <a:pt x="0" y="456260"/>
                  </a:lnTo>
                  <a:lnTo>
                    <a:pt x="47777" y="456260"/>
                  </a:lnTo>
                  <a:lnTo>
                    <a:pt x="47777" y="0"/>
                  </a:lnTo>
                  <a:lnTo>
                    <a:pt x="143319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1">
              <a:extLst>
                <a:ext uri="{FF2B5EF4-FFF2-40B4-BE49-F238E27FC236}">
                  <a16:creationId xmlns:a16="http://schemas.microsoft.com/office/drawing/2014/main" id="{7E84D380-2EA9-466E-8324-4981F9BC90A7}"/>
                </a:ext>
              </a:extLst>
            </p:cNvPr>
            <p:cNvSpPr/>
            <p:nvPr/>
          </p:nvSpPr>
          <p:spPr>
            <a:xfrm>
              <a:off x="4165168" y="3135033"/>
              <a:ext cx="191135" cy="551815"/>
            </a:xfrm>
            <a:custGeom>
              <a:avLst/>
              <a:gdLst/>
              <a:ahLst/>
              <a:cxnLst/>
              <a:rect l="l" t="t" r="r" b="b"/>
              <a:pathLst>
                <a:path w="191135" h="551814">
                  <a:moveTo>
                    <a:pt x="95554" y="0"/>
                  </a:moveTo>
                  <a:lnTo>
                    <a:pt x="0" y="95554"/>
                  </a:lnTo>
                  <a:lnTo>
                    <a:pt x="47777" y="95554"/>
                  </a:lnTo>
                  <a:lnTo>
                    <a:pt x="47777" y="551802"/>
                  </a:lnTo>
                  <a:lnTo>
                    <a:pt x="143319" y="551802"/>
                  </a:lnTo>
                  <a:lnTo>
                    <a:pt x="143319" y="95554"/>
                  </a:lnTo>
                  <a:lnTo>
                    <a:pt x="191096" y="95554"/>
                  </a:lnTo>
                  <a:lnTo>
                    <a:pt x="9555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2">
              <a:extLst>
                <a:ext uri="{FF2B5EF4-FFF2-40B4-BE49-F238E27FC236}">
                  <a16:creationId xmlns:a16="http://schemas.microsoft.com/office/drawing/2014/main" id="{32EE5AF0-463A-4044-8545-1D21814A1D33}"/>
                </a:ext>
              </a:extLst>
            </p:cNvPr>
            <p:cNvSpPr/>
            <p:nvPr/>
          </p:nvSpPr>
          <p:spPr>
            <a:xfrm>
              <a:off x="4165168" y="3135033"/>
              <a:ext cx="191135" cy="551815"/>
            </a:xfrm>
            <a:custGeom>
              <a:avLst/>
              <a:gdLst/>
              <a:ahLst/>
              <a:cxnLst/>
              <a:rect l="l" t="t" r="r" b="b"/>
              <a:pathLst>
                <a:path w="191135" h="551814">
                  <a:moveTo>
                    <a:pt x="47777" y="551802"/>
                  </a:moveTo>
                  <a:lnTo>
                    <a:pt x="47777" y="95554"/>
                  </a:lnTo>
                  <a:lnTo>
                    <a:pt x="0" y="95554"/>
                  </a:lnTo>
                  <a:lnTo>
                    <a:pt x="95554" y="0"/>
                  </a:lnTo>
                  <a:lnTo>
                    <a:pt x="191096" y="95554"/>
                  </a:lnTo>
                  <a:lnTo>
                    <a:pt x="143319" y="95554"/>
                  </a:lnTo>
                  <a:lnTo>
                    <a:pt x="143319" y="551802"/>
                  </a:lnTo>
                  <a:lnTo>
                    <a:pt x="47777" y="55180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33">
            <a:extLst>
              <a:ext uri="{FF2B5EF4-FFF2-40B4-BE49-F238E27FC236}">
                <a16:creationId xmlns:a16="http://schemas.microsoft.com/office/drawing/2014/main" id="{1325BAC2-85D7-4F2B-9458-76433D005A8A}"/>
              </a:ext>
            </a:extLst>
          </p:cNvPr>
          <p:cNvSpPr txBox="1"/>
          <p:nvPr/>
        </p:nvSpPr>
        <p:spPr>
          <a:xfrm>
            <a:off x="9620920" y="5625426"/>
            <a:ext cx="76186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k-SK" sz="1600" b="1" spc="-5" dirty="0">
                <a:solidFill>
                  <a:srgbClr val="7575D1"/>
                </a:solidFill>
                <a:latin typeface="Arial"/>
                <a:cs typeface="Arial"/>
              </a:rPr>
              <a:t>Ponuka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2" name="object 34">
            <a:extLst>
              <a:ext uri="{FF2B5EF4-FFF2-40B4-BE49-F238E27FC236}">
                <a16:creationId xmlns:a16="http://schemas.microsoft.com/office/drawing/2014/main" id="{C63189DB-78CD-4A3A-B593-97EF206F670F}"/>
              </a:ext>
            </a:extLst>
          </p:cNvPr>
          <p:cNvSpPr txBox="1"/>
          <p:nvPr/>
        </p:nvSpPr>
        <p:spPr>
          <a:xfrm>
            <a:off x="6996795" y="4762468"/>
            <a:ext cx="102618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265" marR="5080" indent="-76200">
              <a:lnSpc>
                <a:spcPct val="100000"/>
              </a:lnSpc>
              <a:spcBef>
                <a:spcPts val="95"/>
              </a:spcBef>
            </a:pPr>
            <a:r>
              <a:rPr lang="sk-SK" sz="1600" b="1" spc="-5" dirty="0">
                <a:solidFill>
                  <a:srgbClr val="008E40"/>
                </a:solidFill>
                <a:latin typeface="Arial"/>
                <a:cs typeface="Arial"/>
              </a:rPr>
              <a:t>Vplyv ŽP</a:t>
            </a:r>
          </a:p>
        </p:txBody>
      </p:sp>
      <p:sp>
        <p:nvSpPr>
          <p:cNvPr id="43" name="object 35">
            <a:extLst>
              <a:ext uri="{FF2B5EF4-FFF2-40B4-BE49-F238E27FC236}">
                <a16:creationId xmlns:a16="http://schemas.microsoft.com/office/drawing/2014/main" id="{1E6A5ACC-D473-4646-B10E-62B235104C02}"/>
              </a:ext>
            </a:extLst>
          </p:cNvPr>
          <p:cNvSpPr txBox="1"/>
          <p:nvPr/>
        </p:nvSpPr>
        <p:spPr>
          <a:xfrm>
            <a:off x="7607377" y="5639614"/>
            <a:ext cx="10617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k-SK" sz="1600" b="1" spc="-5" dirty="0">
                <a:solidFill>
                  <a:srgbClr val="008E40"/>
                </a:solidFill>
                <a:latin typeface="Arial"/>
                <a:cs typeface="Arial"/>
              </a:rPr>
              <a:t>Zdroje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4" name="object 36">
            <a:extLst>
              <a:ext uri="{FF2B5EF4-FFF2-40B4-BE49-F238E27FC236}">
                <a16:creationId xmlns:a16="http://schemas.microsoft.com/office/drawing/2014/main" id="{1B7B79E8-9B87-4AEB-BE16-DAF63142AF07}"/>
              </a:ext>
            </a:extLst>
          </p:cNvPr>
          <p:cNvSpPr txBox="1"/>
          <p:nvPr/>
        </p:nvSpPr>
        <p:spPr>
          <a:xfrm>
            <a:off x="10215356" y="4849190"/>
            <a:ext cx="8248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7575D1"/>
                </a:solidFill>
                <a:latin typeface="Arial"/>
                <a:cs typeface="Arial"/>
              </a:rPr>
              <a:t>D</a:t>
            </a:r>
            <a:r>
              <a:rPr lang="sk-SK" sz="1600" b="1" spc="-5" dirty="0" err="1">
                <a:solidFill>
                  <a:srgbClr val="7575D1"/>
                </a:solidFill>
                <a:latin typeface="Arial"/>
                <a:cs typeface="Arial"/>
              </a:rPr>
              <a:t>opyt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37">
            <a:extLst>
              <a:ext uri="{FF2B5EF4-FFF2-40B4-BE49-F238E27FC236}">
                <a16:creationId xmlns:a16="http://schemas.microsoft.com/office/drawing/2014/main" id="{34A6A3C6-942C-4BF0-AD5E-8C4523A583C5}"/>
              </a:ext>
            </a:extLst>
          </p:cNvPr>
          <p:cNvSpPr txBox="1"/>
          <p:nvPr/>
        </p:nvSpPr>
        <p:spPr>
          <a:xfrm>
            <a:off x="7837110" y="3037453"/>
            <a:ext cx="8312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1600" b="1" spc="-5" dirty="0" err="1">
                <a:solidFill>
                  <a:srgbClr val="C00000"/>
                </a:solidFill>
                <a:latin typeface="Arial"/>
                <a:cs typeface="Arial"/>
              </a:rPr>
              <a:t>Potreby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6" name="object 38">
            <a:extLst>
              <a:ext uri="{FF2B5EF4-FFF2-40B4-BE49-F238E27FC236}">
                <a16:creationId xmlns:a16="http://schemas.microsoft.com/office/drawing/2014/main" id="{936D0B45-DB87-4E9A-8372-189E267002AB}"/>
              </a:ext>
            </a:extLst>
          </p:cNvPr>
          <p:cNvSpPr txBox="1"/>
          <p:nvPr/>
        </p:nvSpPr>
        <p:spPr>
          <a:xfrm>
            <a:off x="9222427" y="3076371"/>
            <a:ext cx="10858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1600" b="1" spc="-105" dirty="0" err="1">
                <a:solidFill>
                  <a:srgbClr val="C00000"/>
                </a:solidFill>
                <a:latin typeface="Arial"/>
                <a:cs typeface="Arial"/>
              </a:rPr>
              <a:t>Dostupnosť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16449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35396"/>
            <a:ext cx="1188823" cy="810838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4104C6B3-6587-4BDF-ADAB-C8163867096B}"/>
              </a:ext>
            </a:extLst>
          </p:cNvPr>
          <p:cNvSpPr txBox="1">
            <a:spLocks/>
          </p:cNvSpPr>
          <p:nvPr/>
        </p:nvSpPr>
        <p:spPr bwMode="auto">
          <a:xfrm>
            <a:off x="1524000" y="0"/>
            <a:ext cx="10668000" cy="1143000"/>
          </a:xfrm>
          <a:prstGeom prst="rect">
            <a:avLst/>
          </a:prstGeom>
          <a:solidFill>
            <a:srgbClr val="0D3C7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altLang="cs-CZ" sz="32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Udržateľná</a:t>
            </a:r>
            <a:r>
              <a:rPr lang="cs-CZ" altLang="cs-CZ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výstavba </a:t>
            </a:r>
            <a:r>
              <a:rPr lang="cs-CZ" altLang="cs-CZ" sz="32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ciest</a:t>
            </a:r>
            <a:endParaRPr lang="cs-CZ" altLang="cs-CZ" sz="32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cs-CZ" altLang="cs-CZ" sz="2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potreba</a:t>
            </a:r>
            <a:r>
              <a:rPr lang="cs-CZ" altLang="cs-CZ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2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zmien</a:t>
            </a:r>
            <a:endParaRPr lang="cs-CZ" altLang="cs-CZ" sz="2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ovéPole 6">
            <a:extLst>
              <a:ext uri="{FF2B5EF4-FFF2-40B4-BE49-F238E27FC236}">
                <a16:creationId xmlns:a16="http://schemas.microsoft.com/office/drawing/2014/main" id="{23D18EF7-3798-47E0-ABD9-C9E7ED2696E6}"/>
              </a:ext>
            </a:extLst>
          </p:cNvPr>
          <p:cNvSpPr txBox="1"/>
          <p:nvPr/>
        </p:nvSpPr>
        <p:spPr>
          <a:xfrm>
            <a:off x="533931" y="1609827"/>
            <a:ext cx="115082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+mn-lt"/>
              </a:rPr>
              <a:t>Recyklované betónové kamenivo (RCA)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+mn-lt"/>
              </a:rPr>
              <a:t>Produkty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spaľovania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uhlia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(CCP),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nebudú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k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dispozícii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(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popolček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, troska z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kotlov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...).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2060"/>
                </a:solidFill>
                <a:latin typeface="+mn-lt"/>
              </a:rPr>
              <a:t>Betón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šetrný k životnému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prostrediu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(EFC), </a:t>
            </a:r>
            <a:r>
              <a:rPr lang="en-GB" dirty="0" err="1">
                <a:solidFill>
                  <a:srgbClr val="002060"/>
                </a:solidFill>
                <a:latin typeface="+mn-lt"/>
              </a:rPr>
              <a:t>minimali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z</a:t>
            </a:r>
            <a:r>
              <a:rPr lang="en-GB" dirty="0" err="1">
                <a:solidFill>
                  <a:srgbClr val="002060"/>
                </a:solidFill>
                <a:latin typeface="+mn-lt"/>
              </a:rPr>
              <a:t>ovanie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používani</a:t>
            </a:r>
            <a:r>
              <a:rPr lang="en-GB" dirty="0">
                <a:solidFill>
                  <a:srgbClr val="002060"/>
                </a:solidFill>
                <a:latin typeface="+mn-lt"/>
              </a:rPr>
              <a:t>a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klasického portlandského cementu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2060"/>
                </a:solidFill>
                <a:latin typeface="+mn-lt"/>
              </a:rPr>
              <a:t>Alternatívy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k asfaltu na báze ropy (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mikroriasy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+mn-lt"/>
              </a:rPr>
              <a:t>Asfaltové vozovky len z recyklovaného materiálu (RAP)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2060"/>
                </a:solidFill>
                <a:latin typeface="+mn-lt"/>
              </a:rPr>
              <a:t>Puzolány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, vulkanické horniny,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ktoré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môžu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byť náhradou cementu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ovéPole 5">
            <a:extLst>
              <a:ext uri="{FF2B5EF4-FFF2-40B4-BE49-F238E27FC236}">
                <a16:creationId xmlns:a16="http://schemas.microsoft.com/office/drawing/2014/main" id="{6DECC897-E57D-47F8-BDC1-EDBFBDBCCF3D}"/>
              </a:ext>
            </a:extLst>
          </p:cNvPr>
          <p:cNvSpPr txBox="1"/>
          <p:nvPr/>
        </p:nvSpPr>
        <p:spPr>
          <a:xfrm>
            <a:off x="767408" y="1183577"/>
            <a:ext cx="431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Udržate</a:t>
            </a:r>
            <a:r>
              <a:rPr lang="sk-SK" sz="2000" b="1" dirty="0" err="1">
                <a:solidFill>
                  <a:srgbClr val="002060"/>
                </a:solidFill>
                <a:latin typeface="+mn-lt"/>
              </a:rPr>
              <a:t>ľné</a:t>
            </a:r>
            <a:r>
              <a:rPr lang="sk-SK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konštrukčné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materiály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90FF50F-90A9-4175-9919-75BAFC01B19D}"/>
              </a:ext>
            </a:extLst>
          </p:cNvPr>
          <p:cNvSpPr txBox="1"/>
          <p:nvPr/>
        </p:nvSpPr>
        <p:spPr>
          <a:xfrm>
            <a:off x="765804" y="5011155"/>
            <a:ext cx="4259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Udr</a:t>
            </a:r>
            <a:r>
              <a:rPr lang="sk-SK" sz="2000" b="1" dirty="0" err="1">
                <a:solidFill>
                  <a:srgbClr val="002060"/>
                </a:solidFill>
                <a:latin typeface="+mn-lt"/>
              </a:rPr>
              <a:t>žateľné</a:t>
            </a:r>
            <a:r>
              <a:rPr lang="sk-SK" sz="2000" b="1" dirty="0">
                <a:solidFill>
                  <a:srgbClr val="002060"/>
                </a:solidFill>
                <a:latin typeface="+mn-lt"/>
              </a:rPr>
              <a:t> podmienky výstavby </a:t>
            </a:r>
          </a:p>
          <a:p>
            <a:endParaRPr lang="cs-CZ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D190B0F-F213-4D82-A624-5D1C5DCE49F9}"/>
              </a:ext>
            </a:extLst>
          </p:cNvPr>
          <p:cNvSpPr txBox="1"/>
          <p:nvPr/>
        </p:nvSpPr>
        <p:spPr>
          <a:xfrm>
            <a:off x="462837" y="5522275"/>
            <a:ext cx="76354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2060"/>
                </a:solidFill>
                <a:latin typeface="+mn-lt"/>
              </a:rPr>
              <a:t>Používanie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miestnych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materiálových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zdrojov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2060"/>
                </a:solidFill>
                <a:latin typeface="+mn-lt"/>
              </a:rPr>
              <a:t>Minimalizácia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nákladov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na dopravu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2060"/>
                </a:solidFill>
                <a:latin typeface="+mn-lt"/>
              </a:rPr>
              <a:t>Predlžovanie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životnosti a intervalu údržby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konštrukcií</a:t>
            </a:r>
            <a:endParaRPr lang="cs-CZ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2060"/>
                </a:solidFill>
                <a:latin typeface="+mn-lt"/>
              </a:rPr>
              <a:t>Opatrenia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na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elimináciu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hluku a prašnosti (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pri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výstavbe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aj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prevádzke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)</a:t>
            </a:r>
          </a:p>
        </p:txBody>
      </p:sp>
      <p:sp>
        <p:nvSpPr>
          <p:cNvPr id="10" name="TextovéPole 5">
            <a:extLst>
              <a:ext uri="{FF2B5EF4-FFF2-40B4-BE49-F238E27FC236}">
                <a16:creationId xmlns:a16="http://schemas.microsoft.com/office/drawing/2014/main" id="{DE6EF57B-6583-4403-845D-FF0762BC9CB9}"/>
              </a:ext>
            </a:extLst>
          </p:cNvPr>
          <p:cNvSpPr txBox="1"/>
          <p:nvPr/>
        </p:nvSpPr>
        <p:spPr>
          <a:xfrm>
            <a:off x="765804" y="3512319"/>
            <a:ext cx="4203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Udržateľné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technológie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výstavby</a:t>
            </a:r>
          </a:p>
        </p:txBody>
      </p:sp>
      <p:sp>
        <p:nvSpPr>
          <p:cNvPr id="12" name="TextovéPole 6">
            <a:extLst>
              <a:ext uri="{FF2B5EF4-FFF2-40B4-BE49-F238E27FC236}">
                <a16:creationId xmlns:a16="http://schemas.microsoft.com/office/drawing/2014/main" id="{54C6E327-4B55-4D74-992E-678F359F702B}"/>
              </a:ext>
            </a:extLst>
          </p:cNvPr>
          <p:cNvSpPr txBox="1"/>
          <p:nvPr/>
        </p:nvSpPr>
        <p:spPr>
          <a:xfrm>
            <a:off x="533931" y="3987652"/>
            <a:ext cx="7571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2060"/>
                </a:solidFill>
                <a:latin typeface="+mn-lt"/>
              </a:rPr>
              <a:t>Digitalizácia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prípravy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a výstavby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+mn-lt"/>
              </a:rPr>
              <a:t>Automaticky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digitálne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riadené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stavebné stroje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+mn-lt"/>
              </a:rPr>
              <a:t>Stavebné stroje bez klasických spalovacích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motorov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 (elektro, </a:t>
            </a:r>
            <a:r>
              <a:rPr lang="cs-CZ" dirty="0" err="1">
                <a:solidFill>
                  <a:srgbClr val="002060"/>
                </a:solidFill>
                <a:latin typeface="+mn-lt"/>
              </a:rPr>
              <a:t>vodik</a:t>
            </a:r>
            <a:r>
              <a:rPr lang="cs-CZ" dirty="0">
                <a:solidFill>
                  <a:srgbClr val="002060"/>
                </a:solidFill>
                <a:latin typeface="+mn-lt"/>
              </a:rPr>
              <a:t>?)</a:t>
            </a:r>
          </a:p>
        </p:txBody>
      </p:sp>
      <p:sp>
        <p:nvSpPr>
          <p:cNvPr id="13" name="TextovéPole 6">
            <a:extLst>
              <a:ext uri="{FF2B5EF4-FFF2-40B4-BE49-F238E27FC236}">
                <a16:creationId xmlns:a16="http://schemas.microsoft.com/office/drawing/2014/main" id="{F2EB3806-3C35-4D4A-8DCD-FF3A27FAB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842" y="3669914"/>
            <a:ext cx="3312368" cy="235449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sk-SK" altLang="cs-CZ" sz="2000" b="1" dirty="0">
                <a:solidFill>
                  <a:srgbClr val="00B050"/>
                </a:solidFill>
                <a:latin typeface="Arial" charset="0"/>
              </a:rPr>
              <a:t>Potrebné </a:t>
            </a:r>
            <a:r>
              <a:rPr lang="sk-SK" altLang="cs-CZ" b="1" dirty="0">
                <a:solidFill>
                  <a:srgbClr val="00B050"/>
                </a:solidFill>
                <a:latin typeface="Arial" charset="0"/>
              </a:rPr>
              <a:t>zmeny</a:t>
            </a:r>
            <a:r>
              <a:rPr lang="sk-SK" altLang="cs-CZ" sz="2000" b="1" dirty="0">
                <a:solidFill>
                  <a:srgbClr val="00B050"/>
                </a:solidFill>
                <a:latin typeface="Arial" charset="0"/>
              </a:rPr>
              <a:t> v:</a:t>
            </a:r>
          </a:p>
          <a:p>
            <a:pPr marL="430212" indent="-342900" eaLnBrk="1" hangingPunct="1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k-SK" altLang="cs-CZ" sz="2000" b="1" dirty="0">
                <a:solidFill>
                  <a:srgbClr val="00B050"/>
                </a:solidFill>
                <a:latin typeface="Arial" charset="0"/>
              </a:rPr>
              <a:t>Koncepciách</a:t>
            </a:r>
          </a:p>
          <a:p>
            <a:pPr marL="430212" indent="-342900" eaLnBrk="1" hangingPunct="1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k-SK" altLang="cs-CZ" sz="2000" b="1" dirty="0">
                <a:solidFill>
                  <a:srgbClr val="00B050"/>
                </a:solidFill>
                <a:latin typeface="Arial" charset="0"/>
              </a:rPr>
              <a:t>Technológiách</a:t>
            </a:r>
          </a:p>
          <a:p>
            <a:pPr marL="430212" indent="-342900" eaLnBrk="1" hangingPunct="1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k-SK" altLang="cs-CZ" sz="2000" b="1" dirty="0">
                <a:solidFill>
                  <a:srgbClr val="00B050"/>
                </a:solidFill>
                <a:latin typeface="Arial" charset="0"/>
              </a:rPr>
              <a:t>Procesoch</a:t>
            </a:r>
          </a:p>
          <a:p>
            <a:pPr marL="430212" indent="-342900" eaLnBrk="1" hangingPunct="1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k-SK" altLang="cs-CZ" sz="2000" b="1" dirty="0">
                <a:solidFill>
                  <a:srgbClr val="00B050"/>
                </a:solidFill>
                <a:latin typeface="Arial" charset="0"/>
              </a:rPr>
              <a:t>Ľudských zdrojoch</a:t>
            </a:r>
          </a:p>
          <a:p>
            <a:pPr marL="430212" indent="-342900" eaLnBrk="1" hangingPunct="1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sk-SK" altLang="cs-CZ" sz="2000" b="1" dirty="0">
                <a:solidFill>
                  <a:srgbClr val="00B050"/>
                </a:solidFill>
                <a:latin typeface="Arial" charset="0"/>
              </a:rPr>
              <a:t>Legislatíve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9F1B14-57BA-437B-870C-AECFE5564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8016">
            <a:off x="7201140" y="2896373"/>
            <a:ext cx="1488779" cy="461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B7DED2-6E4A-4472-BDB5-8243000A1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9864">
            <a:off x="6951842" y="3937812"/>
            <a:ext cx="1488779" cy="4613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ED936C-DEB6-4A1C-8EAD-07501F293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1341">
            <a:off x="6891413" y="5191403"/>
            <a:ext cx="1488779" cy="4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27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8463" y="3657193"/>
            <a:ext cx="153888" cy="139349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527">
              <a:lnSpc>
                <a:spcPts val="1225"/>
              </a:lnSpc>
            </a:pPr>
            <a:r>
              <a:rPr sz="1044" dirty="0">
                <a:latin typeface="Times New Roman"/>
                <a:cs typeface="Times New Roman"/>
              </a:rPr>
              <a:t>Celkové</a:t>
            </a:r>
            <a:r>
              <a:rPr sz="1044" spc="182" dirty="0">
                <a:latin typeface="Times New Roman"/>
                <a:cs typeface="Times New Roman"/>
              </a:rPr>
              <a:t> </a:t>
            </a:r>
            <a:r>
              <a:rPr sz="1044" dirty="0">
                <a:latin typeface="Times New Roman"/>
                <a:cs typeface="Times New Roman"/>
              </a:rPr>
              <a:t>náklady</a:t>
            </a:r>
            <a:r>
              <a:rPr sz="1044" spc="208" dirty="0">
                <a:latin typeface="Times New Roman"/>
                <a:cs typeface="Times New Roman"/>
              </a:rPr>
              <a:t> </a:t>
            </a:r>
            <a:r>
              <a:rPr sz="1044" spc="-27" dirty="0">
                <a:latin typeface="Times New Roman"/>
                <a:cs typeface="Times New Roman"/>
              </a:rPr>
              <a:t>(</a:t>
            </a:r>
            <a:r>
              <a:rPr sz="1044" spc="-32" dirty="0">
                <a:latin typeface="Times New Roman"/>
                <a:cs typeface="Times New Roman"/>
              </a:rPr>
              <a:t>Kć/</a:t>
            </a:r>
            <a:r>
              <a:rPr sz="1044" spc="-195" dirty="0">
                <a:latin typeface="Times New Roman"/>
                <a:cs typeface="Times New Roman"/>
              </a:rPr>
              <a:t>m</a:t>
            </a:r>
            <a:r>
              <a:rPr sz="885" spc="-47" baseline="34188" dirty="0">
                <a:latin typeface="Times New Roman"/>
                <a:cs typeface="Times New Roman"/>
              </a:rPr>
              <a:t>2</a:t>
            </a:r>
            <a:r>
              <a:rPr sz="1044" spc="-27" dirty="0">
                <a:latin typeface="Times New Roman"/>
                <a:cs typeface="Times New Roman"/>
              </a:rPr>
              <a:t>)</a:t>
            </a:r>
            <a:endParaRPr sz="1044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1110" y="3612550"/>
            <a:ext cx="160685" cy="1440756"/>
          </a:xfrm>
          <a:prstGeom prst="rect">
            <a:avLst/>
          </a:prstGeom>
        </p:spPr>
        <p:txBody>
          <a:bodyPr vert="vert270" wrap="square" lIns="0" tIns="4034" rIns="0" bIns="0" rtlCol="0">
            <a:spAutoFit/>
          </a:bodyPr>
          <a:lstStyle/>
          <a:p>
            <a:pPr marL="11527">
              <a:spcBef>
                <a:spcPts val="32"/>
              </a:spcBef>
            </a:pPr>
            <a:r>
              <a:rPr sz="1044" dirty="0">
                <a:latin typeface="Cambria"/>
                <a:cs typeface="Cambria"/>
              </a:rPr>
              <a:t>Celkové</a:t>
            </a:r>
            <a:r>
              <a:rPr sz="1044" spc="32" dirty="0">
                <a:latin typeface="Cambria"/>
                <a:cs typeface="Cambria"/>
              </a:rPr>
              <a:t> </a:t>
            </a:r>
            <a:r>
              <a:rPr sz="1044" dirty="0">
                <a:latin typeface="Cambria"/>
                <a:cs typeface="Cambria"/>
              </a:rPr>
              <a:t>náklady</a:t>
            </a:r>
            <a:r>
              <a:rPr sz="1044" spc="118" dirty="0">
                <a:latin typeface="Cambria"/>
                <a:cs typeface="Cambria"/>
              </a:rPr>
              <a:t> </a:t>
            </a:r>
            <a:r>
              <a:rPr sz="1044" spc="-18" dirty="0">
                <a:latin typeface="Cambria"/>
                <a:cs typeface="Cambria"/>
              </a:rPr>
              <a:t>(Kć/m</a:t>
            </a:r>
            <a:r>
              <a:rPr sz="885" spc="-27" baseline="38461" dirty="0">
                <a:latin typeface="Cambria"/>
                <a:cs typeface="Cambria"/>
              </a:rPr>
              <a:t>2</a:t>
            </a:r>
            <a:r>
              <a:rPr sz="885" baseline="38461" dirty="0">
                <a:latin typeface="Cambria"/>
                <a:cs typeface="Cambria"/>
              </a:rPr>
              <a:t> </a:t>
            </a:r>
            <a:r>
              <a:rPr sz="1044" spc="-331" dirty="0">
                <a:latin typeface="Cambria"/>
                <a:cs typeface="Cambria"/>
              </a:rPr>
              <a:t>)</a:t>
            </a:r>
            <a:endParaRPr sz="1044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423" y="1648393"/>
            <a:ext cx="5280371" cy="525181"/>
          </a:xfrm>
          <a:prstGeom prst="rect">
            <a:avLst/>
          </a:prstGeom>
        </p:spPr>
        <p:txBody>
          <a:bodyPr vert="horz" wrap="square" lIns="0" tIns="12102" rIns="0" bIns="0" rtlCol="0">
            <a:spAutoFit/>
          </a:bodyPr>
          <a:lstStyle/>
          <a:p>
            <a:pPr marL="187882" indent="-176932">
              <a:lnSpc>
                <a:spcPts val="2019"/>
              </a:lnSpc>
              <a:spcBef>
                <a:spcPts val="95"/>
              </a:spcBef>
              <a:buChar char="•"/>
              <a:tabLst>
                <a:tab pos="188459" algn="l"/>
              </a:tabLst>
            </a:pPr>
            <a:r>
              <a:rPr sz="1724" spc="-23" dirty="0">
                <a:solidFill>
                  <a:srgbClr val="003399"/>
                </a:solidFill>
                <a:latin typeface="Times New Roman"/>
                <a:cs typeface="Times New Roman"/>
              </a:rPr>
              <a:t>12-</a:t>
            </a:r>
            <a:r>
              <a:rPr sz="1724" dirty="0">
                <a:solidFill>
                  <a:srgbClr val="003399"/>
                </a:solidFill>
                <a:latin typeface="Times New Roman"/>
                <a:cs typeface="Times New Roman"/>
              </a:rPr>
              <a:t>14</a:t>
            </a:r>
            <a:r>
              <a:rPr sz="1724" spc="-4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lang="sk-SK" sz="1724" spc="-45" dirty="0">
                <a:solidFill>
                  <a:srgbClr val="003399"/>
                </a:solidFill>
                <a:latin typeface="Times New Roman"/>
                <a:cs typeface="Times New Roman"/>
              </a:rPr>
              <a:t>rokov na výmenu </a:t>
            </a:r>
            <a:r>
              <a:rPr sz="1724" spc="-18" dirty="0" err="1">
                <a:solidFill>
                  <a:srgbClr val="003399"/>
                </a:solidFill>
                <a:latin typeface="Times New Roman"/>
                <a:cs typeface="Times New Roman"/>
              </a:rPr>
              <a:t>obrusn</a:t>
            </a:r>
            <a:r>
              <a:rPr lang="sk-SK" sz="1724" spc="-18" dirty="0">
                <a:solidFill>
                  <a:srgbClr val="003399"/>
                </a:solidFill>
                <a:latin typeface="Times New Roman"/>
                <a:cs typeface="Times New Roman"/>
              </a:rPr>
              <a:t>ej</a:t>
            </a:r>
            <a:r>
              <a:rPr sz="1724" spc="18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1724" spc="-41" dirty="0" err="1">
                <a:solidFill>
                  <a:srgbClr val="003399"/>
                </a:solidFill>
                <a:latin typeface="Times New Roman"/>
                <a:cs typeface="Times New Roman"/>
              </a:rPr>
              <a:t>asfaltov</a:t>
            </a:r>
            <a:r>
              <a:rPr lang="sk-SK" sz="1724" spc="-41" dirty="0">
                <a:solidFill>
                  <a:srgbClr val="003399"/>
                </a:solidFill>
                <a:latin typeface="Times New Roman"/>
                <a:cs typeface="Times New Roman"/>
              </a:rPr>
              <a:t>ej</a:t>
            </a:r>
            <a:r>
              <a:rPr sz="1724" spc="-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1724" spc="-9" dirty="0">
                <a:solidFill>
                  <a:srgbClr val="003399"/>
                </a:solidFill>
                <a:latin typeface="Times New Roman"/>
                <a:cs typeface="Times New Roman"/>
              </a:rPr>
              <a:t>vrstvy</a:t>
            </a:r>
            <a:endParaRPr sz="1724" dirty="0">
              <a:solidFill>
                <a:srgbClr val="003399"/>
              </a:solidFill>
              <a:latin typeface="Times New Roman"/>
              <a:cs typeface="Times New Roman"/>
            </a:endParaRPr>
          </a:p>
          <a:p>
            <a:pPr marL="182119" indent="-171169">
              <a:lnSpc>
                <a:spcPts val="2019"/>
              </a:lnSpc>
              <a:buChar char="•"/>
              <a:tabLst>
                <a:tab pos="182695" algn="l"/>
              </a:tabLst>
            </a:pPr>
            <a:r>
              <a:rPr sz="1724" spc="-23" dirty="0" err="1">
                <a:solidFill>
                  <a:srgbClr val="003399"/>
                </a:solidFill>
                <a:latin typeface="Times New Roman"/>
                <a:cs typeface="Times New Roman"/>
              </a:rPr>
              <a:t>Správne</a:t>
            </a:r>
            <a:r>
              <a:rPr sz="1724" spc="68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1724" spc="-36" dirty="0" err="1">
                <a:solidFill>
                  <a:srgbClr val="003399"/>
                </a:solidFill>
                <a:latin typeface="Times New Roman"/>
                <a:cs typeface="Times New Roman"/>
              </a:rPr>
              <a:t>navr</a:t>
            </a:r>
            <a:r>
              <a:rPr lang="sk-SK" sz="1724" spc="-36" dirty="0">
                <a:solidFill>
                  <a:srgbClr val="003399"/>
                </a:solidFill>
                <a:latin typeface="Times New Roman"/>
                <a:cs typeface="Times New Roman"/>
              </a:rPr>
              <a:t>hnutý a realizovaný</a:t>
            </a:r>
            <a:r>
              <a:rPr sz="1724" spc="73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1724" dirty="0">
                <a:solidFill>
                  <a:srgbClr val="003399"/>
                </a:solidFill>
                <a:latin typeface="Times New Roman"/>
                <a:cs typeface="Times New Roman"/>
              </a:rPr>
              <a:t>CB</a:t>
            </a:r>
            <a:r>
              <a:rPr sz="1724" spc="-32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1724" dirty="0">
                <a:solidFill>
                  <a:srgbClr val="003399"/>
                </a:solidFill>
                <a:latin typeface="Times New Roman"/>
                <a:cs typeface="Times New Roman"/>
              </a:rPr>
              <a:t>kryt</a:t>
            </a:r>
            <a:r>
              <a:rPr sz="1724" spc="86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1724" dirty="0">
                <a:solidFill>
                  <a:srgbClr val="003399"/>
                </a:solidFill>
                <a:latin typeface="Times New Roman"/>
                <a:cs typeface="Times New Roman"/>
              </a:rPr>
              <a:t>je</a:t>
            </a:r>
            <a:r>
              <a:rPr sz="1724" spc="-4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1724" spc="-23" dirty="0">
                <a:solidFill>
                  <a:srgbClr val="003399"/>
                </a:solidFill>
                <a:latin typeface="Times New Roman"/>
                <a:cs typeface="Times New Roman"/>
              </a:rPr>
              <a:t>úspornejsí</a:t>
            </a:r>
            <a:endParaRPr sz="1724" dirty="0">
              <a:solidFill>
                <a:srgbClr val="003399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6870" y="2728659"/>
            <a:ext cx="2767405" cy="420695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23"/>
              </a:spcBef>
            </a:pPr>
            <a:r>
              <a:rPr sz="1316" dirty="0">
                <a:latin typeface="Times New Roman"/>
                <a:cs typeface="Times New Roman"/>
              </a:rPr>
              <a:t>Dl</a:t>
            </a:r>
            <a:r>
              <a:rPr sz="1316" spc="268" dirty="0">
                <a:latin typeface="Times New Roman"/>
                <a:cs typeface="Times New Roman"/>
              </a:rPr>
              <a:t> </a:t>
            </a:r>
            <a:r>
              <a:rPr sz="1316" spc="-9" dirty="0">
                <a:latin typeface="Times New Roman"/>
                <a:cs typeface="Times New Roman"/>
              </a:rPr>
              <a:t>Velká</a:t>
            </a:r>
            <a:r>
              <a:rPr sz="1316" spc="36" dirty="0">
                <a:latin typeface="Times New Roman"/>
                <a:cs typeface="Times New Roman"/>
              </a:rPr>
              <a:t> </a:t>
            </a:r>
            <a:r>
              <a:rPr sz="1316" dirty="0">
                <a:latin typeface="Times New Roman"/>
                <a:cs typeface="Times New Roman"/>
              </a:rPr>
              <a:t>Bítes</a:t>
            </a:r>
            <a:r>
              <a:rPr sz="1316" spc="5" dirty="0">
                <a:latin typeface="Times New Roman"/>
                <a:cs typeface="Times New Roman"/>
              </a:rPr>
              <a:t> </a:t>
            </a:r>
            <a:r>
              <a:rPr sz="1316" spc="-658" dirty="0">
                <a:latin typeface="Times New Roman"/>
                <a:cs typeface="Times New Roman"/>
              </a:rPr>
              <a:t>—</a:t>
            </a:r>
            <a:r>
              <a:rPr sz="1316" spc="27" dirty="0">
                <a:latin typeface="Times New Roman"/>
                <a:cs typeface="Times New Roman"/>
              </a:rPr>
              <a:t> </a:t>
            </a:r>
            <a:r>
              <a:rPr sz="1316" dirty="0">
                <a:latin typeface="Times New Roman"/>
                <a:cs typeface="Times New Roman"/>
              </a:rPr>
              <a:t>Brno</a:t>
            </a:r>
            <a:r>
              <a:rPr sz="1316" spc="100" dirty="0">
                <a:latin typeface="Times New Roman"/>
                <a:cs typeface="Times New Roman"/>
              </a:rPr>
              <a:t> </a:t>
            </a:r>
            <a:r>
              <a:rPr sz="1316" dirty="0">
                <a:latin typeface="Times New Roman"/>
                <a:cs typeface="Times New Roman"/>
              </a:rPr>
              <a:t>jih</a:t>
            </a:r>
            <a:r>
              <a:rPr sz="1316" spc="-18" dirty="0">
                <a:latin typeface="Times New Roman"/>
                <a:cs typeface="Times New Roman"/>
              </a:rPr>
              <a:t> </a:t>
            </a:r>
            <a:r>
              <a:rPr sz="1316" dirty="0">
                <a:latin typeface="Times New Roman"/>
                <a:cs typeface="Times New Roman"/>
              </a:rPr>
              <a:t>(km</a:t>
            </a:r>
            <a:r>
              <a:rPr sz="1316" spc="-9" dirty="0">
                <a:latin typeface="Times New Roman"/>
                <a:cs typeface="Times New Roman"/>
              </a:rPr>
              <a:t> </a:t>
            </a:r>
            <a:r>
              <a:rPr sz="1316" dirty="0">
                <a:latin typeface="Times New Roman"/>
                <a:cs typeface="Times New Roman"/>
              </a:rPr>
              <a:t>162-</a:t>
            </a:r>
            <a:r>
              <a:rPr sz="1316" spc="-18" dirty="0">
                <a:latin typeface="Times New Roman"/>
                <a:cs typeface="Times New Roman"/>
              </a:rPr>
              <a:t>196)</a:t>
            </a:r>
            <a:endParaRPr sz="131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94645" y="1909613"/>
            <a:ext cx="2979408" cy="218203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23"/>
              </a:spcBef>
            </a:pPr>
            <a:r>
              <a:rPr sz="1316" dirty="0">
                <a:latin typeface="Times New Roman"/>
                <a:cs typeface="Times New Roman"/>
              </a:rPr>
              <a:t>D2</a:t>
            </a:r>
            <a:r>
              <a:rPr sz="1316" spc="-23" dirty="0">
                <a:latin typeface="Times New Roman"/>
                <a:cs typeface="Times New Roman"/>
              </a:rPr>
              <a:t> </a:t>
            </a:r>
            <a:r>
              <a:rPr sz="1316" dirty="0">
                <a:latin typeface="Times New Roman"/>
                <a:cs typeface="Times New Roman"/>
              </a:rPr>
              <a:t>Hustopece</a:t>
            </a:r>
            <a:r>
              <a:rPr sz="1316" spc="54" dirty="0">
                <a:latin typeface="Times New Roman"/>
                <a:cs typeface="Times New Roman"/>
              </a:rPr>
              <a:t> </a:t>
            </a:r>
            <a:r>
              <a:rPr sz="1316" spc="-658" dirty="0">
                <a:latin typeface="Times New Roman"/>
                <a:cs typeface="Times New Roman"/>
              </a:rPr>
              <a:t>—</a:t>
            </a:r>
            <a:r>
              <a:rPr sz="1316" spc="23" dirty="0">
                <a:latin typeface="Times New Roman"/>
                <a:cs typeface="Times New Roman"/>
              </a:rPr>
              <a:t> </a:t>
            </a:r>
            <a:r>
              <a:rPr sz="1316" dirty="0">
                <a:latin typeface="Times New Roman"/>
                <a:cs typeface="Times New Roman"/>
              </a:rPr>
              <a:t>Lanzhot</a:t>
            </a:r>
            <a:r>
              <a:rPr sz="1316" spc="64" dirty="0">
                <a:latin typeface="Times New Roman"/>
                <a:cs typeface="Times New Roman"/>
              </a:rPr>
              <a:t> </a:t>
            </a:r>
            <a:r>
              <a:rPr sz="1316" dirty="0">
                <a:latin typeface="Times New Roman"/>
                <a:cs typeface="Times New Roman"/>
              </a:rPr>
              <a:t>(km</a:t>
            </a:r>
            <a:r>
              <a:rPr sz="1316" spc="9" dirty="0">
                <a:latin typeface="Times New Roman"/>
                <a:cs typeface="Times New Roman"/>
              </a:rPr>
              <a:t> </a:t>
            </a:r>
            <a:r>
              <a:rPr sz="1316" dirty="0">
                <a:latin typeface="Times New Roman"/>
                <a:cs typeface="Times New Roman"/>
              </a:rPr>
              <a:t>25-</a:t>
            </a:r>
            <a:r>
              <a:rPr sz="1316" spc="-23" dirty="0">
                <a:latin typeface="Times New Roman"/>
                <a:cs typeface="Times New Roman"/>
              </a:rPr>
              <a:t>54)</a:t>
            </a:r>
            <a:endParaRPr sz="1316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1912" y="6012343"/>
            <a:ext cx="6505303" cy="182740"/>
          </a:xfrm>
          <a:prstGeom prst="rect">
            <a:avLst/>
          </a:prstGeom>
        </p:spPr>
        <p:txBody>
          <a:bodyPr vert="horz" wrap="square" lIns="0" tIns="14984" rIns="0" bIns="0" rtlCol="0">
            <a:spAutoFit/>
          </a:bodyPr>
          <a:lstStyle/>
          <a:p>
            <a:pPr marL="11527">
              <a:spcBef>
                <a:spcPts val="118"/>
              </a:spcBef>
            </a:pPr>
            <a:r>
              <a:rPr lang="en-GB" sz="1089" dirty="0">
                <a:latin typeface="Times New Roman"/>
                <a:cs typeface="Times New Roman"/>
              </a:rPr>
              <a:t>[M.</a:t>
            </a:r>
            <a:r>
              <a:rPr lang="en-GB" sz="1089" spc="59" dirty="0">
                <a:latin typeface="Times New Roman"/>
                <a:cs typeface="Times New Roman"/>
              </a:rPr>
              <a:t> </a:t>
            </a:r>
            <a:r>
              <a:rPr lang="en-GB" sz="1089" dirty="0" err="1">
                <a:latin typeface="Times New Roman"/>
                <a:cs typeface="Times New Roman"/>
              </a:rPr>
              <a:t>Birnbaumová</a:t>
            </a:r>
            <a:r>
              <a:rPr lang="en-GB" sz="1089" dirty="0">
                <a:latin typeface="Times New Roman"/>
                <a:cs typeface="Times New Roman"/>
              </a:rPr>
              <a:t>:</a:t>
            </a:r>
            <a:r>
              <a:rPr lang="en-GB" sz="1089" spc="132" dirty="0">
                <a:latin typeface="Times New Roman"/>
                <a:cs typeface="Times New Roman"/>
              </a:rPr>
              <a:t> </a:t>
            </a:r>
            <a:r>
              <a:rPr lang="en-GB" sz="1089" spc="-36" dirty="0" err="1">
                <a:latin typeface="Times New Roman"/>
                <a:cs typeface="Times New Roman"/>
              </a:rPr>
              <a:t>Zku“senosti</a:t>
            </a:r>
            <a:r>
              <a:rPr lang="en-GB" sz="1089" spc="95" dirty="0">
                <a:latin typeface="Times New Roman"/>
                <a:cs typeface="Times New Roman"/>
              </a:rPr>
              <a:t> </a:t>
            </a:r>
            <a:r>
              <a:rPr lang="en-GB" sz="1089" dirty="0">
                <a:latin typeface="Times New Roman"/>
                <a:cs typeface="Times New Roman"/>
              </a:rPr>
              <a:t>s</a:t>
            </a:r>
            <a:r>
              <a:rPr lang="en-GB" sz="1089" spc="5" dirty="0">
                <a:latin typeface="Times New Roman"/>
                <a:cs typeface="Times New Roman"/>
              </a:rPr>
              <a:t> </a:t>
            </a:r>
            <a:r>
              <a:rPr lang="en-GB" sz="1089" dirty="0" err="1">
                <a:latin typeface="Times New Roman"/>
                <a:cs typeface="Times New Roman"/>
              </a:rPr>
              <a:t>vystavbou</a:t>
            </a:r>
            <a:r>
              <a:rPr lang="en-GB" sz="1089" spc="54" dirty="0">
                <a:latin typeface="Times New Roman"/>
                <a:cs typeface="Times New Roman"/>
              </a:rPr>
              <a:t> </a:t>
            </a:r>
            <a:r>
              <a:rPr lang="en-GB" sz="1089" dirty="0" err="1">
                <a:latin typeface="Times New Roman"/>
                <a:cs typeface="Times New Roman"/>
              </a:rPr>
              <a:t>cementobetonovJch</a:t>
            </a:r>
            <a:r>
              <a:rPr lang="en-GB" sz="1089" spc="36" dirty="0">
                <a:latin typeface="Times New Roman"/>
                <a:cs typeface="Times New Roman"/>
              </a:rPr>
              <a:t> </a:t>
            </a:r>
            <a:r>
              <a:rPr lang="en-GB" sz="1089" dirty="0" err="1">
                <a:latin typeface="Times New Roman"/>
                <a:cs typeface="Times New Roman"/>
              </a:rPr>
              <a:t>krytú</a:t>
            </a:r>
            <a:r>
              <a:rPr lang="en-GB" sz="1089" spc="54" dirty="0">
                <a:latin typeface="Times New Roman"/>
                <a:cs typeface="Times New Roman"/>
              </a:rPr>
              <a:t> </a:t>
            </a:r>
            <a:r>
              <a:rPr lang="en-GB" sz="1089" dirty="0">
                <a:latin typeface="Times New Roman"/>
                <a:cs typeface="Times New Roman"/>
              </a:rPr>
              <a:t>v</a:t>
            </a:r>
            <a:r>
              <a:rPr lang="en-GB" sz="1089" spc="9" dirty="0">
                <a:latin typeface="Times New Roman"/>
                <a:cs typeface="Times New Roman"/>
              </a:rPr>
              <a:t> </a:t>
            </a:r>
            <a:r>
              <a:rPr lang="en-GB" sz="1089" dirty="0" err="1">
                <a:latin typeface="Times New Roman"/>
                <a:cs typeface="Times New Roman"/>
              </a:rPr>
              <a:t>Ceské</a:t>
            </a:r>
            <a:r>
              <a:rPr lang="en-GB" sz="1089" spc="41" dirty="0">
                <a:latin typeface="Times New Roman"/>
                <a:cs typeface="Times New Roman"/>
              </a:rPr>
              <a:t> </a:t>
            </a:r>
            <a:r>
              <a:rPr lang="en-GB" sz="1089" dirty="0" err="1">
                <a:latin typeface="Times New Roman"/>
                <a:cs typeface="Times New Roman"/>
              </a:rPr>
              <a:t>republice</a:t>
            </a:r>
            <a:r>
              <a:rPr lang="en-GB" sz="1089" dirty="0">
                <a:latin typeface="Times New Roman"/>
                <a:cs typeface="Times New Roman"/>
              </a:rPr>
              <a:t>,</a:t>
            </a:r>
            <a:r>
              <a:rPr lang="en-GB" sz="1089" spc="127" dirty="0">
                <a:latin typeface="Times New Roman"/>
                <a:cs typeface="Times New Roman"/>
              </a:rPr>
              <a:t> </a:t>
            </a:r>
            <a:r>
              <a:rPr lang="en-GB" sz="1089" dirty="0" err="1">
                <a:latin typeface="Times New Roman"/>
                <a:cs typeface="Times New Roman"/>
              </a:rPr>
              <a:t>Betonové</a:t>
            </a:r>
            <a:r>
              <a:rPr lang="en-GB" sz="1089" spc="68" dirty="0">
                <a:latin typeface="Times New Roman"/>
                <a:cs typeface="Times New Roman"/>
              </a:rPr>
              <a:t> </a:t>
            </a:r>
            <a:r>
              <a:rPr lang="en-GB" sz="1089" dirty="0" err="1">
                <a:latin typeface="Times New Roman"/>
                <a:cs typeface="Times New Roman"/>
              </a:rPr>
              <a:t>vozovky</a:t>
            </a:r>
            <a:r>
              <a:rPr lang="en-GB" sz="1089" spc="95" dirty="0">
                <a:latin typeface="Times New Roman"/>
                <a:cs typeface="Times New Roman"/>
              </a:rPr>
              <a:t> </a:t>
            </a:r>
            <a:r>
              <a:rPr lang="en-GB" sz="1089" spc="-9" dirty="0">
                <a:latin typeface="Times New Roman"/>
                <a:cs typeface="Times New Roman"/>
              </a:rPr>
              <a:t>2012]</a:t>
            </a:r>
            <a:endParaRPr lang="en-GB" sz="1089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26243" y="5922113"/>
            <a:ext cx="247810" cy="230500"/>
          </a:xfrm>
          <a:prstGeom prst="rect">
            <a:avLst/>
          </a:prstGeom>
        </p:spPr>
        <p:txBody>
          <a:bodyPr vert="horz" wrap="square" lIns="0" tIns="13831" rIns="0" bIns="0" rtlCol="0">
            <a:spAutoFit/>
          </a:bodyPr>
          <a:lstStyle/>
          <a:p>
            <a:pPr marL="11527">
              <a:spcBef>
                <a:spcPts val="109"/>
              </a:spcBef>
            </a:pPr>
            <a:r>
              <a:rPr sz="1407" spc="-23" dirty="0">
                <a:latin typeface="Times New Roman"/>
                <a:cs typeface="Times New Roman"/>
              </a:rPr>
              <a:t>6/6</a:t>
            </a:r>
            <a:endParaRPr sz="1407">
              <a:latin typeface="Times New Roman"/>
              <a:cs typeface="Times New Roman"/>
            </a:endParaRPr>
          </a:p>
        </p:txBody>
      </p:sp>
      <p:pic>
        <p:nvPicPr>
          <p:cNvPr id="10" name="Obrázok 3">
            <a:extLst>
              <a:ext uri="{FF2B5EF4-FFF2-40B4-BE49-F238E27FC236}">
                <a16:creationId xmlns:a16="http://schemas.microsoft.com/office/drawing/2014/main" id="{97D9C02B-D2A5-46E2-2F78-98AE03B3D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35396"/>
            <a:ext cx="1188823" cy="810838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8D38E7E8-184F-C70D-9562-12E44C11A67D}"/>
              </a:ext>
            </a:extLst>
          </p:cNvPr>
          <p:cNvSpPr txBox="1">
            <a:spLocks/>
          </p:cNvSpPr>
          <p:nvPr/>
        </p:nvSpPr>
        <p:spPr bwMode="auto">
          <a:xfrm>
            <a:off x="1524000" y="0"/>
            <a:ext cx="10668000" cy="1143000"/>
          </a:xfrm>
          <a:prstGeom prst="rect">
            <a:avLst/>
          </a:prstGeom>
          <a:solidFill>
            <a:srgbClr val="0D3C7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altLang="cs-CZ" sz="32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Udržateľná</a:t>
            </a:r>
            <a:r>
              <a:rPr lang="cs-CZ" altLang="cs-CZ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výstavba </a:t>
            </a:r>
            <a:r>
              <a:rPr lang="cs-CZ" altLang="cs-CZ" sz="32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ciest</a:t>
            </a:r>
            <a:endParaRPr lang="cs-CZ" altLang="cs-CZ" sz="32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cs-CZ" sz="2400" dirty="0" err="1">
                <a:solidFill>
                  <a:schemeClr val="bg1"/>
                </a:solidFill>
                <a:latin typeface="+mn-lt"/>
              </a:rPr>
              <a:t>Porovnanie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nákladov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 životného cyklu 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Asfaltovej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 a CB vozovky 2</a:t>
            </a: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7A5FB0DE-13D0-AC25-6046-D6F7647C2316}"/>
              </a:ext>
            </a:extLst>
          </p:cNvPr>
          <p:cNvSpPr txBox="1"/>
          <p:nvPr/>
        </p:nvSpPr>
        <p:spPr>
          <a:xfrm>
            <a:off x="1431912" y="5721277"/>
            <a:ext cx="6505303" cy="182740"/>
          </a:xfrm>
          <a:prstGeom prst="rect">
            <a:avLst/>
          </a:prstGeom>
        </p:spPr>
        <p:txBody>
          <a:bodyPr vert="horz" wrap="square" lIns="0" tIns="14984" rIns="0" bIns="0" rtlCol="0">
            <a:spAutoFit/>
          </a:bodyPr>
          <a:lstStyle/>
          <a:p>
            <a:pPr marL="11527">
              <a:spcBef>
                <a:spcPts val="118"/>
              </a:spcBef>
            </a:pPr>
            <a:r>
              <a:rPr lang="en-GB" sz="1089" dirty="0">
                <a:latin typeface="Times New Roman"/>
                <a:cs typeface="Times New Roman"/>
              </a:rPr>
              <a:t>Doc. Ing. </a:t>
            </a:r>
            <a:r>
              <a:rPr lang="en-GB" sz="1089" dirty="0" err="1">
                <a:latin typeface="Times New Roman"/>
                <a:cs typeface="Times New Roman"/>
              </a:rPr>
              <a:t>Vít</a:t>
            </a:r>
            <a:r>
              <a:rPr lang="en-GB" sz="1089" dirty="0">
                <a:latin typeface="Times New Roman"/>
                <a:cs typeface="Times New Roman"/>
              </a:rPr>
              <a:t> </a:t>
            </a:r>
            <a:r>
              <a:rPr lang="en-GB" sz="1089" dirty="0" err="1">
                <a:latin typeface="Times New Roman"/>
                <a:cs typeface="Times New Roman"/>
              </a:rPr>
              <a:t>Šmilauer</a:t>
            </a:r>
            <a:r>
              <a:rPr lang="en-GB" sz="1089" dirty="0">
                <a:latin typeface="Times New Roman"/>
                <a:cs typeface="Times New Roman"/>
              </a:rPr>
              <a:t>, Ph.D, DSc.</a:t>
            </a:r>
            <a:r>
              <a:rPr lang="sk-SK" sz="1089" dirty="0">
                <a:latin typeface="Times New Roman"/>
                <a:cs typeface="Times New Roman"/>
              </a:rPr>
              <a:t>, </a:t>
            </a:r>
            <a:r>
              <a:rPr lang="en-GB" sz="1089" dirty="0" err="1">
                <a:latin typeface="Times New Roman"/>
                <a:cs typeface="Times New Roman"/>
              </a:rPr>
              <a:t>Fakulta</a:t>
            </a:r>
            <a:r>
              <a:rPr lang="en-GB" sz="1089" dirty="0">
                <a:latin typeface="Times New Roman"/>
                <a:cs typeface="Times New Roman"/>
              </a:rPr>
              <a:t> </a:t>
            </a:r>
            <a:r>
              <a:rPr lang="en-GB" sz="1089" dirty="0" err="1">
                <a:latin typeface="Times New Roman"/>
                <a:cs typeface="Times New Roman"/>
              </a:rPr>
              <a:t>stavební</a:t>
            </a:r>
            <a:r>
              <a:rPr lang="en-GB" sz="1089" dirty="0">
                <a:latin typeface="Times New Roman"/>
                <a:cs typeface="Times New Roman"/>
              </a:rPr>
              <a:t>, ČVUT v </a:t>
            </a:r>
            <a:r>
              <a:rPr lang="en-GB" sz="1089" dirty="0" err="1">
                <a:latin typeface="Times New Roman"/>
                <a:cs typeface="Times New Roman"/>
              </a:rPr>
              <a:t>Praze</a:t>
            </a:r>
            <a:r>
              <a:rPr lang="en-GB" sz="1089" dirty="0">
                <a:latin typeface="Times New Roman"/>
                <a:cs typeface="Times New Roman"/>
              </a:rPr>
              <a:t>, </a:t>
            </a:r>
            <a:r>
              <a:rPr lang="en-GB" sz="1089" dirty="0" err="1">
                <a:latin typeface="Times New Roman"/>
                <a:cs typeface="Times New Roman"/>
              </a:rPr>
              <a:t>Katedra</a:t>
            </a:r>
            <a:r>
              <a:rPr lang="en-GB" sz="1089" dirty="0">
                <a:latin typeface="Times New Roman"/>
                <a:cs typeface="Times New Roman"/>
              </a:rPr>
              <a:t> </a:t>
            </a:r>
            <a:r>
              <a:rPr lang="en-GB" sz="1089" dirty="0" err="1">
                <a:latin typeface="Times New Roman"/>
                <a:cs typeface="Times New Roman"/>
              </a:rPr>
              <a:t>mechaniky</a:t>
            </a:r>
            <a:r>
              <a:rPr lang="sk-SK" sz="1089" dirty="0">
                <a:latin typeface="Times New Roman"/>
                <a:cs typeface="Times New Roman"/>
              </a:rPr>
              <a:t>, 2022</a:t>
            </a:r>
            <a:endParaRPr lang="en-GB" sz="1089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CAEEC207-EE38-422E-80E7-216C54E2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19" y="2129055"/>
            <a:ext cx="5472608" cy="380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3">
            <a:extLst>
              <a:ext uri="{FF2B5EF4-FFF2-40B4-BE49-F238E27FC236}">
                <a16:creationId xmlns:a16="http://schemas.microsoft.com/office/drawing/2014/main" id="{81121D3E-959D-44F3-B1B6-342B5C751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35396"/>
            <a:ext cx="1188823" cy="810838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A6B721AF-7D73-424E-A3BD-46FC5D1EAE4F}"/>
              </a:ext>
            </a:extLst>
          </p:cNvPr>
          <p:cNvSpPr txBox="1">
            <a:spLocks/>
          </p:cNvSpPr>
          <p:nvPr/>
        </p:nvSpPr>
        <p:spPr bwMode="auto">
          <a:xfrm>
            <a:off x="1524000" y="0"/>
            <a:ext cx="10668000" cy="1143000"/>
          </a:xfrm>
          <a:prstGeom prst="rect">
            <a:avLst/>
          </a:prstGeom>
          <a:solidFill>
            <a:srgbClr val="0D3C7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altLang="cs-CZ" sz="32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Udržateľná</a:t>
            </a:r>
            <a:r>
              <a:rPr lang="cs-CZ" altLang="cs-CZ" sz="32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výstavba </a:t>
            </a:r>
            <a:r>
              <a:rPr lang="cs-CZ" altLang="cs-CZ" sz="3200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ciest</a:t>
            </a:r>
            <a:endParaRPr lang="cs-CZ" altLang="cs-CZ" sz="32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cs-CZ" altLang="cs-CZ" sz="2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Spotreba</a:t>
            </a:r>
            <a:r>
              <a:rPr lang="cs-CZ" altLang="cs-CZ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energie </a:t>
            </a:r>
            <a:r>
              <a:rPr lang="cs-CZ" altLang="cs-CZ" sz="24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počas</a:t>
            </a:r>
            <a:r>
              <a:rPr lang="cs-CZ" altLang="cs-CZ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životného cyklu vozovky</a:t>
            </a:r>
          </a:p>
        </p:txBody>
      </p:sp>
      <p:sp>
        <p:nvSpPr>
          <p:cNvPr id="9" name="TextovéPole 5">
            <a:extLst>
              <a:ext uri="{FF2B5EF4-FFF2-40B4-BE49-F238E27FC236}">
                <a16:creationId xmlns:a16="http://schemas.microsoft.com/office/drawing/2014/main" id="{4770FF80-A0B3-4006-A2C6-42B852FDB5E4}"/>
              </a:ext>
            </a:extLst>
          </p:cNvPr>
          <p:cNvSpPr txBox="1"/>
          <p:nvPr/>
        </p:nvSpPr>
        <p:spPr>
          <a:xfrm>
            <a:off x="146417" y="2060848"/>
            <a:ext cx="6093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2060"/>
                </a:solidFill>
                <a:latin typeface="+mn-lt"/>
              </a:rPr>
              <a:t>požiadavky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na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celkovú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dodanú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energiu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počas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40-ročnej životnosti</a:t>
            </a:r>
          </a:p>
          <a:p>
            <a:pPr lvl="1"/>
            <a:r>
              <a:rPr lang="cs-CZ" dirty="0">
                <a:solidFill>
                  <a:srgbClr val="002060"/>
                </a:solidFill>
                <a:latin typeface="+mn-lt"/>
              </a:rPr>
              <a:t>(v MBTU, 1 MBTU = 0.29307 KWh)</a:t>
            </a:r>
          </a:p>
          <a:p>
            <a:endParaRPr lang="cs-CZ" sz="20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latin typeface="+mn-lt"/>
              </a:rPr>
              <a:t>asfalt vyrobený z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horúcej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zmesi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(HMA) i teplej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zmesi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(WMA)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spotrebuje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na výrobu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viac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energie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ako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cementový portlandský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betón</a:t>
            </a:r>
            <a:endParaRPr lang="cs-CZ" sz="2000" dirty="0">
              <a:solidFill>
                <a:srgbClr val="002060"/>
              </a:solidFill>
              <a:latin typeface="+mn-lt"/>
            </a:endParaRPr>
          </a:p>
          <a:p>
            <a:endParaRPr lang="cs-CZ" sz="20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  <a:latin typeface="+mn-lt"/>
              </a:rPr>
              <a:t>energetický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viac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náročný je aj transport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asfaltovej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zmesi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a pokládka asfaltového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betónu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 než cementového </a:t>
            </a:r>
            <a:r>
              <a:rPr lang="cs-CZ" sz="2000" dirty="0" err="1">
                <a:solidFill>
                  <a:srgbClr val="002060"/>
                </a:solidFill>
                <a:latin typeface="+mn-lt"/>
              </a:rPr>
              <a:t>betónu</a:t>
            </a:r>
            <a:endParaRPr lang="cs-CZ" sz="2000" dirty="0">
              <a:solidFill>
                <a:srgbClr val="002060"/>
              </a:solidFill>
              <a:latin typeface="+mn-lt"/>
            </a:endParaRPr>
          </a:p>
          <a:p>
            <a:r>
              <a:rPr lang="cs-CZ" sz="2000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10" name="TextovéPole 5">
            <a:extLst>
              <a:ext uri="{FF2B5EF4-FFF2-40B4-BE49-F238E27FC236}">
                <a16:creationId xmlns:a16="http://schemas.microsoft.com/office/drawing/2014/main" id="{B336ABE9-380B-4B5D-9E89-36C064F480AE}"/>
              </a:ext>
            </a:extLst>
          </p:cNvPr>
          <p:cNvSpPr txBox="1"/>
          <p:nvPr/>
        </p:nvSpPr>
        <p:spPr>
          <a:xfrm>
            <a:off x="227219" y="1510139"/>
            <a:ext cx="882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Porovnanie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spotreby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energie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počas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životného cyklu AB a CB vozovky:</a:t>
            </a:r>
          </a:p>
          <a:p>
            <a:endParaRPr lang="cs-CZ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025C8AB8-3FBD-4C97-8325-967A3A20FAE7}"/>
              </a:ext>
            </a:extLst>
          </p:cNvPr>
          <p:cNvSpPr txBox="1"/>
          <p:nvPr/>
        </p:nvSpPr>
        <p:spPr>
          <a:xfrm>
            <a:off x="4779218" y="6298703"/>
            <a:ext cx="7416824" cy="3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k-SK" sz="1000" dirty="0">
                <a:latin typeface="Arial"/>
                <a:cs typeface="Arial"/>
              </a:rPr>
              <a:t>Zdroj: </a:t>
            </a:r>
            <a:r>
              <a:rPr lang="en-GB" sz="1000" dirty="0">
                <a:latin typeface="Arial"/>
                <a:cs typeface="Arial"/>
              </a:rPr>
              <a:t>David Calhoun and Danny Smyth</a:t>
            </a:r>
            <a:r>
              <a:rPr lang="sk-SK" sz="1000" dirty="0">
                <a:latin typeface="Arial"/>
                <a:cs typeface="Arial"/>
              </a:rPr>
              <a:t>, </a:t>
            </a:r>
            <a:r>
              <a:rPr lang="en-GB" sz="1000" dirty="0">
                <a:latin typeface="Arial"/>
                <a:cs typeface="Arial"/>
              </a:rPr>
              <a:t>Comparison of Cost and Environmental Impact of Concrete and Asphalt Roads</a:t>
            </a:r>
            <a:r>
              <a:rPr lang="sk-SK" sz="1000" dirty="0">
                <a:latin typeface="Arial"/>
                <a:cs typeface="Arial"/>
              </a:rPr>
              <a:t>, 2015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sk-SK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5883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383F18-5ACA-3C40-AEA8-78F2B326934C}"/>
              </a:ext>
            </a:extLst>
          </p:cNvPr>
          <p:cNvSpPr txBox="1"/>
          <p:nvPr/>
        </p:nvSpPr>
        <p:spPr>
          <a:xfrm>
            <a:off x="9593943" y="7547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0F981A-62D7-49EB-B11C-64BF17C2927E}"/>
              </a:ext>
            </a:extLst>
          </p:cNvPr>
          <p:cNvSpPr/>
          <p:nvPr/>
        </p:nvSpPr>
        <p:spPr>
          <a:xfrm>
            <a:off x="4799856" y="5483900"/>
            <a:ext cx="7200800" cy="123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E9BBF-F65B-477B-87C7-6A479C263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12" y="0"/>
            <a:ext cx="41148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7BBD0C-B695-498D-B3F4-505F14A7468C}"/>
              </a:ext>
            </a:extLst>
          </p:cNvPr>
          <p:cNvSpPr txBox="1">
            <a:spLocks/>
          </p:cNvSpPr>
          <p:nvPr/>
        </p:nvSpPr>
        <p:spPr>
          <a:xfrm>
            <a:off x="905080" y="2258161"/>
            <a:ext cx="7418040" cy="43914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Spoločný projekt SR a ČR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Zvýšiť konkurenčnú schopnosť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štátu, slovenských regiónov/miest/obcí pre získanie a realizáciu udržateľných investícií;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Zvýšiť konkurenčnú schopnosť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podnikateľských subjektov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stavebnom sektore, vrátane celého hodnotového reťazca pre získanie udržateľných investícií;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Vytvoriť ekosystém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podporu pre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rozvoj udržateľných investícií v sektore  (mestskej) infraštruktúry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budov,  do renovácie / nových energeticky pozitívnych budov, 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smart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energetických služieb, rozvoja energetických komunít, udržateľnosti technológií obnoviteľných zdrojov energie, a ďalších</a:t>
            </a:r>
          </a:p>
        </p:txBody>
      </p:sp>
      <p:pic>
        <p:nvPicPr>
          <p:cNvPr id="11" name="Obrázok 3">
            <a:extLst>
              <a:ext uri="{FF2B5EF4-FFF2-40B4-BE49-F238E27FC236}">
                <a16:creationId xmlns:a16="http://schemas.microsoft.com/office/drawing/2014/main" id="{79305E3D-4AB8-44BE-A441-4C24968E6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35396"/>
            <a:ext cx="1188823" cy="810838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B0ED4C9-1E16-44A4-95CB-4FB1390C51AE}"/>
              </a:ext>
            </a:extLst>
          </p:cNvPr>
          <p:cNvSpPr txBox="1">
            <a:spLocks/>
          </p:cNvSpPr>
          <p:nvPr/>
        </p:nvSpPr>
        <p:spPr bwMode="auto">
          <a:xfrm>
            <a:off x="1524000" y="0"/>
            <a:ext cx="6547612" cy="1143000"/>
          </a:xfrm>
          <a:prstGeom prst="rect">
            <a:avLst/>
          </a:prstGeom>
          <a:solidFill>
            <a:srgbClr val="0D3C7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Projekt Greendeal4 </a:t>
            </a:r>
            <a:r>
              <a:rPr kumimoji="0" lang="cs-CZ" altLang="cs-CZ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Buildings</a:t>
            </a:r>
            <a:endParaRPr kumimoji="0" lang="cs-CZ" altLang="cs-CZ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Ciele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projektu</a:t>
            </a:r>
          </a:p>
        </p:txBody>
      </p:sp>
    </p:spTree>
    <p:extLst>
      <p:ext uri="{BB962C8B-B14F-4D97-AF65-F5344CB8AC3E}">
        <p14:creationId xmlns:p14="http://schemas.microsoft.com/office/powerpoint/2010/main" val="208139969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3" id="{C027BBD2-BFA0-044E-82DB-7BE2BE49EFDE}" vid="{0373927C-3FED-D345-A00C-720EB927262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hème Office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10_05 FIEC Input to TEN-T Revision  -  Lecture seule" id="{5AAB6192-B86C-4583-8864-73CF10DEAD4B}" vid="{072DD4A6-DC24-442A-9314-FB334D80B698}"/>
    </a:ext>
  </a:extLst>
</a:theme>
</file>

<file path=ppt/theme/theme6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19714</TotalTime>
  <Words>1425</Words>
  <Application>Microsoft Office PowerPoint</Application>
  <PresentationFormat>Widescreen</PresentationFormat>
  <Paragraphs>205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Corbel</vt:lpstr>
      <vt:lpstr>Lato Light</vt:lpstr>
      <vt:lpstr>Times New Roman</vt:lpstr>
      <vt:lpstr>Wingdings</vt:lpstr>
      <vt:lpstr>Predvolený návrh</vt:lpstr>
      <vt:lpstr>Office Theme</vt:lpstr>
      <vt:lpstr>1_Office Theme</vt:lpstr>
      <vt:lpstr>3_Office Theme</vt:lpstr>
      <vt:lpstr>1_Thème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MF</dc:creator>
  <cp:lastModifiedBy>Pavol Kovacik</cp:lastModifiedBy>
  <cp:revision>296</cp:revision>
  <cp:lastPrinted>2022-04-21T12:24:35Z</cp:lastPrinted>
  <dcterms:created xsi:type="dcterms:W3CDTF">2007-04-26T21:35:40Z</dcterms:created>
  <dcterms:modified xsi:type="dcterms:W3CDTF">2022-09-20T22:35:25Z</dcterms:modified>
</cp:coreProperties>
</file>