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322" r:id="rId6"/>
    <p:sldId id="324" r:id="rId7"/>
    <p:sldId id="299" r:id="rId8"/>
    <p:sldId id="321" r:id="rId9"/>
    <p:sldId id="301" r:id="rId10"/>
    <p:sldId id="300" r:id="rId11"/>
    <p:sldId id="312" r:id="rId12"/>
    <p:sldId id="319" r:id="rId13"/>
    <p:sldId id="302" r:id="rId14"/>
    <p:sldId id="303" r:id="rId15"/>
    <p:sldId id="310" r:id="rId16"/>
    <p:sldId id="320" r:id="rId17"/>
    <p:sldId id="323" r:id="rId18"/>
    <p:sldId id="311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DD1"/>
    <a:srgbClr val="FFE49D"/>
    <a:srgbClr val="00A5E5"/>
    <a:srgbClr val="035DC1"/>
    <a:srgbClr val="004494"/>
    <a:srgbClr val="0356B1"/>
    <a:srgbClr val="024EA2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" y="20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grants for transport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A9-423A-83DB-F53B10BB8E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A9-423A-83DB-F53B10BB8E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A9-423A-83DB-F53B10BB8E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1A9-423A-83DB-F53B10BB8E8B}"/>
              </c:ext>
            </c:extLst>
          </c:dPt>
          <c:dLbls>
            <c:dLbl>
              <c:idx val="0"/>
              <c:layout>
                <c:manualLayout>
                  <c:x val="5.638852476847144E-3"/>
                  <c:y val="4.4967846899777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A9-423A-83DB-F53B10BB8E8B}"/>
                </c:ext>
              </c:extLst>
            </c:dLbl>
            <c:dLbl>
              <c:idx val="1"/>
              <c:layout>
                <c:manualLayout>
                  <c:x val="9.0478532750577031E-2"/>
                  <c:y val="-7.068709836875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A9-423A-83DB-F53B10BB8E8B}"/>
                </c:ext>
              </c:extLst>
            </c:dLbl>
            <c:dLbl>
              <c:idx val="2"/>
              <c:layout>
                <c:manualLayout>
                  <c:x val="-1.9719697614500173E-3"/>
                  <c:y val="3.894630430648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A9-423A-83DB-F53B10BB8E8B}"/>
                </c:ext>
              </c:extLst>
            </c:dLbl>
            <c:dLbl>
              <c:idx val="3"/>
              <c:layout>
                <c:manualLayout>
                  <c:x val="-2.184851759097458E-2"/>
                  <c:y val="3.153318806294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1A9-423A-83DB-F53B10BB8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CEF</c:v>
                </c:pt>
                <c:pt idx="1">
                  <c:v>CF+ERDF</c:v>
                </c:pt>
                <c:pt idx="2">
                  <c:v>RRF</c:v>
                </c:pt>
                <c:pt idx="3">
                  <c:v>HEU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25.8</c:v>
                </c:pt>
                <c:pt idx="1">
                  <c:v>60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9-423A-83DB-F53B10BB8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1B71F-6499-4372-A3F2-12002C4DEC69}" type="doc">
      <dgm:prSet loTypeId="urn:microsoft.com/office/officeart/2005/8/layout/hProcess9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94452F-A3E1-4B04-AEAD-C516463E872C}">
      <dgm:prSet/>
      <dgm:spPr/>
      <dgm:t>
        <a:bodyPr/>
        <a:lstStyle/>
        <a:p>
          <a:pPr rtl="0"/>
          <a:r>
            <a:rPr lang="cs-CZ" dirty="0" smtClean="0"/>
            <a:t>European Green </a:t>
          </a:r>
          <a:r>
            <a:rPr lang="cs-CZ" dirty="0" err="1" smtClean="0"/>
            <a:t>Deal</a:t>
          </a:r>
          <a:r>
            <a:rPr lang="cs-CZ" dirty="0" smtClean="0"/>
            <a:t> (12/2019)</a:t>
          </a:r>
          <a:endParaRPr lang="cs-CZ" dirty="0"/>
        </a:p>
      </dgm:t>
    </dgm:pt>
    <dgm:pt modelId="{2BCB95F6-E846-4D72-8E55-EB822F05CD81}" type="parTrans" cxnId="{34AC1F4B-09E5-412A-9E0E-C1DD6CCFE58B}">
      <dgm:prSet/>
      <dgm:spPr/>
      <dgm:t>
        <a:bodyPr/>
        <a:lstStyle/>
        <a:p>
          <a:endParaRPr lang="en-US"/>
        </a:p>
      </dgm:t>
    </dgm:pt>
    <dgm:pt modelId="{9E06E553-27E0-4D3A-AB0C-587075512FDF}" type="sibTrans" cxnId="{34AC1F4B-09E5-412A-9E0E-C1DD6CCFE58B}">
      <dgm:prSet/>
      <dgm:spPr/>
      <dgm:t>
        <a:bodyPr/>
        <a:lstStyle/>
        <a:p>
          <a:endParaRPr lang="en-US"/>
        </a:p>
      </dgm:t>
    </dgm:pt>
    <dgm:pt modelId="{0FC60537-9C6B-439B-98B3-9A13BD87BEEB}">
      <dgm:prSet/>
      <dgm:spPr/>
      <dgm:t>
        <a:bodyPr/>
        <a:lstStyle/>
        <a:p>
          <a:pPr rtl="0"/>
          <a:r>
            <a:rPr lang="fr-BE" smtClean="0"/>
            <a:t>Smart and Sustainable Mobility Strategy</a:t>
          </a:r>
          <a:r>
            <a:rPr lang="cs-CZ" smtClean="0"/>
            <a:t> (12/2020)</a:t>
          </a:r>
          <a:endParaRPr lang="cs-CZ"/>
        </a:p>
      </dgm:t>
    </dgm:pt>
    <dgm:pt modelId="{D4BC55D5-0543-4C15-91EC-505472F83A3E}" type="parTrans" cxnId="{117785C6-0E05-416E-AB26-BE2839735D90}">
      <dgm:prSet/>
      <dgm:spPr/>
      <dgm:t>
        <a:bodyPr/>
        <a:lstStyle/>
        <a:p>
          <a:endParaRPr lang="en-US"/>
        </a:p>
      </dgm:t>
    </dgm:pt>
    <dgm:pt modelId="{952E8379-D2B0-4603-83A5-5C710C1DF800}" type="sibTrans" cxnId="{117785C6-0E05-416E-AB26-BE2839735D90}">
      <dgm:prSet/>
      <dgm:spPr/>
      <dgm:t>
        <a:bodyPr/>
        <a:lstStyle/>
        <a:p>
          <a:endParaRPr lang="en-US"/>
        </a:p>
      </dgm:t>
    </dgm:pt>
    <dgm:pt modelId="{677096A2-0A9B-4712-AFDC-5F5608A9F6CF}">
      <dgm:prSet/>
      <dgm:spPr/>
      <dgm:t>
        <a:bodyPr/>
        <a:lstStyle/>
        <a:p>
          <a:pPr rtl="0"/>
          <a:r>
            <a:rPr lang="cs-CZ" dirty="0" smtClean="0"/>
            <a:t>Fit </a:t>
          </a:r>
          <a:r>
            <a:rPr lang="cs-CZ" dirty="0" err="1" smtClean="0"/>
            <a:t>for</a:t>
          </a:r>
          <a:r>
            <a:rPr lang="cs-CZ" dirty="0" smtClean="0"/>
            <a:t> 55 (7+12/2021) and Czech </a:t>
          </a:r>
          <a:r>
            <a:rPr lang="cs-CZ" dirty="0" err="1" smtClean="0"/>
            <a:t>Presidency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Council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EU</a:t>
          </a:r>
          <a:endParaRPr lang="cs-CZ" dirty="0"/>
        </a:p>
      </dgm:t>
    </dgm:pt>
    <dgm:pt modelId="{2EC0E31D-CBD9-423E-AC9F-C057604B74D2}" type="parTrans" cxnId="{CEDD3BCB-D01C-4424-80FB-8EC709BCE36B}">
      <dgm:prSet/>
      <dgm:spPr/>
      <dgm:t>
        <a:bodyPr/>
        <a:lstStyle/>
        <a:p>
          <a:endParaRPr lang="en-US"/>
        </a:p>
      </dgm:t>
    </dgm:pt>
    <dgm:pt modelId="{0528AF11-0AD9-4322-AD1C-AE1DF0911DEC}" type="sibTrans" cxnId="{CEDD3BCB-D01C-4424-80FB-8EC709BCE36B}">
      <dgm:prSet/>
      <dgm:spPr/>
      <dgm:t>
        <a:bodyPr/>
        <a:lstStyle/>
        <a:p>
          <a:endParaRPr lang="en-US"/>
        </a:p>
      </dgm:t>
    </dgm:pt>
    <dgm:pt modelId="{4E6A6572-BDBB-4107-B954-36AF701D46B3}">
      <dgm:prSet/>
      <dgm:spPr/>
      <dgm:t>
        <a:bodyPr/>
        <a:lstStyle/>
        <a:p>
          <a:pPr rtl="0"/>
          <a:r>
            <a:rPr lang="cs-CZ" smtClean="0"/>
            <a:t>Alternative Fuels Infrastructure, ReFuel EU Aviation, FuelEU Maritime</a:t>
          </a:r>
          <a:endParaRPr lang="cs-CZ"/>
        </a:p>
      </dgm:t>
    </dgm:pt>
    <dgm:pt modelId="{E6682BE8-D530-4268-88F1-9B379F7D3131}" type="parTrans" cxnId="{E8C4DB48-0351-44FC-A15F-F5B23CEF8D31}">
      <dgm:prSet/>
      <dgm:spPr/>
      <dgm:t>
        <a:bodyPr/>
        <a:lstStyle/>
        <a:p>
          <a:endParaRPr lang="en-US"/>
        </a:p>
      </dgm:t>
    </dgm:pt>
    <dgm:pt modelId="{2A8D6437-2968-4BED-8182-D143B65D8AB4}" type="sibTrans" cxnId="{E8C4DB48-0351-44FC-A15F-F5B23CEF8D31}">
      <dgm:prSet/>
      <dgm:spPr/>
      <dgm:t>
        <a:bodyPr/>
        <a:lstStyle/>
        <a:p>
          <a:endParaRPr lang="en-US"/>
        </a:p>
      </dgm:t>
    </dgm:pt>
    <dgm:pt modelId="{A928689F-EA97-4E28-B574-5DBE43B96985}">
      <dgm:prSet/>
      <dgm:spPr/>
      <dgm:t>
        <a:bodyPr/>
        <a:lstStyle/>
        <a:p>
          <a:pPr rtl="0"/>
          <a:r>
            <a:rPr lang="cs-CZ" dirty="0" smtClean="0"/>
            <a:t>New </a:t>
          </a:r>
          <a:r>
            <a:rPr lang="cs-CZ" dirty="0" err="1" smtClean="0"/>
            <a:t>urban</a:t>
          </a:r>
          <a:r>
            <a:rPr lang="cs-CZ" dirty="0" smtClean="0"/>
            <a:t> mobility </a:t>
          </a:r>
          <a:r>
            <a:rPr lang="cs-CZ" dirty="0" err="1" smtClean="0"/>
            <a:t>framework</a:t>
          </a:r>
          <a:r>
            <a:rPr lang="cs-CZ" dirty="0" smtClean="0"/>
            <a:t>, TEN-T, inteligent transport </a:t>
          </a:r>
          <a:r>
            <a:rPr lang="cs-CZ" dirty="0" err="1" smtClean="0"/>
            <a:t>systems</a:t>
          </a:r>
          <a:r>
            <a:rPr lang="cs-CZ" dirty="0" smtClean="0"/>
            <a:t>, long-distance and </a:t>
          </a:r>
          <a:r>
            <a:rPr lang="cs-CZ" dirty="0" err="1" smtClean="0"/>
            <a:t>cross-border</a:t>
          </a:r>
          <a:r>
            <a:rPr lang="cs-CZ" dirty="0" smtClean="0"/>
            <a:t> </a:t>
          </a:r>
          <a:r>
            <a:rPr lang="cs-CZ" dirty="0" err="1" smtClean="0"/>
            <a:t>passenger</a:t>
          </a:r>
          <a:r>
            <a:rPr lang="cs-CZ" dirty="0" smtClean="0"/>
            <a:t> </a:t>
          </a:r>
          <a:r>
            <a:rPr lang="cs-CZ" dirty="0" err="1" smtClean="0"/>
            <a:t>rail</a:t>
          </a:r>
          <a:r>
            <a:rPr lang="cs-CZ" dirty="0" smtClean="0"/>
            <a:t> </a:t>
          </a:r>
          <a:r>
            <a:rPr lang="cs-CZ" dirty="0" err="1" smtClean="0"/>
            <a:t>travel</a:t>
          </a:r>
          <a:r>
            <a:rPr lang="cs-CZ" dirty="0" smtClean="0"/>
            <a:t>, </a:t>
          </a:r>
          <a:r>
            <a:rPr lang="cs-CZ" dirty="0" err="1" smtClean="0"/>
            <a:t>CountEmissions</a:t>
          </a:r>
          <a:r>
            <a:rPr lang="cs-CZ" dirty="0" smtClean="0"/>
            <a:t> EU</a:t>
          </a:r>
          <a:endParaRPr lang="cs-CZ" dirty="0"/>
        </a:p>
      </dgm:t>
    </dgm:pt>
    <dgm:pt modelId="{3B014146-EAC3-44C4-BBE4-88B8DED480D6}" type="parTrans" cxnId="{151C5DD7-41BC-417B-BEDE-B076BD9AC96B}">
      <dgm:prSet/>
      <dgm:spPr/>
      <dgm:t>
        <a:bodyPr/>
        <a:lstStyle/>
        <a:p>
          <a:endParaRPr lang="en-US"/>
        </a:p>
      </dgm:t>
    </dgm:pt>
    <dgm:pt modelId="{7D02A396-F10A-4A92-84AD-DB95AA91A5C2}" type="sibTrans" cxnId="{151C5DD7-41BC-417B-BEDE-B076BD9AC96B}">
      <dgm:prSet/>
      <dgm:spPr/>
      <dgm:t>
        <a:bodyPr/>
        <a:lstStyle/>
        <a:p>
          <a:endParaRPr lang="en-US"/>
        </a:p>
      </dgm:t>
    </dgm:pt>
    <dgm:pt modelId="{F1B25EEB-0E68-4D18-A666-BBAFF71F42E5}">
      <dgm:prSet/>
      <dgm:spPr/>
      <dgm:t>
        <a:bodyPr/>
        <a:lstStyle/>
        <a:p>
          <a:pPr rtl="0"/>
          <a:r>
            <a:rPr lang="cs-CZ" smtClean="0"/>
            <a:t>Urban Mobility Days 2022 (9/2022)</a:t>
          </a:r>
          <a:endParaRPr lang="cs-CZ"/>
        </a:p>
      </dgm:t>
    </dgm:pt>
    <dgm:pt modelId="{9559B87D-3EA2-4AC8-9A6C-C3E189733788}" type="parTrans" cxnId="{BF755C41-662C-4006-A32B-FEFB104E098D}">
      <dgm:prSet/>
      <dgm:spPr/>
      <dgm:t>
        <a:bodyPr/>
        <a:lstStyle/>
        <a:p>
          <a:endParaRPr lang="en-US"/>
        </a:p>
      </dgm:t>
    </dgm:pt>
    <dgm:pt modelId="{5D92A8ED-DFC5-4964-8749-6E3A16A10D59}" type="sibTrans" cxnId="{BF755C41-662C-4006-A32B-FEFB104E098D}">
      <dgm:prSet/>
      <dgm:spPr/>
      <dgm:t>
        <a:bodyPr/>
        <a:lstStyle/>
        <a:p>
          <a:endParaRPr lang="en-US"/>
        </a:p>
      </dgm:t>
    </dgm:pt>
    <dgm:pt modelId="{1A951086-CD49-4D44-9465-085B024AE589}">
      <dgm:prSet/>
      <dgm:spPr>
        <a:solidFill>
          <a:srgbClr val="FFFF00"/>
        </a:solidFill>
      </dgm:spPr>
      <dgm:t>
        <a:bodyPr/>
        <a:lstStyle/>
        <a:p>
          <a:pPr rtl="0"/>
          <a:r>
            <a:rPr lang="cs-CZ" smtClean="0"/>
            <a:t>YOUR presentation of EU goals and policies via </a:t>
          </a:r>
          <a:r>
            <a:rPr lang="cs-CZ" b="1" smtClean="0"/>
            <a:t>concrete projects </a:t>
          </a:r>
          <a:r>
            <a:rPr lang="cs-CZ" smtClean="0"/>
            <a:t>is essential!</a:t>
          </a:r>
          <a:endParaRPr lang="cs-CZ"/>
        </a:p>
      </dgm:t>
    </dgm:pt>
    <dgm:pt modelId="{4974FB0C-6B16-4A03-A190-C340C3113DFA}" type="parTrans" cxnId="{4064821D-EDDB-4A6F-805C-F2719119662C}">
      <dgm:prSet/>
      <dgm:spPr/>
      <dgm:t>
        <a:bodyPr/>
        <a:lstStyle/>
        <a:p>
          <a:endParaRPr lang="en-US"/>
        </a:p>
      </dgm:t>
    </dgm:pt>
    <dgm:pt modelId="{CEF32B27-B696-472F-B6D8-1E43A9752ED8}" type="sibTrans" cxnId="{4064821D-EDDB-4A6F-805C-F2719119662C}">
      <dgm:prSet/>
      <dgm:spPr/>
      <dgm:t>
        <a:bodyPr/>
        <a:lstStyle/>
        <a:p>
          <a:endParaRPr lang="en-US"/>
        </a:p>
      </dgm:t>
    </dgm:pt>
    <dgm:pt modelId="{852B3A68-8049-4C73-B10C-4AF0AFC6E787}" type="pres">
      <dgm:prSet presAssocID="{72E1B71F-6499-4372-A3F2-12002C4DEC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3E142B-C9D1-4945-A0B3-5EDF7A39DC39}" type="pres">
      <dgm:prSet presAssocID="{72E1B71F-6499-4372-A3F2-12002C4DEC69}" presName="arrow" presStyleLbl="bgShp" presStyleIdx="0" presStyleCnt="1"/>
      <dgm:spPr/>
    </dgm:pt>
    <dgm:pt modelId="{FF12B853-E388-4953-AE8F-3019C34A1D88}" type="pres">
      <dgm:prSet presAssocID="{72E1B71F-6499-4372-A3F2-12002C4DEC69}" presName="linearProcess" presStyleCnt="0"/>
      <dgm:spPr/>
    </dgm:pt>
    <dgm:pt modelId="{51812EEE-F646-4C93-BED5-15A51113E448}" type="pres">
      <dgm:prSet presAssocID="{5794452F-A3E1-4B04-AEAD-C516463E872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B0BC9-FA32-437D-A2EB-F924D45BE3FD}" type="pres">
      <dgm:prSet presAssocID="{9E06E553-27E0-4D3A-AB0C-587075512FDF}" presName="sibTrans" presStyleCnt="0"/>
      <dgm:spPr/>
    </dgm:pt>
    <dgm:pt modelId="{A921E45B-88B7-45B1-A4A9-B20AF5AB4F1B}" type="pres">
      <dgm:prSet presAssocID="{0FC60537-9C6B-439B-98B3-9A13BD87BEE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0938D-E253-4A55-909A-AB3179E3B7F5}" type="pres">
      <dgm:prSet presAssocID="{952E8379-D2B0-4603-83A5-5C710C1DF800}" presName="sibTrans" presStyleCnt="0"/>
      <dgm:spPr/>
    </dgm:pt>
    <dgm:pt modelId="{1F01D7C3-B02D-4703-9EA1-D6DAAD248FD5}" type="pres">
      <dgm:prSet presAssocID="{677096A2-0A9B-4712-AFDC-5F5608A9F6C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CFF03-993C-43A2-93B1-00A0718CECEC}" type="pres">
      <dgm:prSet presAssocID="{0528AF11-0AD9-4322-AD1C-AE1DF0911DEC}" presName="sibTrans" presStyleCnt="0"/>
      <dgm:spPr/>
    </dgm:pt>
    <dgm:pt modelId="{F07806DE-9CDF-497A-B056-151E5078D084}" type="pres">
      <dgm:prSet presAssocID="{F1B25EEB-0E68-4D18-A666-BBAFF71F42E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DD349-5C08-4C06-B093-F64F2948845C}" type="pres">
      <dgm:prSet presAssocID="{5D92A8ED-DFC5-4964-8749-6E3A16A10D59}" presName="sibTrans" presStyleCnt="0"/>
      <dgm:spPr/>
    </dgm:pt>
    <dgm:pt modelId="{0238FBC4-8F50-41A0-8514-5484AB53337F}" type="pres">
      <dgm:prSet presAssocID="{1A951086-CD49-4D44-9465-085B024AE58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4821D-EDDB-4A6F-805C-F2719119662C}" srcId="{72E1B71F-6499-4372-A3F2-12002C4DEC69}" destId="{1A951086-CD49-4D44-9465-085B024AE589}" srcOrd="4" destOrd="0" parTransId="{4974FB0C-6B16-4A03-A190-C340C3113DFA}" sibTransId="{CEF32B27-B696-472F-B6D8-1E43A9752ED8}"/>
    <dgm:cxn modelId="{CEDD3BCB-D01C-4424-80FB-8EC709BCE36B}" srcId="{72E1B71F-6499-4372-A3F2-12002C4DEC69}" destId="{677096A2-0A9B-4712-AFDC-5F5608A9F6CF}" srcOrd="2" destOrd="0" parTransId="{2EC0E31D-CBD9-423E-AC9F-C057604B74D2}" sibTransId="{0528AF11-0AD9-4322-AD1C-AE1DF0911DEC}"/>
    <dgm:cxn modelId="{11EFFBA8-E88B-44D9-AB28-AF9673982FB3}" type="presOf" srcId="{4E6A6572-BDBB-4107-B954-36AF701D46B3}" destId="{1F01D7C3-B02D-4703-9EA1-D6DAAD248FD5}" srcOrd="0" destOrd="1" presId="urn:microsoft.com/office/officeart/2005/8/layout/hProcess9"/>
    <dgm:cxn modelId="{117785C6-0E05-416E-AB26-BE2839735D90}" srcId="{72E1B71F-6499-4372-A3F2-12002C4DEC69}" destId="{0FC60537-9C6B-439B-98B3-9A13BD87BEEB}" srcOrd="1" destOrd="0" parTransId="{D4BC55D5-0543-4C15-91EC-505472F83A3E}" sibTransId="{952E8379-D2B0-4603-83A5-5C710C1DF800}"/>
    <dgm:cxn modelId="{151C5DD7-41BC-417B-BEDE-B076BD9AC96B}" srcId="{677096A2-0A9B-4712-AFDC-5F5608A9F6CF}" destId="{A928689F-EA97-4E28-B574-5DBE43B96985}" srcOrd="1" destOrd="0" parTransId="{3B014146-EAC3-44C4-BBE4-88B8DED480D6}" sibTransId="{7D02A396-F10A-4A92-84AD-DB95AA91A5C2}"/>
    <dgm:cxn modelId="{849257EB-B839-4E61-A22B-BA27AE818538}" type="presOf" srcId="{677096A2-0A9B-4712-AFDC-5F5608A9F6CF}" destId="{1F01D7C3-B02D-4703-9EA1-D6DAAD248FD5}" srcOrd="0" destOrd="0" presId="urn:microsoft.com/office/officeart/2005/8/layout/hProcess9"/>
    <dgm:cxn modelId="{8CFC64CB-A22E-4207-881E-6B9793BDE473}" type="presOf" srcId="{72E1B71F-6499-4372-A3F2-12002C4DEC69}" destId="{852B3A68-8049-4C73-B10C-4AF0AFC6E787}" srcOrd="0" destOrd="0" presId="urn:microsoft.com/office/officeart/2005/8/layout/hProcess9"/>
    <dgm:cxn modelId="{E77485FC-D40F-4889-9F23-48CCFD9750ED}" type="presOf" srcId="{A928689F-EA97-4E28-B574-5DBE43B96985}" destId="{1F01D7C3-B02D-4703-9EA1-D6DAAD248FD5}" srcOrd="0" destOrd="2" presId="urn:microsoft.com/office/officeart/2005/8/layout/hProcess9"/>
    <dgm:cxn modelId="{E8C4DB48-0351-44FC-A15F-F5B23CEF8D31}" srcId="{677096A2-0A9B-4712-AFDC-5F5608A9F6CF}" destId="{4E6A6572-BDBB-4107-B954-36AF701D46B3}" srcOrd="0" destOrd="0" parTransId="{E6682BE8-D530-4268-88F1-9B379F7D3131}" sibTransId="{2A8D6437-2968-4BED-8182-D143B65D8AB4}"/>
    <dgm:cxn modelId="{1ECC3674-38B4-46FB-B2FD-E11BAF286968}" type="presOf" srcId="{0FC60537-9C6B-439B-98B3-9A13BD87BEEB}" destId="{A921E45B-88B7-45B1-A4A9-B20AF5AB4F1B}" srcOrd="0" destOrd="0" presId="urn:microsoft.com/office/officeart/2005/8/layout/hProcess9"/>
    <dgm:cxn modelId="{BF755C41-662C-4006-A32B-FEFB104E098D}" srcId="{72E1B71F-6499-4372-A3F2-12002C4DEC69}" destId="{F1B25EEB-0E68-4D18-A666-BBAFF71F42E5}" srcOrd="3" destOrd="0" parTransId="{9559B87D-3EA2-4AC8-9A6C-C3E189733788}" sibTransId="{5D92A8ED-DFC5-4964-8749-6E3A16A10D59}"/>
    <dgm:cxn modelId="{34AC1F4B-09E5-412A-9E0E-C1DD6CCFE58B}" srcId="{72E1B71F-6499-4372-A3F2-12002C4DEC69}" destId="{5794452F-A3E1-4B04-AEAD-C516463E872C}" srcOrd="0" destOrd="0" parTransId="{2BCB95F6-E846-4D72-8E55-EB822F05CD81}" sibTransId="{9E06E553-27E0-4D3A-AB0C-587075512FDF}"/>
    <dgm:cxn modelId="{66DCE5D2-BE0A-474F-9E09-4DCBCB690062}" type="presOf" srcId="{5794452F-A3E1-4B04-AEAD-C516463E872C}" destId="{51812EEE-F646-4C93-BED5-15A51113E448}" srcOrd="0" destOrd="0" presId="urn:microsoft.com/office/officeart/2005/8/layout/hProcess9"/>
    <dgm:cxn modelId="{0F4E4E51-970A-474E-94EB-559297C18AE5}" type="presOf" srcId="{F1B25EEB-0E68-4D18-A666-BBAFF71F42E5}" destId="{F07806DE-9CDF-497A-B056-151E5078D084}" srcOrd="0" destOrd="0" presId="urn:microsoft.com/office/officeart/2005/8/layout/hProcess9"/>
    <dgm:cxn modelId="{C50A981D-1CFF-45D4-9834-38523C159F56}" type="presOf" srcId="{1A951086-CD49-4D44-9465-085B024AE589}" destId="{0238FBC4-8F50-41A0-8514-5484AB53337F}" srcOrd="0" destOrd="0" presId="urn:microsoft.com/office/officeart/2005/8/layout/hProcess9"/>
    <dgm:cxn modelId="{90D3756E-6823-4DFA-AD55-43C09C613DE6}" type="presParOf" srcId="{852B3A68-8049-4C73-B10C-4AF0AFC6E787}" destId="{9D3E142B-C9D1-4945-A0B3-5EDF7A39DC39}" srcOrd="0" destOrd="0" presId="urn:microsoft.com/office/officeart/2005/8/layout/hProcess9"/>
    <dgm:cxn modelId="{17558971-6BB2-4D4A-9E0F-D4E0CDB71A89}" type="presParOf" srcId="{852B3A68-8049-4C73-B10C-4AF0AFC6E787}" destId="{FF12B853-E388-4953-AE8F-3019C34A1D88}" srcOrd="1" destOrd="0" presId="urn:microsoft.com/office/officeart/2005/8/layout/hProcess9"/>
    <dgm:cxn modelId="{7DC277BF-9CCC-4DA6-91F9-35AF5C319A9B}" type="presParOf" srcId="{FF12B853-E388-4953-AE8F-3019C34A1D88}" destId="{51812EEE-F646-4C93-BED5-15A51113E448}" srcOrd="0" destOrd="0" presId="urn:microsoft.com/office/officeart/2005/8/layout/hProcess9"/>
    <dgm:cxn modelId="{99B5CA03-FA4B-4E01-BCF7-E48AB0DC85B2}" type="presParOf" srcId="{FF12B853-E388-4953-AE8F-3019C34A1D88}" destId="{8FDB0BC9-FA32-437D-A2EB-F924D45BE3FD}" srcOrd="1" destOrd="0" presId="urn:microsoft.com/office/officeart/2005/8/layout/hProcess9"/>
    <dgm:cxn modelId="{FAD9F33E-523B-4D28-8B23-C6AC28D8729E}" type="presParOf" srcId="{FF12B853-E388-4953-AE8F-3019C34A1D88}" destId="{A921E45B-88B7-45B1-A4A9-B20AF5AB4F1B}" srcOrd="2" destOrd="0" presId="urn:microsoft.com/office/officeart/2005/8/layout/hProcess9"/>
    <dgm:cxn modelId="{9D9622B6-5427-43C2-8C14-EEA71EA45BE9}" type="presParOf" srcId="{FF12B853-E388-4953-AE8F-3019C34A1D88}" destId="{0970938D-E253-4A55-909A-AB3179E3B7F5}" srcOrd="3" destOrd="0" presId="urn:microsoft.com/office/officeart/2005/8/layout/hProcess9"/>
    <dgm:cxn modelId="{8C656091-BAAE-4D09-B6B6-78F594FFE328}" type="presParOf" srcId="{FF12B853-E388-4953-AE8F-3019C34A1D88}" destId="{1F01D7C3-B02D-4703-9EA1-D6DAAD248FD5}" srcOrd="4" destOrd="0" presId="urn:microsoft.com/office/officeart/2005/8/layout/hProcess9"/>
    <dgm:cxn modelId="{F0C3F8CC-8731-451C-A6AB-AAA9159B0C4C}" type="presParOf" srcId="{FF12B853-E388-4953-AE8F-3019C34A1D88}" destId="{435CFF03-993C-43A2-93B1-00A0718CECEC}" srcOrd="5" destOrd="0" presId="urn:microsoft.com/office/officeart/2005/8/layout/hProcess9"/>
    <dgm:cxn modelId="{03B017E3-E688-4A3F-8AD7-3DDFF24D64AB}" type="presParOf" srcId="{FF12B853-E388-4953-AE8F-3019C34A1D88}" destId="{F07806DE-9CDF-497A-B056-151E5078D084}" srcOrd="6" destOrd="0" presId="urn:microsoft.com/office/officeart/2005/8/layout/hProcess9"/>
    <dgm:cxn modelId="{98008411-EF1E-4D72-AD64-91A42A807333}" type="presParOf" srcId="{FF12B853-E388-4953-AE8F-3019C34A1D88}" destId="{90ADD349-5C08-4C06-B093-F64F2948845C}" srcOrd="7" destOrd="0" presId="urn:microsoft.com/office/officeart/2005/8/layout/hProcess9"/>
    <dgm:cxn modelId="{E5B28005-1A2B-4FD4-B882-BF06214EEF7C}" type="presParOf" srcId="{FF12B853-E388-4953-AE8F-3019C34A1D88}" destId="{0238FBC4-8F50-41A0-8514-5484AB53337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CEA49-907E-445B-B3E1-2C5FE7546F0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FCC7E-577E-492D-8040-EEA0AE03297F}">
      <dgm:prSet phldrT="[Text]" custT="1"/>
      <dgm:spPr/>
      <dgm:t>
        <a:bodyPr/>
        <a:lstStyle/>
        <a:p>
          <a:r>
            <a:rPr lang="en-US" sz="2600" dirty="0" smtClean="0"/>
            <a:t>Joint European action for more affordable, secure and sustainable energy</a:t>
          </a:r>
          <a:endParaRPr lang="en-US" sz="2600" dirty="0"/>
        </a:p>
      </dgm:t>
    </dgm:pt>
    <dgm:pt modelId="{B75D7BC0-2BE7-422C-A671-4B6FD2D3B5D7}" type="parTrans" cxnId="{0BE8E198-FBD7-4D1E-ACFB-8B5A15451008}">
      <dgm:prSet/>
      <dgm:spPr/>
      <dgm:t>
        <a:bodyPr/>
        <a:lstStyle/>
        <a:p>
          <a:endParaRPr lang="en-US"/>
        </a:p>
      </dgm:t>
    </dgm:pt>
    <dgm:pt modelId="{F96E4415-6C60-4569-B81F-A49C7AF45DAC}" type="sibTrans" cxnId="{0BE8E198-FBD7-4D1E-ACFB-8B5A15451008}">
      <dgm:prSet/>
      <dgm:spPr/>
      <dgm:t>
        <a:bodyPr/>
        <a:lstStyle/>
        <a:p>
          <a:endParaRPr lang="en-US"/>
        </a:p>
      </dgm:t>
    </dgm:pt>
    <dgm:pt modelId="{B4C7BD63-A9A3-454E-9A04-F66A1FD260AB}" type="pres">
      <dgm:prSet presAssocID="{FA0CEA49-907E-445B-B3E1-2C5FE7546F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813661-6E78-425F-80D6-848C16F14D60}" type="pres">
      <dgm:prSet presAssocID="{6CEFCC7E-577E-492D-8040-EEA0AE03297F}" presName="vertOne" presStyleCnt="0"/>
      <dgm:spPr/>
    </dgm:pt>
    <dgm:pt modelId="{497A006E-174A-4922-9FBE-89B7D9630768}" type="pres">
      <dgm:prSet presAssocID="{6CEFCC7E-577E-492D-8040-EEA0AE03297F}" presName="txOne" presStyleLbl="node0" presStyleIdx="0" presStyleCnt="1" custScaleX="2000000" custLinFactNeighborX="-34907" custLinFactNeighborY="15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C7910-DE17-4AF9-9AA0-75D70AF3EA4B}" type="pres">
      <dgm:prSet presAssocID="{6CEFCC7E-577E-492D-8040-EEA0AE03297F}" presName="horzOne" presStyleCnt="0"/>
      <dgm:spPr/>
    </dgm:pt>
  </dgm:ptLst>
  <dgm:cxnLst>
    <dgm:cxn modelId="{0BE8E198-FBD7-4D1E-ACFB-8B5A15451008}" srcId="{FA0CEA49-907E-445B-B3E1-2C5FE7546F02}" destId="{6CEFCC7E-577E-492D-8040-EEA0AE03297F}" srcOrd="0" destOrd="0" parTransId="{B75D7BC0-2BE7-422C-A671-4B6FD2D3B5D7}" sibTransId="{F96E4415-6C60-4569-B81F-A49C7AF45DAC}"/>
    <dgm:cxn modelId="{C0819354-B435-46FE-826A-6E8BD5BACCD2}" type="presOf" srcId="{FA0CEA49-907E-445B-B3E1-2C5FE7546F02}" destId="{B4C7BD63-A9A3-454E-9A04-F66A1FD260AB}" srcOrd="0" destOrd="0" presId="urn:microsoft.com/office/officeart/2005/8/layout/hierarchy4"/>
    <dgm:cxn modelId="{24174416-113C-42A9-9E48-239E735510A2}" type="presOf" srcId="{6CEFCC7E-577E-492D-8040-EEA0AE03297F}" destId="{497A006E-174A-4922-9FBE-89B7D9630768}" srcOrd="0" destOrd="0" presId="urn:microsoft.com/office/officeart/2005/8/layout/hierarchy4"/>
    <dgm:cxn modelId="{93BEBBCA-F337-431A-B153-2D158336F6D4}" type="presParOf" srcId="{B4C7BD63-A9A3-454E-9A04-F66A1FD260AB}" destId="{A9813661-6E78-425F-80D6-848C16F14D60}" srcOrd="0" destOrd="0" presId="urn:microsoft.com/office/officeart/2005/8/layout/hierarchy4"/>
    <dgm:cxn modelId="{C16A8150-260B-447A-B472-16858EB1A24E}" type="presParOf" srcId="{A9813661-6E78-425F-80D6-848C16F14D60}" destId="{497A006E-174A-4922-9FBE-89B7D9630768}" srcOrd="0" destOrd="0" presId="urn:microsoft.com/office/officeart/2005/8/layout/hierarchy4"/>
    <dgm:cxn modelId="{3BD5B93E-CB48-4B84-A73B-F8733A3B32B0}" type="presParOf" srcId="{A9813661-6E78-425F-80D6-848C16F14D60}" destId="{396C7910-DE17-4AF9-9AA0-75D70AF3EA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E142B-C9D1-4945-A0B3-5EDF7A39DC39}">
      <dsp:nvSpPr>
        <dsp:cNvPr id="0" name=""/>
        <dsp:cNvSpPr/>
      </dsp:nvSpPr>
      <dsp:spPr>
        <a:xfrm>
          <a:off x="878780" y="0"/>
          <a:ext cx="9959517" cy="460666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812EEE-F646-4C93-BED5-15A51113E448}">
      <dsp:nvSpPr>
        <dsp:cNvPr id="0" name=""/>
        <dsp:cNvSpPr/>
      </dsp:nvSpPr>
      <dsp:spPr>
        <a:xfrm>
          <a:off x="5149" y="1381997"/>
          <a:ext cx="2251303" cy="18426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European Green </a:t>
          </a:r>
          <a:r>
            <a:rPr lang="cs-CZ" sz="1200" kern="1200" dirty="0" err="1" smtClean="0"/>
            <a:t>Deal</a:t>
          </a:r>
          <a:r>
            <a:rPr lang="cs-CZ" sz="1200" kern="1200" dirty="0" smtClean="0"/>
            <a:t> (12/2019)</a:t>
          </a:r>
          <a:endParaRPr lang="cs-CZ" sz="1200" kern="1200" dirty="0"/>
        </a:p>
      </dsp:txBody>
      <dsp:txXfrm>
        <a:off x="95100" y="1471948"/>
        <a:ext cx="2071401" cy="1662762"/>
      </dsp:txXfrm>
    </dsp:sp>
    <dsp:sp modelId="{A921E45B-88B7-45B1-A4A9-B20AF5AB4F1B}">
      <dsp:nvSpPr>
        <dsp:cNvPr id="0" name=""/>
        <dsp:cNvSpPr/>
      </dsp:nvSpPr>
      <dsp:spPr>
        <a:xfrm>
          <a:off x="2369018" y="1381997"/>
          <a:ext cx="2251303" cy="18426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smtClean="0"/>
            <a:t>Smart and Sustainable Mobility Strategy</a:t>
          </a:r>
          <a:r>
            <a:rPr lang="cs-CZ" sz="1200" kern="1200" smtClean="0"/>
            <a:t> (12/2020)</a:t>
          </a:r>
          <a:endParaRPr lang="cs-CZ" sz="1200" kern="1200"/>
        </a:p>
      </dsp:txBody>
      <dsp:txXfrm>
        <a:off x="2458969" y="1471948"/>
        <a:ext cx="2071401" cy="1662762"/>
      </dsp:txXfrm>
    </dsp:sp>
    <dsp:sp modelId="{1F01D7C3-B02D-4703-9EA1-D6DAAD248FD5}">
      <dsp:nvSpPr>
        <dsp:cNvPr id="0" name=""/>
        <dsp:cNvSpPr/>
      </dsp:nvSpPr>
      <dsp:spPr>
        <a:xfrm>
          <a:off x="4732887" y="1381997"/>
          <a:ext cx="2251303" cy="18426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Fit </a:t>
          </a:r>
          <a:r>
            <a:rPr lang="cs-CZ" sz="1200" kern="1200" dirty="0" err="1" smtClean="0"/>
            <a:t>for</a:t>
          </a:r>
          <a:r>
            <a:rPr lang="cs-CZ" sz="1200" kern="1200" dirty="0" smtClean="0"/>
            <a:t> 55 (7+12/2021) and Czech </a:t>
          </a:r>
          <a:r>
            <a:rPr lang="cs-CZ" sz="1200" kern="1200" dirty="0" err="1" smtClean="0"/>
            <a:t>Presidency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Council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EU</a:t>
          </a:r>
          <a:endParaRPr lang="cs-CZ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smtClean="0"/>
            <a:t>Alternative Fuels Infrastructure, ReFuel EU Aviation, FuelEU Maritime</a:t>
          </a:r>
          <a:endParaRPr lang="cs-CZ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/>
            <a:t>New </a:t>
          </a:r>
          <a:r>
            <a:rPr lang="cs-CZ" sz="900" kern="1200" dirty="0" err="1" smtClean="0"/>
            <a:t>urban</a:t>
          </a:r>
          <a:r>
            <a:rPr lang="cs-CZ" sz="900" kern="1200" dirty="0" smtClean="0"/>
            <a:t> mobility </a:t>
          </a:r>
          <a:r>
            <a:rPr lang="cs-CZ" sz="900" kern="1200" dirty="0" err="1" smtClean="0"/>
            <a:t>framework</a:t>
          </a:r>
          <a:r>
            <a:rPr lang="cs-CZ" sz="900" kern="1200" dirty="0" smtClean="0"/>
            <a:t>, TEN-T, inteligent transport </a:t>
          </a:r>
          <a:r>
            <a:rPr lang="cs-CZ" sz="900" kern="1200" dirty="0" err="1" smtClean="0"/>
            <a:t>systems</a:t>
          </a:r>
          <a:r>
            <a:rPr lang="cs-CZ" sz="900" kern="1200" dirty="0" smtClean="0"/>
            <a:t>, long-distance and </a:t>
          </a:r>
          <a:r>
            <a:rPr lang="cs-CZ" sz="900" kern="1200" dirty="0" err="1" smtClean="0"/>
            <a:t>cross-border</a:t>
          </a:r>
          <a:r>
            <a:rPr lang="cs-CZ" sz="900" kern="1200" dirty="0" smtClean="0"/>
            <a:t> </a:t>
          </a:r>
          <a:r>
            <a:rPr lang="cs-CZ" sz="900" kern="1200" dirty="0" err="1" smtClean="0"/>
            <a:t>passenger</a:t>
          </a:r>
          <a:r>
            <a:rPr lang="cs-CZ" sz="900" kern="1200" dirty="0" smtClean="0"/>
            <a:t> </a:t>
          </a:r>
          <a:r>
            <a:rPr lang="cs-CZ" sz="900" kern="1200" dirty="0" err="1" smtClean="0"/>
            <a:t>rail</a:t>
          </a:r>
          <a:r>
            <a:rPr lang="cs-CZ" sz="900" kern="1200" dirty="0" smtClean="0"/>
            <a:t> </a:t>
          </a:r>
          <a:r>
            <a:rPr lang="cs-CZ" sz="900" kern="1200" dirty="0" err="1" smtClean="0"/>
            <a:t>travel</a:t>
          </a:r>
          <a:r>
            <a:rPr lang="cs-CZ" sz="900" kern="1200" dirty="0" smtClean="0"/>
            <a:t>, </a:t>
          </a:r>
          <a:r>
            <a:rPr lang="cs-CZ" sz="900" kern="1200" dirty="0" err="1" smtClean="0"/>
            <a:t>CountEmissions</a:t>
          </a:r>
          <a:r>
            <a:rPr lang="cs-CZ" sz="900" kern="1200" dirty="0" smtClean="0"/>
            <a:t> EU</a:t>
          </a:r>
          <a:endParaRPr lang="cs-CZ" sz="900" kern="1200" dirty="0"/>
        </a:p>
      </dsp:txBody>
      <dsp:txXfrm>
        <a:off x="4822838" y="1471948"/>
        <a:ext cx="2071401" cy="1662762"/>
      </dsp:txXfrm>
    </dsp:sp>
    <dsp:sp modelId="{F07806DE-9CDF-497A-B056-151E5078D084}">
      <dsp:nvSpPr>
        <dsp:cNvPr id="0" name=""/>
        <dsp:cNvSpPr/>
      </dsp:nvSpPr>
      <dsp:spPr>
        <a:xfrm>
          <a:off x="7096756" y="1381997"/>
          <a:ext cx="2251303" cy="18426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smtClean="0"/>
            <a:t>Urban Mobility Days 2022 (9/2022)</a:t>
          </a:r>
          <a:endParaRPr lang="cs-CZ" sz="1200" kern="1200"/>
        </a:p>
      </dsp:txBody>
      <dsp:txXfrm>
        <a:off x="7186707" y="1471948"/>
        <a:ext cx="2071401" cy="1662762"/>
      </dsp:txXfrm>
    </dsp:sp>
    <dsp:sp modelId="{0238FBC4-8F50-41A0-8514-5484AB53337F}">
      <dsp:nvSpPr>
        <dsp:cNvPr id="0" name=""/>
        <dsp:cNvSpPr/>
      </dsp:nvSpPr>
      <dsp:spPr>
        <a:xfrm>
          <a:off x="9460625" y="1381997"/>
          <a:ext cx="2251303" cy="1842664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smtClean="0"/>
            <a:t>YOUR presentation of EU goals and policies via </a:t>
          </a:r>
          <a:r>
            <a:rPr lang="cs-CZ" sz="1200" b="1" kern="1200" smtClean="0"/>
            <a:t>concrete projects </a:t>
          </a:r>
          <a:r>
            <a:rPr lang="cs-CZ" sz="1200" kern="1200" smtClean="0"/>
            <a:t>is essential!</a:t>
          </a:r>
          <a:endParaRPr lang="cs-CZ" sz="1200" kern="1200"/>
        </a:p>
      </dsp:txBody>
      <dsp:txXfrm>
        <a:off x="9550576" y="1471948"/>
        <a:ext cx="2071401" cy="166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A006E-174A-4922-9FBE-89B7D9630768}">
      <dsp:nvSpPr>
        <dsp:cNvPr id="0" name=""/>
        <dsp:cNvSpPr/>
      </dsp:nvSpPr>
      <dsp:spPr>
        <a:xfrm>
          <a:off x="0" y="0"/>
          <a:ext cx="11148497" cy="70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Joint European action for more affordable, secure and sustainable energy</a:t>
          </a:r>
          <a:endParaRPr lang="en-US" sz="2600" kern="1200" dirty="0"/>
        </a:p>
      </dsp:txBody>
      <dsp:txXfrm>
        <a:off x="20663" y="20663"/>
        <a:ext cx="11107171" cy="66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(2) Not including CEF Cohesion transfer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(2) Not including CEF Cohesion transfer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ransport/infrastructure/tentec/tentec-portal/map/docs/AFIF1_2_150kw_350kw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ec.europa.eu/transport/infrastructure/tentec/tentec-portal/map/map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01301" y="1972908"/>
            <a:ext cx="10065224" cy="1099949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EU funding </a:t>
            </a:r>
            <a:r>
              <a:rPr lang="cs-CZ" sz="4800" dirty="0" err="1" smtClean="0"/>
              <a:t>for</a:t>
            </a:r>
            <a:r>
              <a:rPr lang="cs-CZ" sz="4800" dirty="0" smtClean="0"/>
              <a:t> transport </a:t>
            </a:r>
            <a:r>
              <a:rPr lang="cs-CZ" sz="4800" dirty="0" err="1" smtClean="0"/>
              <a:t>infrastructure</a:t>
            </a:r>
            <a:r>
              <a:rPr lang="en-GB" sz="4800" dirty="0" smtClean="0"/>
              <a:t>  </a:t>
            </a:r>
            <a:r>
              <a:rPr lang="en-GB" sz="4800" dirty="0"/>
              <a:t/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650" y="4389202"/>
            <a:ext cx="10065224" cy="897754"/>
          </a:xfrm>
        </p:spPr>
        <p:txBody>
          <a:bodyPr/>
          <a:lstStyle/>
          <a:p>
            <a:pPr algn="ctr"/>
            <a:r>
              <a:rPr lang="cs-CZ" b="1" dirty="0" smtClean="0"/>
              <a:t>Josef Schwarz</a:t>
            </a:r>
          </a:p>
          <a:p>
            <a:pPr algn="ctr"/>
            <a:r>
              <a:rPr lang="cs-CZ" dirty="0" err="1" smtClean="0"/>
              <a:t>Representation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Commission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1965" y="6059231"/>
            <a:ext cx="5862857" cy="798769"/>
          </a:xfrm>
        </p:spPr>
        <p:txBody>
          <a:bodyPr/>
          <a:lstStyle/>
          <a:p>
            <a:r>
              <a:rPr lang="cs-CZ" sz="1600" dirty="0" smtClean="0"/>
              <a:t>22</a:t>
            </a:r>
            <a:r>
              <a:rPr lang="en-GB" sz="1600" dirty="0" smtClean="0"/>
              <a:t> </a:t>
            </a:r>
            <a:r>
              <a:rPr lang="cs-CZ" sz="1600" dirty="0" err="1" smtClean="0"/>
              <a:t>September</a:t>
            </a:r>
            <a:r>
              <a:rPr lang="en-GB" sz="1600" dirty="0" smtClean="0"/>
              <a:t> 202</a:t>
            </a:r>
            <a:r>
              <a:rPr lang="cs-CZ" sz="1600" dirty="0" smtClean="0"/>
              <a:t>2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993618"/>
            <a:ext cx="5157787" cy="3729470"/>
          </a:xfrm>
        </p:spPr>
        <p:txBody>
          <a:bodyPr/>
          <a:lstStyle/>
          <a:p>
            <a:r>
              <a:rPr lang="en-GB" dirty="0"/>
              <a:t>Mature investments &amp; reforms</a:t>
            </a:r>
          </a:p>
          <a:p>
            <a:r>
              <a:rPr lang="en-GB" dirty="0"/>
              <a:t>Aligned with CSRs</a:t>
            </a:r>
          </a:p>
          <a:p>
            <a:r>
              <a:rPr lang="en-GB" dirty="0"/>
              <a:t>With high job and growth potential</a:t>
            </a:r>
          </a:p>
          <a:p>
            <a:r>
              <a:rPr lang="en-GB" dirty="0"/>
              <a:t>Improving economic resilience</a:t>
            </a:r>
          </a:p>
          <a:p>
            <a:r>
              <a:rPr lang="fr-BE" dirty="0" smtClean="0"/>
              <a:t>DNSH </a:t>
            </a:r>
            <a:r>
              <a:rPr lang="fr-BE" dirty="0" err="1" smtClean="0"/>
              <a:t>principle</a:t>
            </a:r>
            <a:endParaRPr lang="cs-CZ" dirty="0" smtClean="0"/>
          </a:p>
          <a:p>
            <a:r>
              <a:rPr lang="cs-CZ" dirty="0" smtClean="0"/>
              <a:t>€</a:t>
            </a:r>
            <a:r>
              <a:rPr lang="en-US" dirty="0" smtClean="0"/>
              <a:t>93 billion, including</a:t>
            </a:r>
            <a:r>
              <a:rPr lang="cs-CZ" dirty="0" smtClean="0"/>
              <a:t> €</a:t>
            </a:r>
            <a:r>
              <a:rPr lang="en-US" dirty="0" smtClean="0"/>
              <a:t>15-20 </a:t>
            </a:r>
            <a:r>
              <a:rPr lang="en-US" dirty="0"/>
              <a:t>billion </a:t>
            </a:r>
            <a:r>
              <a:rPr lang="en-US" dirty="0" smtClean="0"/>
              <a:t>for </a:t>
            </a:r>
            <a:r>
              <a:rPr lang="en-US" dirty="0"/>
              <a:t>TEN-T</a:t>
            </a:r>
          </a:p>
          <a:p>
            <a:endParaRPr lang="cs-CZ" dirty="0" smtClean="0"/>
          </a:p>
          <a:p>
            <a:endParaRPr lang="en-GB" dirty="0"/>
          </a:p>
          <a:p>
            <a:endParaRPr lang="fr-BE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Transport </a:t>
            </a:r>
            <a:r>
              <a:rPr lang="fr-BE" dirty="0" err="1"/>
              <a:t>priorities</a:t>
            </a:r>
            <a:r>
              <a:rPr lang="fr-BE" dirty="0"/>
              <a:t> in </a:t>
            </a:r>
            <a:r>
              <a:rPr lang="fr-BE" dirty="0" err="1"/>
              <a:t>RRPs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2972242"/>
            <a:ext cx="5183188" cy="3729470"/>
          </a:xfrm>
        </p:spPr>
        <p:txBody>
          <a:bodyPr/>
          <a:lstStyle/>
          <a:p>
            <a:r>
              <a:rPr lang="fr-BE" dirty="0"/>
              <a:t>Recharge and </a:t>
            </a:r>
            <a:r>
              <a:rPr lang="fr-BE" dirty="0" err="1"/>
              <a:t>Refuel</a:t>
            </a:r>
            <a:r>
              <a:rPr lang="fr-BE" dirty="0"/>
              <a:t> EU </a:t>
            </a:r>
            <a:r>
              <a:rPr lang="fr-BE" dirty="0" err="1"/>
              <a:t>flagship</a:t>
            </a:r>
            <a:endParaRPr lang="fr-BE" dirty="0"/>
          </a:p>
          <a:p>
            <a:r>
              <a:rPr lang="fr-BE" dirty="0" err="1"/>
              <a:t>Urban</a:t>
            </a:r>
            <a:r>
              <a:rPr lang="fr-BE" dirty="0"/>
              <a:t> transport (public </a:t>
            </a:r>
            <a:r>
              <a:rPr lang="fr-BE" dirty="0" err="1"/>
              <a:t>fleet</a:t>
            </a:r>
            <a:r>
              <a:rPr lang="fr-BE" dirty="0"/>
              <a:t> </a:t>
            </a:r>
            <a:r>
              <a:rPr lang="fr-BE" dirty="0" err="1"/>
              <a:t>greening</a:t>
            </a:r>
            <a:r>
              <a:rPr lang="fr-BE" dirty="0"/>
              <a:t>, </a:t>
            </a:r>
            <a:r>
              <a:rPr lang="fr-BE" dirty="0" err="1"/>
              <a:t>biking</a:t>
            </a:r>
            <a:r>
              <a:rPr lang="fr-BE" dirty="0"/>
              <a:t>)</a:t>
            </a:r>
          </a:p>
          <a:p>
            <a:r>
              <a:rPr lang="fr-BE" dirty="0"/>
              <a:t>Rail infrastructure</a:t>
            </a:r>
          </a:p>
          <a:p>
            <a:r>
              <a:rPr lang="fr-BE" dirty="0"/>
              <a:t>Digitalisation</a:t>
            </a:r>
          </a:p>
          <a:p>
            <a:r>
              <a:rPr lang="fr-BE" dirty="0" err="1"/>
              <a:t>Only</a:t>
            </a:r>
            <a:r>
              <a:rPr lang="fr-BE" dirty="0"/>
              <a:t> few aviation and maritime </a:t>
            </a:r>
            <a:r>
              <a:rPr lang="fr-BE" dirty="0" err="1"/>
              <a:t>projects</a:t>
            </a:r>
            <a:endParaRPr lang="fr-BE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4494"/>
                </a:solidFill>
              </a:rPr>
              <a:t>Recovery and Resilience Facility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642555" y="1470410"/>
            <a:ext cx="3000103" cy="7500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Climate earmarking: 37%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17688" y="1509431"/>
            <a:ext cx="4160796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2021-2023 Budget € 672,5 billion </a:t>
            </a: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 10-20% grants for transport 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>
                <a:solidFill>
                  <a:prstClr val="black"/>
                </a:solidFill>
                <a:latin typeface="Verdana" panose="020B0604030504040204" pitchFamily="34" charset="0"/>
              </a:rPr>
              <a:t>Grants and </a:t>
            </a:r>
            <a:r>
              <a:rPr lang="fr-BE" sz="14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Loans</a:t>
            </a: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, direct management, via national plans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2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096924"/>
            <a:ext cx="5157787" cy="3729470"/>
          </a:xfrm>
        </p:spPr>
        <p:txBody>
          <a:bodyPr/>
          <a:lstStyle/>
          <a:p>
            <a:r>
              <a:rPr lang="fr-BE" dirty="0" err="1"/>
              <a:t>Projects</a:t>
            </a:r>
            <a:r>
              <a:rPr lang="fr-BE" dirty="0"/>
              <a:t> </a:t>
            </a:r>
            <a:r>
              <a:rPr lang="fr-BE" dirty="0" err="1"/>
              <a:t>accelerating</a:t>
            </a:r>
            <a:r>
              <a:rPr lang="fr-BE" dirty="0"/>
              <a:t> transition to </a:t>
            </a:r>
            <a:r>
              <a:rPr lang="fr-BE" dirty="0" err="1"/>
              <a:t>sustainable</a:t>
            </a:r>
            <a:r>
              <a:rPr lang="fr-BE" dirty="0"/>
              <a:t> transport</a:t>
            </a:r>
          </a:p>
          <a:p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risks</a:t>
            </a:r>
            <a:r>
              <a:rPr lang="fr-BE" dirty="0"/>
              <a:t> </a:t>
            </a:r>
            <a:r>
              <a:rPr lang="fr-BE" dirty="0" err="1"/>
              <a:t>limiting</a:t>
            </a:r>
            <a:r>
              <a:rPr lang="fr-BE" dirty="0"/>
              <a:t> </a:t>
            </a:r>
            <a:r>
              <a:rPr lang="fr-BE" dirty="0" err="1"/>
              <a:t>access</a:t>
            </a:r>
            <a:r>
              <a:rPr lang="fr-BE" dirty="0"/>
              <a:t> to finance </a:t>
            </a:r>
            <a:r>
              <a:rPr lang="fr-BE" dirty="0" err="1"/>
              <a:t>so</a:t>
            </a:r>
            <a:r>
              <a:rPr lang="fr-BE" dirty="0"/>
              <a:t> far</a:t>
            </a:r>
          </a:p>
          <a:p>
            <a:r>
              <a:rPr lang="fr-BE" dirty="0"/>
              <a:t>Integrated </a:t>
            </a:r>
            <a:r>
              <a:rPr lang="fr-BE" dirty="0" err="1"/>
              <a:t>approach</a:t>
            </a:r>
            <a:r>
              <a:rPr lang="fr-BE" dirty="0"/>
              <a:t> </a:t>
            </a:r>
            <a:r>
              <a:rPr lang="fr-BE" dirty="0" err="1"/>
              <a:t>accross</a:t>
            </a:r>
            <a:r>
              <a:rPr lang="fr-BE" dirty="0"/>
              <a:t> </a:t>
            </a:r>
            <a:r>
              <a:rPr lang="fr-BE" dirty="0" err="1"/>
              <a:t>various</a:t>
            </a:r>
            <a:r>
              <a:rPr lang="fr-BE" dirty="0"/>
              <a:t> infra and </a:t>
            </a:r>
            <a:r>
              <a:rPr lang="fr-BE" dirty="0" err="1"/>
              <a:t>equipment</a:t>
            </a:r>
            <a:endParaRPr lang="fr-BE" dirty="0"/>
          </a:p>
          <a:p>
            <a:r>
              <a:rPr lang="fr-BE" dirty="0" err="1"/>
              <a:t>Seamless</a:t>
            </a:r>
            <a:r>
              <a:rPr lang="fr-BE" dirty="0"/>
              <a:t> support </a:t>
            </a:r>
            <a:r>
              <a:rPr lang="fr-BE" dirty="0" err="1"/>
              <a:t>from</a:t>
            </a:r>
            <a:r>
              <a:rPr lang="fr-BE" dirty="0"/>
              <a:t> R&amp;D to full-</a:t>
            </a:r>
            <a:r>
              <a:rPr lang="fr-BE" dirty="0" err="1"/>
              <a:t>scale</a:t>
            </a:r>
            <a:r>
              <a:rPr lang="fr-BE" dirty="0"/>
              <a:t> </a:t>
            </a:r>
            <a:r>
              <a:rPr lang="fr-BE" dirty="0" err="1"/>
              <a:t>deployment</a:t>
            </a:r>
            <a:endParaRPr lang="fr-BE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priorities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096924"/>
            <a:ext cx="5183188" cy="3729470"/>
          </a:xfrm>
        </p:spPr>
        <p:txBody>
          <a:bodyPr/>
          <a:lstStyle/>
          <a:p>
            <a:r>
              <a:rPr lang="en-US" dirty="0"/>
              <a:t>Cleaner, Safe and Smart Mobility for all transport modes (and SMEs)</a:t>
            </a:r>
          </a:p>
          <a:p>
            <a:r>
              <a:rPr lang="fr-BE" dirty="0"/>
              <a:t>Future </a:t>
            </a:r>
            <a:r>
              <a:rPr lang="fr-BE" dirty="0" err="1"/>
              <a:t>Mobility</a:t>
            </a:r>
            <a:r>
              <a:rPr lang="fr-BE" dirty="0"/>
              <a:t>: </a:t>
            </a:r>
            <a:r>
              <a:rPr lang="en-GB" dirty="0"/>
              <a:t>Alternative fuels infrastructure &amp; </a:t>
            </a:r>
            <a:r>
              <a:rPr lang="fr-BE" dirty="0"/>
              <a:t>mobile </a:t>
            </a:r>
            <a:r>
              <a:rPr lang="fr-BE" dirty="0" err="1"/>
              <a:t>assets</a:t>
            </a:r>
            <a:r>
              <a:rPr lang="fr-BE" dirty="0"/>
              <a:t> (</a:t>
            </a:r>
            <a:r>
              <a:rPr lang="fr-BE" dirty="0" err="1"/>
              <a:t>fleets</a:t>
            </a:r>
            <a:r>
              <a:rPr lang="fr-BE" dirty="0"/>
              <a:t>); D</a:t>
            </a:r>
            <a:r>
              <a:rPr lang="en-GB" dirty="0" err="1"/>
              <a:t>igitalization</a:t>
            </a:r>
            <a:r>
              <a:rPr lang="en-GB" dirty="0"/>
              <a:t> and </a:t>
            </a:r>
            <a:r>
              <a:rPr lang="en-GB" dirty="0" smtClean="0"/>
              <a:t>innovative </a:t>
            </a:r>
            <a:r>
              <a:rPr lang="en-GB" dirty="0"/>
              <a:t>business models</a:t>
            </a:r>
          </a:p>
          <a:p>
            <a:r>
              <a:rPr lang="fr-BE" dirty="0"/>
              <a:t>Development of TEN-T </a:t>
            </a:r>
            <a:r>
              <a:rPr lang="fr-BE" dirty="0" err="1"/>
              <a:t>core</a:t>
            </a:r>
            <a:r>
              <a:rPr lang="fr-BE" dirty="0"/>
              <a:t>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838434" y="1470410"/>
            <a:ext cx="2369893" cy="7500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Climate earmarking for SIW: 60%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48124" y="1521163"/>
            <a:ext cx="4160796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2021-2027 Budget € 26.1 billion, SIW: € 10 billion, 430m advisory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(market/policy driven)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4" y="1400129"/>
            <a:ext cx="2573275" cy="8320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Loans</a:t>
            </a: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, </a:t>
            </a:r>
            <a:r>
              <a:rPr lang="fr-BE" sz="14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guarantee</a:t>
            </a: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, </a:t>
            </a:r>
            <a:r>
              <a:rPr lang="fr-BE" sz="14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equity</a:t>
            </a: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, Indirect management via EIB, EBRD and </a:t>
            </a:r>
            <a:r>
              <a:rPr lang="fr-BE" sz="14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NPBs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 descr="https://www.eib.org/photos/download.do?documentId=4d56ce50-2571-436b-b392-f89f2d45ff27&amp;binaryType=W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52" y="397293"/>
            <a:ext cx="3752539" cy="8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3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993618"/>
            <a:ext cx="5157787" cy="3729470"/>
          </a:xfrm>
        </p:spPr>
        <p:txBody>
          <a:bodyPr/>
          <a:lstStyle/>
          <a:p>
            <a:r>
              <a:rPr lang="fr-BE" sz="2300" dirty="0" err="1"/>
              <a:t>Annual</a:t>
            </a:r>
            <a:r>
              <a:rPr lang="fr-BE" sz="2300" dirty="0"/>
              <a:t> </a:t>
            </a:r>
            <a:r>
              <a:rPr lang="fr-BE" sz="2300" dirty="0" err="1"/>
              <a:t>work</a:t>
            </a:r>
            <a:r>
              <a:rPr lang="fr-BE" sz="2300" dirty="0"/>
              <a:t> </a:t>
            </a:r>
            <a:r>
              <a:rPr lang="fr-BE" sz="2300" dirty="0" smtClean="0"/>
              <a:t>programmes</a:t>
            </a:r>
            <a:endParaRPr lang="fr-BE" sz="2300" dirty="0"/>
          </a:p>
          <a:p>
            <a:r>
              <a:rPr lang="fr-BE" sz="2300" dirty="0" err="1"/>
              <a:t>Partnerships</a:t>
            </a:r>
            <a:r>
              <a:rPr lang="fr-BE" sz="2300" dirty="0"/>
              <a:t> </a:t>
            </a:r>
            <a:r>
              <a:rPr lang="fr-BE" sz="2300" dirty="0" smtClean="0"/>
              <a:t>(ATM </a:t>
            </a:r>
            <a:r>
              <a:rPr lang="fr-BE" sz="2300" dirty="0"/>
              <a:t>/ Clean Aviation / Rail / </a:t>
            </a:r>
            <a:r>
              <a:rPr lang="fr-BE" sz="2300" dirty="0" err="1"/>
              <a:t>Hydrogen</a:t>
            </a:r>
            <a:r>
              <a:rPr lang="fr-BE" sz="2300" dirty="0"/>
              <a:t> / Batteries / </a:t>
            </a:r>
            <a:r>
              <a:rPr lang="fr-BE" sz="2300" dirty="0" err="1"/>
              <a:t>Waterborne</a:t>
            </a:r>
            <a:r>
              <a:rPr lang="fr-BE" sz="2300" dirty="0"/>
              <a:t> / CCAM / 2ZERO)</a:t>
            </a:r>
          </a:p>
          <a:p>
            <a:r>
              <a:rPr lang="fr-BE" sz="2300" dirty="0"/>
              <a:t>Missions (</a:t>
            </a:r>
            <a:r>
              <a:rPr lang="fr-BE" sz="2300" dirty="0" err="1"/>
              <a:t>Cities</a:t>
            </a:r>
            <a:r>
              <a:rPr lang="fr-BE" sz="2300" dirty="0"/>
              <a:t>, </a:t>
            </a:r>
            <a:r>
              <a:rPr lang="fr-BE" sz="2300" dirty="0" err="1"/>
              <a:t>Oceans</a:t>
            </a:r>
            <a:r>
              <a:rPr lang="fr-BE" sz="2300" dirty="0"/>
              <a:t>, </a:t>
            </a:r>
            <a:r>
              <a:rPr lang="fr-BE" sz="2300" dirty="0" err="1"/>
              <a:t>Climate</a:t>
            </a:r>
            <a:r>
              <a:rPr lang="fr-BE" sz="2300" dirty="0"/>
              <a:t> change adaptation)</a:t>
            </a:r>
          </a:p>
          <a:p>
            <a:endParaRPr lang="en-GB" sz="2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priorities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2977005"/>
            <a:ext cx="5256342" cy="3729470"/>
          </a:xfrm>
        </p:spPr>
        <p:txBody>
          <a:bodyPr/>
          <a:lstStyle/>
          <a:p>
            <a:r>
              <a:rPr lang="de-DE" sz="2300" dirty="0" err="1" smtClean="0"/>
              <a:t>Decarbonisation</a:t>
            </a:r>
            <a:r>
              <a:rPr lang="de-DE" sz="2300" dirty="0" smtClean="0"/>
              <a:t>, </a:t>
            </a:r>
            <a:r>
              <a:rPr lang="de-DE" sz="2300" dirty="0" err="1" smtClean="0"/>
              <a:t>competitiveness</a:t>
            </a:r>
            <a:r>
              <a:rPr lang="de-DE" sz="2300" dirty="0" smtClean="0"/>
              <a:t> </a:t>
            </a:r>
            <a:r>
              <a:rPr lang="de-DE" sz="2300" dirty="0" err="1"/>
              <a:t>and</a:t>
            </a:r>
            <a:r>
              <a:rPr lang="de-DE" sz="2300" dirty="0"/>
              <a:t> </a:t>
            </a:r>
            <a:r>
              <a:rPr lang="de-DE" sz="2300" dirty="0" err="1"/>
              <a:t>digitalisation</a:t>
            </a:r>
            <a:r>
              <a:rPr lang="de-DE" sz="2300" dirty="0"/>
              <a:t> </a:t>
            </a:r>
            <a:r>
              <a:rPr lang="de-DE" sz="2300" dirty="0" err="1"/>
              <a:t>of</a:t>
            </a:r>
            <a:r>
              <a:rPr lang="de-DE" sz="2300" dirty="0"/>
              <a:t> all </a:t>
            </a:r>
            <a:r>
              <a:rPr lang="de-DE" sz="2300" dirty="0" err="1"/>
              <a:t>transport</a:t>
            </a:r>
            <a:r>
              <a:rPr lang="de-DE" sz="2300" dirty="0"/>
              <a:t> </a:t>
            </a:r>
            <a:r>
              <a:rPr lang="de-DE" sz="2300" dirty="0" err="1" smtClean="0"/>
              <a:t>modes</a:t>
            </a:r>
            <a:r>
              <a:rPr lang="de-DE" sz="2300" dirty="0" smtClean="0"/>
              <a:t>, </a:t>
            </a:r>
            <a:r>
              <a:rPr lang="de-DE" sz="2300" dirty="0" err="1" smtClean="0"/>
              <a:t>multimodality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new</a:t>
            </a:r>
            <a:r>
              <a:rPr lang="de-DE" sz="2300" dirty="0" smtClean="0"/>
              <a:t> </a:t>
            </a:r>
            <a:r>
              <a:rPr lang="de-DE" sz="2300" dirty="0" err="1" smtClean="0"/>
              <a:t>services</a:t>
            </a:r>
            <a:r>
              <a:rPr lang="de-DE" sz="2300" dirty="0" smtClean="0"/>
              <a:t>, </a:t>
            </a:r>
            <a:r>
              <a:rPr lang="de-DE" sz="2300" dirty="0" err="1" smtClean="0"/>
              <a:t>safety</a:t>
            </a:r>
            <a:r>
              <a:rPr lang="de-DE" sz="2300" dirty="0" smtClean="0"/>
              <a:t>/</a:t>
            </a:r>
            <a:r>
              <a:rPr lang="de-DE" sz="2300" dirty="0" err="1" smtClean="0"/>
              <a:t>security</a:t>
            </a:r>
            <a:endParaRPr lang="en-GB" sz="2300" dirty="0"/>
          </a:p>
          <a:p>
            <a:r>
              <a:rPr lang="de-DE" sz="2300" dirty="0" err="1" smtClean="0"/>
              <a:t>cross-cutting</a:t>
            </a:r>
            <a:r>
              <a:rPr lang="de-DE" sz="2300" dirty="0" smtClean="0"/>
              <a:t> </a:t>
            </a:r>
            <a:r>
              <a:rPr lang="de-DE" sz="2300" dirty="0" err="1" smtClean="0"/>
              <a:t>actions</a:t>
            </a:r>
            <a:r>
              <a:rPr lang="de-DE" sz="2300" dirty="0" smtClean="0"/>
              <a:t> on </a:t>
            </a:r>
            <a:r>
              <a:rPr lang="de-DE" sz="2300" dirty="0" err="1" smtClean="0"/>
              <a:t>integration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energy</a:t>
            </a:r>
            <a:r>
              <a:rPr lang="de-DE" sz="2300" dirty="0" smtClean="0"/>
              <a:t>/</a:t>
            </a:r>
            <a:r>
              <a:rPr lang="de-DE" sz="2300" dirty="0" err="1" smtClean="0"/>
              <a:t>fuels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transport</a:t>
            </a:r>
            <a:r>
              <a:rPr lang="de-DE" sz="2300" dirty="0" smtClean="0"/>
              <a:t>, </a:t>
            </a:r>
            <a:r>
              <a:rPr lang="de-DE" sz="2300" dirty="0" err="1" smtClean="0"/>
              <a:t>cities</a:t>
            </a:r>
            <a:r>
              <a:rPr lang="de-DE" sz="2300" dirty="0" smtClean="0"/>
              <a:t>,….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910" y="553140"/>
            <a:ext cx="10665671" cy="78235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4494"/>
                </a:solidFill>
              </a:rPr>
              <a:t>Horizon Europe – Cluster </a:t>
            </a:r>
            <a:r>
              <a:rPr lang="en-US" sz="3200" dirty="0" smtClean="0">
                <a:solidFill>
                  <a:srgbClr val="004494"/>
                </a:solidFill>
              </a:rPr>
              <a:t>5 (Climate, Energy and Mobility)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584910" y="1470410"/>
            <a:ext cx="2623417" cy="7500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Climate </a:t>
            </a: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focus (&gt;80% for the cluster, &gt;60% for transport) 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48124" y="1521163"/>
            <a:ext cx="4160796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2021-2027 Budget for </a:t>
            </a: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the cluster: 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€ </a:t>
            </a: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15 billion (plus UK, TR,.…) 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Grants, direct management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6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EU </a:t>
            </a:r>
            <a:r>
              <a:rPr lang="cs-CZ" dirty="0" err="1" smtClean="0"/>
              <a:t>strategy</a:t>
            </a:r>
            <a:r>
              <a:rPr lang="cs-CZ" dirty="0" smtClean="0"/>
              <a:t> and </a:t>
            </a:r>
            <a:r>
              <a:rPr lang="cs-CZ" dirty="0" err="1" smtClean="0"/>
              <a:t>legislative</a:t>
            </a:r>
            <a:r>
              <a:rPr lang="cs-CZ" dirty="0" smtClean="0"/>
              <a:t> </a:t>
            </a:r>
            <a:r>
              <a:rPr lang="cs-CZ" dirty="0" err="1" smtClean="0"/>
              <a:t>framework</a:t>
            </a:r>
            <a:r>
              <a:rPr lang="fr-BE" dirty="0" smtClean="0"/>
              <a:t> 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4340359"/>
              </p:ext>
            </p:extLst>
          </p:nvPr>
        </p:nvGraphicFramePr>
        <p:xfrm>
          <a:off x="255181" y="1509824"/>
          <a:ext cx="11717079" cy="460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70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REPowerEU</a:t>
            </a:r>
            <a:r>
              <a:rPr lang="en-US" dirty="0"/>
              <a:t> </a:t>
            </a:r>
            <a:r>
              <a:rPr lang="cs-CZ" dirty="0" smtClean="0"/>
              <a:t>(5/2022) </a:t>
            </a:r>
            <a:r>
              <a:rPr lang="en-US" dirty="0" smtClean="0"/>
              <a:t>- hydrogen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18021" y="2228674"/>
            <a:ext cx="5928" cy="372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/>
          </p:nvPr>
        </p:nvGraphicFramePr>
        <p:xfrm>
          <a:off x="847492" y="1483114"/>
          <a:ext cx="11151220" cy="70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80569" y="2558578"/>
            <a:ext cx="3420000" cy="1080000"/>
            <a:chOff x="1361" y="0"/>
            <a:chExt cx="11148497" cy="1398982"/>
          </a:xfrm>
        </p:grpSpPr>
        <p:sp>
          <p:nvSpPr>
            <p:cNvPr id="10" name="Rounded Rectangle 9"/>
            <p:cNvSpPr/>
            <p:nvPr/>
          </p:nvSpPr>
          <p:spPr>
            <a:xfrm>
              <a:off x="1361" y="0"/>
              <a:ext cx="11148497" cy="13989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42336" y="40975"/>
              <a:ext cx="11066547" cy="131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Urgent action on prices</a:t>
              </a:r>
              <a:endParaRPr lang="en-US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4449" y="2590210"/>
            <a:ext cx="3592626" cy="1080000"/>
            <a:chOff x="1361" y="0"/>
            <a:chExt cx="11711222" cy="1398982"/>
          </a:xfrm>
        </p:grpSpPr>
        <p:sp>
          <p:nvSpPr>
            <p:cNvPr id="13" name="Rounded Rectangle 12"/>
            <p:cNvSpPr/>
            <p:nvPr/>
          </p:nvSpPr>
          <p:spPr>
            <a:xfrm>
              <a:off x="1361" y="0"/>
              <a:ext cx="11148497" cy="13989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646037" y="40975"/>
              <a:ext cx="11066546" cy="131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REPowerEU</a:t>
              </a:r>
              <a:endParaRPr lang="en-US" sz="2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43079" y="2590210"/>
            <a:ext cx="3420000" cy="1080000"/>
            <a:chOff x="1361" y="0"/>
            <a:chExt cx="11148497" cy="1398982"/>
          </a:xfrm>
        </p:grpSpPr>
        <p:sp>
          <p:nvSpPr>
            <p:cNvPr id="16" name="Rounded Rectangle 15"/>
            <p:cNvSpPr/>
            <p:nvPr/>
          </p:nvSpPr>
          <p:spPr>
            <a:xfrm>
              <a:off x="1361" y="0"/>
              <a:ext cx="11148497" cy="13989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42337" y="40975"/>
              <a:ext cx="11066546" cy="131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Refilling gas storage for next winter</a:t>
              </a:r>
              <a:endParaRPr lang="en-US" sz="2400" kern="12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17615" t="45309" r="13528" b="7264"/>
          <a:stretch/>
        </p:blipFill>
        <p:spPr>
          <a:xfrm>
            <a:off x="1010657" y="4198191"/>
            <a:ext cx="5278910" cy="2231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4"/>
          <a:stretch/>
        </p:blipFill>
        <p:spPr>
          <a:xfrm>
            <a:off x="6631811" y="4283251"/>
            <a:ext cx="5168762" cy="2329305"/>
          </a:xfrm>
          <a:prstGeom prst="rect">
            <a:avLst/>
          </a:prstGeom>
        </p:spPr>
      </p:pic>
      <p:cxnSp>
        <p:nvCxnSpPr>
          <p:cNvPr id="29" name="Elbow Connector 28"/>
          <p:cNvCxnSpPr>
            <a:endCxn id="18" idx="0"/>
          </p:cNvCxnSpPr>
          <p:nvPr/>
        </p:nvCxnSpPr>
        <p:spPr>
          <a:xfrm rot="10800000" flipV="1">
            <a:off x="3650112" y="3898239"/>
            <a:ext cx="2760318" cy="29995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27" idx="0"/>
          </p:cNvCxnSpPr>
          <p:nvPr/>
        </p:nvCxnSpPr>
        <p:spPr>
          <a:xfrm>
            <a:off x="6283271" y="3898240"/>
            <a:ext cx="2932921" cy="38501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00805" y="3682013"/>
            <a:ext cx="0" cy="216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92188" y="5497440"/>
            <a:ext cx="9941283" cy="4022988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rgbClr val="034EA2"/>
                </a:solidFill>
                <a:ea typeface="+mj-ea"/>
                <a:cs typeface="+mj-cs"/>
              </a:rPr>
              <a:t>Key </a:t>
            </a:r>
            <a:r>
              <a:rPr lang="fr-BE" b="1" dirty="0" err="1" smtClean="0">
                <a:solidFill>
                  <a:srgbClr val="034EA2"/>
                </a:solidFill>
                <a:ea typeface="+mj-ea"/>
                <a:cs typeface="+mj-cs"/>
              </a:rPr>
              <a:t>priorit</a:t>
            </a:r>
            <a:r>
              <a:rPr lang="cs-CZ" b="1" dirty="0" smtClean="0">
                <a:solidFill>
                  <a:srgbClr val="034EA2"/>
                </a:solidFill>
                <a:ea typeface="+mj-ea"/>
                <a:cs typeface="+mj-cs"/>
              </a:rPr>
              <a:t>y</a:t>
            </a:r>
            <a:r>
              <a:rPr lang="fr-BE" b="1" dirty="0" smtClean="0">
                <a:solidFill>
                  <a:srgbClr val="034EA2"/>
                </a:solidFill>
                <a:ea typeface="+mj-ea"/>
                <a:cs typeface="+mj-cs"/>
              </a:rPr>
              <a:t> 202</a:t>
            </a:r>
            <a:r>
              <a:rPr lang="cs-CZ" b="1" dirty="0" smtClean="0">
                <a:solidFill>
                  <a:srgbClr val="034EA2"/>
                </a:solidFill>
                <a:ea typeface="+mj-ea"/>
                <a:cs typeface="+mj-cs"/>
              </a:rPr>
              <a:t>3-2024</a:t>
            </a:r>
            <a:r>
              <a:rPr lang="cs-CZ" dirty="0" smtClean="0">
                <a:solidFill>
                  <a:srgbClr val="034EA2"/>
                </a:solidFill>
                <a:ea typeface="+mj-ea"/>
                <a:cs typeface="+mj-cs"/>
              </a:rPr>
              <a:t>: Update of </a:t>
            </a:r>
            <a:r>
              <a:rPr lang="cs-CZ" b="1" dirty="0" err="1" smtClean="0">
                <a:solidFill>
                  <a:srgbClr val="034EA2"/>
                </a:solidFill>
                <a:ea typeface="+mj-ea"/>
                <a:cs typeface="+mj-cs"/>
              </a:rPr>
              <a:t>National</a:t>
            </a:r>
            <a:r>
              <a:rPr lang="cs-CZ" b="1" dirty="0" smtClean="0">
                <a:solidFill>
                  <a:srgbClr val="034EA2"/>
                </a:solidFill>
                <a:ea typeface="+mj-ea"/>
                <a:cs typeface="+mj-cs"/>
              </a:rPr>
              <a:t> </a:t>
            </a:r>
            <a:r>
              <a:rPr lang="cs-CZ" b="1" dirty="0" err="1" smtClean="0">
                <a:solidFill>
                  <a:srgbClr val="034EA2"/>
                </a:solidFill>
                <a:ea typeface="+mj-ea"/>
                <a:cs typeface="+mj-cs"/>
              </a:rPr>
              <a:t>energy</a:t>
            </a:r>
            <a:r>
              <a:rPr lang="cs-CZ" b="1" dirty="0" smtClean="0">
                <a:solidFill>
                  <a:srgbClr val="034EA2"/>
                </a:solidFill>
                <a:ea typeface="+mj-ea"/>
                <a:cs typeface="+mj-cs"/>
              </a:rPr>
              <a:t> and </a:t>
            </a:r>
            <a:r>
              <a:rPr lang="cs-CZ" b="1" dirty="0" err="1" smtClean="0">
                <a:solidFill>
                  <a:srgbClr val="034EA2"/>
                </a:solidFill>
                <a:ea typeface="+mj-ea"/>
                <a:cs typeface="+mj-cs"/>
              </a:rPr>
              <a:t>climate</a:t>
            </a:r>
            <a:r>
              <a:rPr lang="cs-CZ" b="1" dirty="0" smtClean="0">
                <a:solidFill>
                  <a:srgbClr val="034EA2"/>
                </a:solidFill>
                <a:ea typeface="+mj-ea"/>
                <a:cs typeface="+mj-cs"/>
              </a:rPr>
              <a:t> </a:t>
            </a:r>
            <a:r>
              <a:rPr lang="cs-CZ" b="1" dirty="0" err="1" smtClean="0">
                <a:solidFill>
                  <a:srgbClr val="034EA2"/>
                </a:solidFill>
                <a:ea typeface="+mj-ea"/>
                <a:cs typeface="+mj-cs"/>
              </a:rPr>
              <a:t>plans</a:t>
            </a:r>
            <a:r>
              <a:rPr lang="cs-CZ" dirty="0" smtClean="0">
                <a:solidFill>
                  <a:srgbClr val="034EA2"/>
                </a:solidFill>
                <a:ea typeface="+mj-ea"/>
                <a:cs typeface="+mj-cs"/>
              </a:rPr>
              <a:t> in </a:t>
            </a:r>
            <a:r>
              <a:rPr lang="cs-CZ" dirty="0" err="1" smtClean="0">
                <a:solidFill>
                  <a:srgbClr val="034EA2"/>
                </a:solidFill>
                <a:ea typeface="+mj-ea"/>
                <a:cs typeface="+mj-cs"/>
              </a:rPr>
              <a:t>follow</a:t>
            </a:r>
            <a:r>
              <a:rPr lang="cs-CZ" dirty="0" smtClean="0">
                <a:solidFill>
                  <a:srgbClr val="034EA2"/>
                </a:solidFill>
                <a:ea typeface="+mj-ea"/>
                <a:cs typeface="+mj-cs"/>
              </a:rPr>
              <a:t>-up of </a:t>
            </a:r>
            <a:r>
              <a:rPr lang="cs-CZ" dirty="0" err="1" smtClean="0">
                <a:solidFill>
                  <a:srgbClr val="034EA2"/>
                </a:solidFill>
                <a:ea typeface="+mj-ea"/>
                <a:cs typeface="+mj-cs"/>
              </a:rPr>
              <a:t>the</a:t>
            </a:r>
            <a:r>
              <a:rPr lang="cs-CZ" dirty="0" smtClean="0">
                <a:solidFill>
                  <a:srgbClr val="034EA2"/>
                </a:solidFill>
                <a:ea typeface="+mj-ea"/>
                <a:cs typeface="+mj-cs"/>
              </a:rPr>
              <a:t> </a:t>
            </a:r>
            <a:r>
              <a:rPr lang="cs-CZ" dirty="0" err="1" smtClean="0">
                <a:solidFill>
                  <a:srgbClr val="034EA2"/>
                </a:solidFill>
                <a:ea typeface="+mj-ea"/>
                <a:cs typeface="+mj-cs"/>
              </a:rPr>
              <a:t>adopted</a:t>
            </a:r>
            <a:r>
              <a:rPr lang="cs-CZ" dirty="0" smtClean="0">
                <a:solidFill>
                  <a:srgbClr val="034EA2"/>
                </a:solidFill>
                <a:ea typeface="+mj-ea"/>
                <a:cs typeface="+mj-cs"/>
              </a:rPr>
              <a:t> </a:t>
            </a:r>
            <a:r>
              <a:rPr lang="cs-CZ" dirty="0" err="1" smtClean="0">
                <a:solidFill>
                  <a:srgbClr val="034EA2"/>
                </a:solidFill>
                <a:ea typeface="+mj-ea"/>
                <a:cs typeface="+mj-cs"/>
              </a:rPr>
              <a:t>legislation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62829" y="2141495"/>
            <a:ext cx="5183188" cy="4022987"/>
          </a:xfrm>
        </p:spPr>
        <p:txBody>
          <a:bodyPr/>
          <a:lstStyle/>
          <a:p>
            <a:r>
              <a:rPr lang="cs-CZ" dirty="0" err="1" smtClean="0"/>
              <a:t>Implementation</a:t>
            </a:r>
            <a:r>
              <a:rPr lang="cs-CZ" dirty="0" smtClean="0"/>
              <a:t> of </a:t>
            </a:r>
            <a:r>
              <a:rPr lang="fr-BE" dirty="0" smtClean="0"/>
              <a:t>transport </a:t>
            </a:r>
            <a:r>
              <a:rPr lang="fr-BE" dirty="0" err="1"/>
              <a:t>investment</a:t>
            </a:r>
            <a:r>
              <a:rPr lang="fr-BE" dirty="0"/>
              <a:t> </a:t>
            </a:r>
            <a:r>
              <a:rPr lang="fr-BE" dirty="0" smtClean="0"/>
              <a:t>in </a:t>
            </a:r>
            <a:r>
              <a:rPr lang="fr-BE" b="1" dirty="0" smtClean="0"/>
              <a:t>RRF national plans</a:t>
            </a:r>
            <a:endParaRPr lang="fr-BE" dirty="0" smtClean="0"/>
          </a:p>
          <a:p>
            <a:r>
              <a:rPr lang="fr-BE" b="1" dirty="0" smtClean="0"/>
              <a:t>H</a:t>
            </a:r>
            <a:r>
              <a:rPr lang="cs-CZ" b="1" dirty="0" err="1" smtClean="0"/>
              <a:t>orizon</a:t>
            </a:r>
            <a:r>
              <a:rPr lang="cs-CZ" b="1" dirty="0" smtClean="0"/>
              <a:t> </a:t>
            </a:r>
            <a:r>
              <a:rPr lang="fr-BE" b="1" dirty="0" smtClean="0"/>
              <a:t>E</a:t>
            </a:r>
            <a:r>
              <a:rPr lang="cs-CZ" b="1" dirty="0" err="1" smtClean="0"/>
              <a:t>urope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programmes, </a:t>
            </a:r>
            <a:r>
              <a:rPr lang="fr-BE" dirty="0" err="1" smtClean="0"/>
              <a:t>partnerships</a:t>
            </a:r>
            <a:r>
              <a:rPr lang="fr-BE" dirty="0" smtClean="0"/>
              <a:t> and missions</a:t>
            </a:r>
          </a:p>
          <a:p>
            <a:r>
              <a:rPr lang="fr-BE" b="1" dirty="0" err="1" smtClean="0"/>
              <a:t>InvestEU</a:t>
            </a:r>
            <a:r>
              <a:rPr lang="fr-BE" dirty="0" smtClean="0"/>
              <a:t> </a:t>
            </a:r>
            <a:r>
              <a:rPr lang="fr-BE" dirty="0" err="1" smtClean="0"/>
              <a:t>Sustainable</a:t>
            </a:r>
            <a:r>
              <a:rPr lang="fr-BE" dirty="0" smtClean="0"/>
              <a:t> Investment </a:t>
            </a:r>
            <a:r>
              <a:rPr lang="fr-BE" dirty="0" err="1" smtClean="0"/>
              <a:t>Window</a:t>
            </a:r>
            <a:endParaRPr lang="fr-BE" dirty="0" smtClean="0"/>
          </a:p>
          <a:p>
            <a:endParaRPr lang="fr-BE" dirty="0" smtClean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174" y="1238033"/>
            <a:ext cx="10944225" cy="782357"/>
          </a:xfrm>
        </p:spPr>
        <p:txBody>
          <a:bodyPr/>
          <a:lstStyle/>
          <a:p>
            <a:pPr algn="ctr"/>
            <a:r>
              <a:rPr lang="fr-BE" dirty="0" smtClean="0"/>
              <a:t>Key </a:t>
            </a:r>
            <a:r>
              <a:rPr lang="fr-BE" dirty="0" err="1" smtClean="0"/>
              <a:t>priorities</a:t>
            </a:r>
            <a:r>
              <a:rPr lang="fr-BE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fr-BE" dirty="0" smtClean="0"/>
              <a:t>202</a:t>
            </a:r>
            <a:r>
              <a:rPr lang="cs-CZ" dirty="0" smtClean="0"/>
              <a:t>2 – 2023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rgbClr val="FF0000"/>
                </a:solidFill>
              </a:rPr>
              <a:t>Please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communicate</a:t>
            </a:r>
            <a:r>
              <a:rPr lang="cs-CZ" dirty="0" smtClean="0">
                <a:solidFill>
                  <a:srgbClr val="FF0000"/>
                </a:solidFill>
              </a:rPr>
              <a:t> EU via </a:t>
            </a:r>
            <a:r>
              <a:rPr lang="cs-CZ" dirty="0" err="1" smtClean="0">
                <a:solidFill>
                  <a:srgbClr val="FF0000"/>
                </a:solidFill>
              </a:rPr>
              <a:t>concrete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projects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2188" y="2141495"/>
            <a:ext cx="5157787" cy="259888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CEF </a:t>
            </a:r>
            <a:r>
              <a:rPr lang="fr-BE" dirty="0" smtClean="0"/>
              <a:t>WP</a:t>
            </a:r>
            <a:r>
              <a:rPr lang="fr-BE" b="1" dirty="0" smtClean="0"/>
              <a:t> </a:t>
            </a:r>
            <a:r>
              <a:rPr lang="fr-BE" dirty="0" smtClean="0"/>
              <a:t>2021-2023</a:t>
            </a:r>
            <a:r>
              <a:rPr lang="fr-BE" b="1" dirty="0" smtClean="0"/>
              <a:t> </a:t>
            </a:r>
            <a:r>
              <a:rPr lang="fr-BE" dirty="0" smtClean="0"/>
              <a:t>call</a:t>
            </a:r>
            <a:r>
              <a:rPr lang="cs-CZ" dirty="0" smtClean="0"/>
              <a:t>s</a:t>
            </a:r>
            <a:r>
              <a:rPr lang="fr-BE" dirty="0" smtClean="0"/>
              <a:t> </a:t>
            </a:r>
          </a:p>
          <a:p>
            <a:r>
              <a:rPr lang="fr-BE" b="1" dirty="0" smtClean="0"/>
              <a:t>CEF Alternative Fuel Facility</a:t>
            </a:r>
            <a:r>
              <a:rPr lang="cs-CZ" b="1" dirty="0" smtClean="0"/>
              <a:t> (</a:t>
            </a:r>
            <a:r>
              <a:rPr lang="en-US" dirty="0" smtClean="0"/>
              <a:t>€</a:t>
            </a:r>
            <a:r>
              <a:rPr lang="en-US" dirty="0"/>
              <a:t>292m </a:t>
            </a:r>
            <a:r>
              <a:rPr lang="cs-CZ" dirty="0" err="1" smtClean="0"/>
              <a:t>for</a:t>
            </a:r>
            <a:r>
              <a:rPr lang="cs-CZ" dirty="0" smtClean="0"/>
              <a:t> 24 </a:t>
            </a:r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cs-CZ" dirty="0" smtClean="0"/>
              <a:t>2</a:t>
            </a:r>
            <a:r>
              <a:rPr lang="en-US" dirty="0" smtClean="0"/>
              <a:t>3 </a:t>
            </a:r>
            <a:r>
              <a:rPr lang="en-US" dirty="0"/>
              <a:t>Member </a:t>
            </a:r>
            <a:r>
              <a:rPr lang="en-US" dirty="0" smtClean="0"/>
              <a:t>States</a:t>
            </a:r>
            <a:r>
              <a:rPr lang="cs-CZ" dirty="0" smtClean="0"/>
              <a:t> (9/2022)</a:t>
            </a:r>
            <a:endParaRPr lang="fr-BE" dirty="0" smtClean="0"/>
          </a:p>
          <a:p>
            <a:r>
              <a:rPr lang="cs-CZ" dirty="0" err="1" smtClean="0"/>
              <a:t>Launch</a:t>
            </a:r>
            <a:r>
              <a:rPr lang="cs-CZ" dirty="0" smtClean="0"/>
              <a:t> of </a:t>
            </a:r>
            <a:r>
              <a:rPr lang="fr-BE" dirty="0" smtClean="0"/>
              <a:t>transport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cs-CZ" dirty="0" err="1" smtClean="0"/>
              <a:t>under</a:t>
            </a:r>
            <a:r>
              <a:rPr lang="fr-BE" dirty="0" smtClean="0"/>
              <a:t> </a:t>
            </a:r>
            <a:r>
              <a:rPr lang="fr-BE" b="1" dirty="0" err="1" smtClean="0"/>
              <a:t>regional</a:t>
            </a:r>
            <a:r>
              <a:rPr lang="fr-BE" b="1" dirty="0" smtClean="0"/>
              <a:t> </a:t>
            </a:r>
            <a:r>
              <a:rPr lang="fr-BE" b="1" dirty="0" err="1" smtClean="0"/>
              <a:t>fund</a:t>
            </a:r>
            <a:r>
              <a:rPr lang="cs-CZ" b="1" dirty="0"/>
              <a:t>s</a:t>
            </a:r>
            <a:r>
              <a:rPr lang="fr-BE" dirty="0" smtClean="0"/>
              <a:t> (</a:t>
            </a:r>
            <a:r>
              <a:rPr lang="fr-BE" dirty="0" err="1" smtClean="0"/>
              <a:t>including</a:t>
            </a:r>
            <a:r>
              <a:rPr lang="fr-BE" dirty="0" smtClean="0"/>
              <a:t> on </a:t>
            </a:r>
            <a:r>
              <a:rPr lang="fr-BE" dirty="0" err="1" smtClean="0"/>
              <a:t>urban</a:t>
            </a:r>
            <a:r>
              <a:rPr lang="fr-BE" dirty="0" smtClean="0"/>
              <a:t> </a:t>
            </a:r>
            <a:r>
              <a:rPr lang="fr-BE" dirty="0" err="1" smtClean="0"/>
              <a:t>mobility</a:t>
            </a:r>
            <a:r>
              <a:rPr lang="fr-BE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4000" dirty="0" smtClean="0">
              <a:solidFill>
                <a:srgbClr val="034EA2"/>
              </a:solidFill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4000" dirty="0" smtClean="0">
              <a:solidFill>
                <a:srgbClr val="034EA2"/>
              </a:solidFill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2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/>
              <a:t>Lack of </a:t>
            </a:r>
            <a:r>
              <a:rPr lang="en-GB" sz="3600" b="1" dirty="0" smtClean="0"/>
              <a:t>coherence in </a:t>
            </a:r>
            <a:r>
              <a:rPr lang="cs-CZ" sz="3600" b="1" dirty="0" err="1" smtClean="0"/>
              <a:t>recharging</a:t>
            </a:r>
            <a:r>
              <a:rPr lang="cs-CZ" sz="3600" b="1" dirty="0" smtClean="0"/>
              <a:t> </a:t>
            </a:r>
            <a:r>
              <a:rPr lang="en-GB" sz="3600" b="1" dirty="0" smtClean="0"/>
              <a:t>roll-out</a:t>
            </a:r>
            <a:endParaRPr lang="en-GB" sz="36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828263" y="1445250"/>
            <a:ext cx="5400259" cy="462304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More than 70% of all public accessible recharging points located in three Member States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Around 700,000 recharging points risk to be missing by 2030 in 17 Member States	if no additional policy action is taken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 descr="C:\Users\TULLIKA\AppData\Local\Microsoft\Windows\INetCache\Content.Outlook\LINIL563\2020 EoY EAFO map Public recharging points EU-2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t="-425" r="19214" b="1315"/>
          <a:stretch/>
        </p:blipFill>
        <p:spPr bwMode="auto">
          <a:xfrm>
            <a:off x="7520048" y="1465809"/>
            <a:ext cx="3966274" cy="458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https://uploads-ssl.webflow.com/5ee1b6585c6bb93dc6d9f7f0/606afbbf1e205c2462ab15e6_5ee4e034add43883c62bb627_Car%20char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0" y="3857550"/>
            <a:ext cx="6629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415" y="5551306"/>
            <a:ext cx="10852683" cy="616642"/>
          </a:xfrm>
        </p:spPr>
        <p:txBody>
          <a:bodyPr/>
          <a:lstStyle/>
          <a:p>
            <a:r>
              <a:rPr lang="cs-CZ" dirty="0" smtClean="0"/>
              <a:t>Source:  </a:t>
            </a:r>
            <a:r>
              <a:rPr lang="cs-CZ" dirty="0"/>
              <a:t>https://www.acea.auto/press-release/electric-cars-half-of-all-chargers-in-eu-concentrated-in-just-two-countries/</a:t>
            </a:r>
          </a:p>
        </p:txBody>
      </p:sp>
      <p:pic>
        <p:nvPicPr>
          <p:cNvPr id="5" name="Picture 10" descr="https://www.acea.auto/files/progress-report_CO2_Car_Visual-10-1-2048x11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32" y="776767"/>
            <a:ext cx="8235657" cy="46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63195"/>
            <a:ext cx="10515600" cy="782357"/>
          </a:xfrm>
        </p:spPr>
        <p:txBody>
          <a:bodyPr/>
          <a:lstStyle/>
          <a:p>
            <a:pPr algn="ctr"/>
            <a:r>
              <a:rPr lang="cs-CZ" dirty="0" smtClean="0"/>
              <a:t>EU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2021 - 2027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891633"/>
              </p:ext>
            </p:extLst>
          </p:nvPr>
        </p:nvGraphicFramePr>
        <p:xfrm>
          <a:off x="344810" y="1887301"/>
          <a:ext cx="1161010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509">
                  <a:extLst>
                    <a:ext uri="{9D8B030D-6E8A-4147-A177-3AD203B41FA5}">
                      <a16:colId xmlns:a16="http://schemas.microsoft.com/office/drawing/2014/main" val="3484278357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2352793098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1024315375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2917000752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2788566833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2070142301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4020614841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2420157323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1059033273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1420886002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831941020"/>
                    </a:ext>
                  </a:extLst>
                </a:gridCol>
                <a:gridCol w="967509">
                  <a:extLst>
                    <a:ext uri="{9D8B030D-6E8A-4147-A177-3AD203B41FA5}">
                      <a16:colId xmlns:a16="http://schemas.microsoft.com/office/drawing/2014/main" val="27738169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Components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Manufacturing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Infrastructure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Fleets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Clean Fuels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Operations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6832"/>
                  </a:ext>
                </a:extLst>
              </a:tr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RRF</a:t>
                      </a:r>
                      <a:endParaRPr lang="en-GB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7542"/>
                  </a:ext>
                </a:extLst>
              </a:tr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InvestEU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28512"/>
                  </a:ext>
                </a:extLst>
              </a:tr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EIB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44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ERDF</a:t>
                      </a:r>
                      <a:r>
                        <a:rPr lang="fr-BE" sz="2000" baseline="0" dirty="0"/>
                        <a:t> - CF</a:t>
                      </a:r>
                      <a:endParaRPr lang="en-GB" sz="2000" dirty="0"/>
                    </a:p>
                  </a:txBody>
                  <a:tcPr>
                    <a:solidFill>
                      <a:srgbClr val="E96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96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96D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CEF</a:t>
                      </a:r>
                      <a:endParaRPr lang="en-GB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72117"/>
                  </a:ext>
                </a:extLst>
              </a:tr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Horizon EU</a:t>
                      </a:r>
                      <a:endParaRPr lang="en-GB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6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InnovFund</a:t>
                      </a:r>
                      <a:endParaRPr lang="en-GB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38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9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 smtClean="0"/>
              <a:t>€120-125 billion </a:t>
            </a:r>
            <a:r>
              <a:rPr lang="fr-BE" dirty="0" err="1" smtClean="0"/>
              <a:t>funding</a:t>
            </a:r>
            <a:r>
              <a:rPr lang="fr-BE" dirty="0" smtClean="0"/>
              <a:t> for transport (</a:t>
            </a:r>
            <a:r>
              <a:rPr lang="fr-BE" dirty="0" err="1" smtClean="0"/>
              <a:t>estimate</a:t>
            </a:r>
            <a:r>
              <a:rPr lang="fr-BE" dirty="0" smtClean="0"/>
              <a:t>)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2505075"/>
          <a:ext cx="515778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BE" dirty="0" err="1" smtClean="0"/>
              <a:t>A</a:t>
            </a:r>
            <a:r>
              <a:rPr lang="fr-BE" dirty="0" smtClean="0"/>
              <a:t> new </a:t>
            </a:r>
            <a:r>
              <a:rPr lang="fr-BE" dirty="0" err="1" smtClean="0"/>
              <a:t>era</a:t>
            </a:r>
            <a:r>
              <a:rPr lang="fr-BE" dirty="0" smtClean="0"/>
              <a:t> for </a:t>
            </a:r>
            <a:r>
              <a:rPr lang="fr-BE" dirty="0" err="1" smtClean="0"/>
              <a:t>financing</a:t>
            </a:r>
            <a:r>
              <a:rPr lang="fr-BE" dirty="0" smtClean="0"/>
              <a:t> </a:t>
            </a:r>
            <a:r>
              <a:rPr lang="fr-BE" dirty="0" err="1" smtClean="0"/>
              <a:t>sustainable</a:t>
            </a:r>
            <a:r>
              <a:rPr lang="fr-BE" dirty="0" smtClean="0"/>
              <a:t> transport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dirty="0"/>
              <a:t>A</a:t>
            </a:r>
            <a:r>
              <a:rPr lang="fr-BE" sz="3200" dirty="0" smtClean="0"/>
              <a:t> consistent set of </a:t>
            </a:r>
            <a:r>
              <a:rPr lang="fr-BE" sz="3200" dirty="0" err="1" smtClean="0"/>
              <a:t>tools</a:t>
            </a:r>
            <a:r>
              <a:rPr lang="fr-BE" sz="3200" dirty="0" smtClean="0"/>
              <a:t> to </a:t>
            </a:r>
            <a:r>
              <a:rPr lang="fr-BE" sz="3200" dirty="0" err="1" smtClean="0"/>
              <a:t>deliver</a:t>
            </a:r>
            <a:r>
              <a:rPr lang="fr-BE" sz="3200" dirty="0" smtClean="0"/>
              <a:t> the </a:t>
            </a:r>
            <a:r>
              <a:rPr lang="cs-CZ" sz="3200" dirty="0" smtClean="0"/>
              <a:t>Smart and </a:t>
            </a:r>
            <a:r>
              <a:rPr lang="fr-BE" sz="3200" dirty="0" smtClean="0"/>
              <a:t>S</a:t>
            </a:r>
            <a:r>
              <a:rPr lang="cs-CZ" sz="3200" dirty="0" err="1" smtClean="0"/>
              <a:t>ustainable</a:t>
            </a:r>
            <a:r>
              <a:rPr lang="cs-CZ" sz="3200" dirty="0" smtClean="0"/>
              <a:t> Mobility </a:t>
            </a:r>
            <a:r>
              <a:rPr lang="cs-CZ" sz="3200" dirty="0" err="1" smtClean="0"/>
              <a:t>Strategy</a:t>
            </a:r>
            <a:r>
              <a:rPr lang="fr-BE" sz="3200" dirty="0" smtClean="0"/>
              <a:t> </a:t>
            </a:r>
            <a:endParaRPr lang="en-GB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97575" y="5894363"/>
            <a:ext cx="174625" cy="158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 New EIB transport </a:t>
            </a:r>
            <a:r>
              <a:rPr lang="fr-BE" dirty="0" err="1" smtClean="0"/>
              <a:t>lending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 </a:t>
            </a:r>
            <a:r>
              <a:rPr lang="fr-BE" dirty="0" err="1" smtClean="0"/>
              <a:t>InvestEU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 </a:t>
            </a:r>
            <a:r>
              <a:rPr lang="cs-CZ" dirty="0"/>
              <a:t>T</a:t>
            </a:r>
            <a:r>
              <a:rPr lang="fr-BE" dirty="0" err="1" smtClean="0"/>
              <a:t>axonomy</a:t>
            </a:r>
            <a:r>
              <a:rPr lang="fr-BE" dirty="0" smtClean="0"/>
              <a:t> on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financing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 </a:t>
            </a:r>
            <a:r>
              <a:rPr lang="fr-BE" dirty="0" err="1" smtClean="0"/>
              <a:t>Broader</a:t>
            </a:r>
            <a:r>
              <a:rPr lang="fr-BE" dirty="0" smtClean="0"/>
              <a:t> </a:t>
            </a:r>
            <a:r>
              <a:rPr lang="fr-BE" dirty="0" err="1" smtClean="0"/>
              <a:t>investments</a:t>
            </a:r>
            <a:r>
              <a:rPr lang="fr-BE" dirty="0" smtClean="0"/>
              <a:t> </a:t>
            </a:r>
            <a:r>
              <a:rPr lang="fr-BE" dirty="0" err="1" smtClean="0"/>
              <a:t>benefi</a:t>
            </a:r>
            <a:r>
              <a:rPr lang="cs-CZ" dirty="0" smtClean="0"/>
              <a:t>t</a:t>
            </a:r>
            <a:r>
              <a:rPr lang="fr-BE" dirty="0" err="1" smtClean="0"/>
              <a:t>ting</a:t>
            </a:r>
            <a:r>
              <a:rPr lang="fr-BE" dirty="0" smtClean="0"/>
              <a:t> transport (</a:t>
            </a:r>
            <a:r>
              <a:rPr lang="fr-BE" dirty="0" err="1" smtClean="0"/>
              <a:t>energy</a:t>
            </a:r>
            <a:r>
              <a:rPr lang="fr-BE" dirty="0" smtClean="0"/>
              <a:t> system </a:t>
            </a:r>
            <a:r>
              <a:rPr lang="fr-BE" dirty="0" err="1" smtClean="0"/>
              <a:t>integration</a:t>
            </a:r>
            <a:r>
              <a:rPr lang="fr-BE" dirty="0" smtClean="0"/>
              <a:t>, H2, digitalisation, AI, etc…)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16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128530"/>
            <a:ext cx="5304678" cy="2444169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r-BE" sz="2300" dirty="0">
                <a:cs typeface="Arial"/>
              </a:rPr>
              <a:t>Investments for jobs and </a:t>
            </a:r>
            <a:r>
              <a:rPr lang="fr-BE" sz="2300" dirty="0" err="1">
                <a:cs typeface="Arial"/>
              </a:rPr>
              <a:t>growth</a:t>
            </a:r>
            <a:endParaRPr lang="fr-BE" sz="2300" dirty="0">
              <a:cs typeface="Arial"/>
            </a:endParaRPr>
          </a:p>
          <a:p>
            <a:r>
              <a:rPr lang="fr-BE" sz="2300" dirty="0">
                <a:cs typeface="Arial"/>
              </a:rPr>
              <a:t>Social and territorial </a:t>
            </a:r>
            <a:r>
              <a:rPr lang="fr-BE" sz="2300" dirty="0" err="1">
                <a:cs typeface="Arial"/>
              </a:rPr>
              <a:t>cohesion</a:t>
            </a:r>
            <a:endParaRPr lang="fr-BE" sz="2300" dirty="0">
              <a:cs typeface="Arial"/>
            </a:endParaRPr>
          </a:p>
          <a:p>
            <a:r>
              <a:rPr lang="fr-BE" sz="2300" dirty="0" err="1" smtClean="0">
                <a:cs typeface="Arial"/>
              </a:rPr>
              <a:t>Connectivity</a:t>
            </a:r>
            <a:r>
              <a:rPr lang="fr-BE" sz="2300" dirty="0" smtClean="0">
                <a:cs typeface="Arial"/>
              </a:rPr>
              <a:t> TEN-T</a:t>
            </a:r>
            <a:r>
              <a:rPr lang="cs-CZ" sz="2300" dirty="0" smtClean="0">
                <a:cs typeface="Arial"/>
              </a:rPr>
              <a:t> (</a:t>
            </a:r>
            <a:r>
              <a:rPr lang="cs-CZ" sz="2300" dirty="0" err="1" smtClean="0">
                <a:cs typeface="Arial"/>
              </a:rPr>
              <a:t>around</a:t>
            </a:r>
            <a:r>
              <a:rPr lang="cs-CZ" sz="2300" dirty="0" smtClean="0">
                <a:cs typeface="Arial"/>
              </a:rPr>
              <a:t> €15 </a:t>
            </a:r>
            <a:r>
              <a:rPr lang="cs-CZ" sz="2300" dirty="0" err="1" smtClean="0">
                <a:cs typeface="Arial"/>
              </a:rPr>
              <a:t>billion</a:t>
            </a:r>
            <a:r>
              <a:rPr lang="cs-CZ" sz="2300" dirty="0" smtClean="0">
                <a:cs typeface="Arial"/>
              </a:rPr>
              <a:t>)</a:t>
            </a:r>
            <a:endParaRPr lang="fr-BE" sz="2300" dirty="0">
              <a:cs typeface="Arial"/>
            </a:endParaRPr>
          </a:p>
          <a:p>
            <a:r>
              <a:rPr lang="fr-BE" sz="2300" dirty="0" err="1"/>
              <a:t>Sustainable</a:t>
            </a:r>
            <a:r>
              <a:rPr lang="fr-BE" sz="2300" dirty="0"/>
              <a:t> and green transport</a:t>
            </a:r>
            <a:r>
              <a:rPr lang="fr-BE" sz="2300" dirty="0">
                <a:cs typeface="Arial"/>
              </a:rPr>
              <a:t> solutions</a:t>
            </a:r>
          </a:p>
          <a:p>
            <a:endParaRPr lang="en-GB" sz="2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priorities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128530"/>
            <a:ext cx="5183188" cy="2783856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r-BE" sz="2000" dirty="0" smtClean="0"/>
              <a:t>TEN-T</a:t>
            </a:r>
            <a:endParaRPr lang="fr-BE" sz="2000" dirty="0">
              <a:cs typeface="Arial"/>
            </a:endParaRPr>
          </a:p>
          <a:p>
            <a:r>
              <a:rPr lang="fr-BE" sz="2300" dirty="0" err="1"/>
              <a:t>sustainable</a:t>
            </a:r>
            <a:r>
              <a:rPr lang="fr-BE" sz="2000" dirty="0"/>
              <a:t> multimodal </a:t>
            </a:r>
            <a:r>
              <a:rPr lang="fr-BE" sz="2000" dirty="0" err="1"/>
              <a:t>urban</a:t>
            </a:r>
            <a:r>
              <a:rPr lang="fr-BE" sz="2000" dirty="0"/>
              <a:t> </a:t>
            </a:r>
            <a:r>
              <a:rPr lang="fr-BE" sz="2000" dirty="0" err="1" smtClean="0"/>
              <a:t>mobility</a:t>
            </a:r>
            <a:r>
              <a:rPr lang="fr-BE" sz="2000" dirty="0"/>
              <a:t> </a:t>
            </a:r>
            <a:r>
              <a:rPr lang="fr-BE" sz="2000" dirty="0" smtClean="0"/>
              <a:t>(incl. </a:t>
            </a:r>
            <a:r>
              <a:rPr lang="fr-BE" sz="2000" dirty="0" err="1" smtClean="0"/>
              <a:t>fleets</a:t>
            </a:r>
            <a:r>
              <a:rPr lang="fr-BE" sz="2000" dirty="0" smtClean="0"/>
              <a:t>, </a:t>
            </a:r>
            <a:r>
              <a:rPr lang="fr-BE" sz="2000" dirty="0" err="1" smtClean="0">
                <a:cs typeface="Arial"/>
              </a:rPr>
              <a:t>rolling</a:t>
            </a:r>
            <a:r>
              <a:rPr lang="fr-BE" sz="2000" dirty="0" smtClean="0">
                <a:cs typeface="Arial"/>
              </a:rPr>
              <a:t> stock)</a:t>
            </a:r>
            <a:endParaRPr lang="fr-BE" sz="2000" dirty="0">
              <a:cs typeface="Arial"/>
            </a:endParaRPr>
          </a:p>
          <a:p>
            <a:r>
              <a:rPr lang="fr-BE" sz="2000" dirty="0" err="1">
                <a:cs typeface="Arial"/>
              </a:rPr>
              <a:t>improving</a:t>
            </a:r>
            <a:r>
              <a:rPr lang="fr-BE" sz="2000" dirty="0">
                <a:cs typeface="Arial"/>
              </a:rPr>
              <a:t> </a:t>
            </a:r>
            <a:r>
              <a:rPr lang="fr-BE" sz="2000" dirty="0" err="1">
                <a:cs typeface="Arial"/>
              </a:rPr>
              <a:t>access</a:t>
            </a:r>
            <a:r>
              <a:rPr lang="fr-BE" sz="2000" dirty="0">
                <a:cs typeface="Arial"/>
              </a:rPr>
              <a:t> at </a:t>
            </a:r>
            <a:r>
              <a:rPr lang="fr-BE" sz="2000" dirty="0" err="1">
                <a:cs typeface="Arial"/>
              </a:rPr>
              <a:t>regional</a:t>
            </a:r>
            <a:r>
              <a:rPr lang="fr-BE" sz="2000" dirty="0">
                <a:cs typeface="Arial"/>
              </a:rPr>
              <a:t> and local </a:t>
            </a:r>
            <a:r>
              <a:rPr lang="fr-BE" sz="2000" dirty="0" err="1">
                <a:cs typeface="Arial"/>
              </a:rPr>
              <a:t>level</a:t>
            </a:r>
            <a:r>
              <a:rPr lang="fr-BE" sz="2000" dirty="0">
                <a:cs typeface="Arial"/>
              </a:rPr>
              <a:t> to TEN-T and cross-border </a:t>
            </a:r>
            <a:r>
              <a:rPr lang="fr-BE" sz="2000" dirty="0" err="1">
                <a:cs typeface="Arial"/>
              </a:rPr>
              <a:t>mobility</a:t>
            </a:r>
            <a:endParaRPr lang="fr-BE" sz="2000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4494"/>
                </a:solidFill>
              </a:rPr>
              <a:t>Cohesion Fund and </a:t>
            </a:r>
            <a:r>
              <a:rPr lang="en-US" sz="3200" dirty="0" smtClean="0">
                <a:solidFill>
                  <a:srgbClr val="004494"/>
                </a:solidFill>
              </a:rPr>
              <a:t>ERDF 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838434" y="1470410"/>
            <a:ext cx="2369893" cy="7500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Climate earmarking: 30% 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64510" y="1511982"/>
            <a:ext cx="4160796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Verdana" panose="020B0604030504040204" pitchFamily="34" charset="0"/>
              </a:rPr>
              <a:t>2021-2027 Total Budget: </a:t>
            </a:r>
            <a:endParaRPr lang="en-GB" sz="1300" b="1" dirty="0">
              <a:solidFill>
                <a:prstClr val="black"/>
              </a:solidFill>
              <a:latin typeface="Verdana" panose="020B0604030504040204" pitchFamily="34" charset="0"/>
              <a:ea typeface="Verdana"/>
              <a:cs typeface="Verdan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Verdana" panose="020B0604030504040204" pitchFamily="34" charset="0"/>
              </a:rPr>
              <a:t>CF €32,5 billion  </a:t>
            </a:r>
            <a:r>
              <a:rPr lang="en-GB" sz="13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ERDF €192,4 billion</a:t>
            </a:r>
            <a:r>
              <a:rPr lang="en-GB" sz="13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/>
                <a:cs typeface="Verdana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/>
                <a:cs typeface="Verdana"/>
              </a:rPr>
              <a:t>20-25</a:t>
            </a:r>
            <a:r>
              <a:rPr lang="en-GB" sz="1300" b="1" dirty="0">
                <a:solidFill>
                  <a:prstClr val="black"/>
                </a:solidFill>
                <a:latin typeface="Verdana" panose="020B0604030504040204" pitchFamily="34" charset="0"/>
                <a:ea typeface="Verdana"/>
                <a:cs typeface="Verdana"/>
              </a:rPr>
              <a:t>% for </a:t>
            </a:r>
            <a:r>
              <a:rPr lang="en-GB" sz="13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/>
                <a:cs typeface="Verdana"/>
              </a:rPr>
              <a:t>transport</a:t>
            </a:r>
            <a:endParaRPr lang="en-GB" sz="1300" b="1" dirty="0">
              <a:solidFill>
                <a:prstClr val="black"/>
              </a:solidFill>
              <a:latin typeface="Verdana" panose="020B0604030504040204" pitchFamily="34" charset="0"/>
              <a:ea typeface="Verdana"/>
              <a:cs typeface="Verdana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Grants, </a:t>
            </a:r>
            <a:r>
              <a:rPr lang="fr-BE" sz="14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shared</a:t>
            </a: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 management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C412E-DEDD-499B-B7C5-8DE44E5D77F9}"/>
              </a:ext>
            </a:extLst>
          </p:cNvPr>
          <p:cNvSpPr/>
          <p:nvPr/>
        </p:nvSpPr>
        <p:spPr>
          <a:xfrm>
            <a:off x="892365" y="5960124"/>
            <a:ext cx="8708833" cy="657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8DA22-7E46-40F1-B702-60404B7041F7}"/>
              </a:ext>
            </a:extLst>
          </p:cNvPr>
          <p:cNvSpPr txBox="1"/>
          <p:nvPr/>
        </p:nvSpPr>
        <p:spPr>
          <a:xfrm>
            <a:off x="896039" y="6106099"/>
            <a:ext cx="8416773" cy="4462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b="1" dirty="0"/>
              <a:t>Just Transition Fund</a:t>
            </a:r>
            <a:r>
              <a:rPr lang="en-US" sz="2300" dirty="0"/>
              <a:t> </a:t>
            </a:r>
            <a:r>
              <a:rPr lang="en-US" sz="2300" dirty="0" smtClean="0"/>
              <a:t>support</a:t>
            </a:r>
            <a:r>
              <a:rPr lang="cs-CZ" sz="2300" dirty="0" smtClean="0"/>
              <a:t>s</a:t>
            </a:r>
            <a:r>
              <a:rPr lang="en-US" sz="2300" dirty="0" smtClean="0"/>
              <a:t> </a:t>
            </a:r>
            <a:r>
              <a:rPr lang="en-US" sz="2300" dirty="0"/>
              <a:t>sustainable local transport</a:t>
            </a:r>
          </a:p>
        </p:txBody>
      </p:sp>
    </p:spTree>
    <p:extLst>
      <p:ext uri="{BB962C8B-B14F-4D97-AF65-F5344CB8AC3E}">
        <p14:creationId xmlns:p14="http://schemas.microsoft.com/office/powerpoint/2010/main" val="188744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169706"/>
            <a:ext cx="5157787" cy="823912"/>
          </a:xfrm>
        </p:spPr>
        <p:txBody>
          <a:bodyPr/>
          <a:lstStyle/>
          <a:p>
            <a:r>
              <a:rPr lang="fr-BE" dirty="0"/>
              <a:t>Main 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128530"/>
            <a:ext cx="5157787" cy="3729470"/>
          </a:xfrm>
        </p:spPr>
        <p:txBody>
          <a:bodyPr/>
          <a:lstStyle/>
          <a:p>
            <a:r>
              <a:rPr lang="en-IE" sz="2300" dirty="0"/>
              <a:t>Development of sustainable</a:t>
            </a:r>
            <a:r>
              <a:rPr lang="et-EE" sz="2300" dirty="0"/>
              <a:t> </a:t>
            </a:r>
            <a:r>
              <a:rPr lang="en-IE" sz="2300" dirty="0"/>
              <a:t>transport infrastructure with high EU added value</a:t>
            </a:r>
          </a:p>
          <a:p>
            <a:r>
              <a:rPr lang="en-IE" sz="2300" dirty="0"/>
              <a:t>Contribution to the completion</a:t>
            </a:r>
            <a:r>
              <a:rPr lang="et-EE" sz="2300" dirty="0"/>
              <a:t> of TEN-T </a:t>
            </a:r>
            <a:r>
              <a:rPr lang="fr-BE" sz="2300" dirty="0" err="1" smtClean="0"/>
              <a:t>core</a:t>
            </a:r>
            <a:r>
              <a:rPr lang="fr-BE" sz="2300" dirty="0" smtClean="0"/>
              <a:t> </a:t>
            </a:r>
            <a:r>
              <a:rPr lang="en-IE" sz="2300" dirty="0" smtClean="0"/>
              <a:t>network by 2030</a:t>
            </a:r>
            <a:endParaRPr lang="en-IE" sz="2300" dirty="0"/>
          </a:p>
          <a:p>
            <a:r>
              <a:rPr lang="en-IE" sz="2300" dirty="0"/>
              <a:t>Greening</a:t>
            </a:r>
            <a:r>
              <a:rPr lang="et-EE" sz="2300" dirty="0"/>
              <a:t> and </a:t>
            </a:r>
            <a:r>
              <a:rPr lang="en-IE" sz="2300" dirty="0"/>
              <a:t>digitalising</a:t>
            </a:r>
            <a:r>
              <a:rPr lang="et-EE" sz="2300" dirty="0"/>
              <a:t> of transport and </a:t>
            </a:r>
            <a:r>
              <a:rPr lang="en-IE" sz="2300" dirty="0"/>
              <a:t>mobility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28522" y="2169706"/>
            <a:ext cx="5183188" cy="823912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en-IE" dirty="0"/>
              <a:t>priorities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8522" y="3128530"/>
            <a:ext cx="5183188" cy="3729470"/>
          </a:xfrm>
        </p:spPr>
        <p:txBody>
          <a:bodyPr/>
          <a:lstStyle/>
          <a:p>
            <a:r>
              <a:rPr lang="en-IE" dirty="0" smtClean="0"/>
              <a:t>Railway</a:t>
            </a:r>
            <a:endParaRPr lang="en-IE" dirty="0"/>
          </a:p>
          <a:p>
            <a:r>
              <a:rPr lang="en-IE" dirty="0"/>
              <a:t>Large-scale deployment </a:t>
            </a:r>
            <a:r>
              <a:rPr lang="et-EE" dirty="0"/>
              <a:t>of </a:t>
            </a:r>
            <a:r>
              <a:rPr lang="en-IE" dirty="0"/>
              <a:t>alternative</a:t>
            </a:r>
            <a:r>
              <a:rPr lang="et-EE" dirty="0"/>
              <a:t> </a:t>
            </a:r>
            <a:r>
              <a:rPr lang="en-IE" dirty="0"/>
              <a:t>fuels</a:t>
            </a:r>
            <a:r>
              <a:rPr lang="et-EE" dirty="0"/>
              <a:t> </a:t>
            </a:r>
            <a:r>
              <a:rPr lang="en-IE" dirty="0"/>
              <a:t>infrastructure </a:t>
            </a:r>
            <a:r>
              <a:rPr lang="en-IE" dirty="0" smtClean="0"/>
              <a:t>in all modes through </a:t>
            </a:r>
            <a:r>
              <a:rPr lang="en-IE" dirty="0"/>
              <a:t>new AF Facility</a:t>
            </a:r>
          </a:p>
          <a:p>
            <a:r>
              <a:rPr lang="en-IE" dirty="0"/>
              <a:t>Digitalisation</a:t>
            </a:r>
            <a:r>
              <a:rPr lang="et-EE" dirty="0"/>
              <a:t> </a:t>
            </a:r>
            <a:r>
              <a:rPr lang="en-IE" dirty="0"/>
              <a:t>of transport and</a:t>
            </a:r>
            <a:r>
              <a:rPr lang="et-EE" dirty="0"/>
              <a:t> </a:t>
            </a:r>
            <a:r>
              <a:rPr lang="en-IE" dirty="0"/>
              <a:t>mobility systems</a:t>
            </a:r>
            <a:r>
              <a:rPr lang="et-EE" dirty="0"/>
              <a:t> </a:t>
            </a:r>
            <a:r>
              <a:rPr lang="en-IE" dirty="0"/>
              <a:t>by smart applications</a:t>
            </a:r>
          </a:p>
          <a:p>
            <a:pPr marL="0" indent="0">
              <a:buNone/>
            </a:pPr>
            <a:endParaRPr lang="fr-BE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4494"/>
                </a:solidFill>
              </a:rPr>
              <a:t>Connecting Europe Facility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838434" y="1470410"/>
            <a:ext cx="2369893" cy="7500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Climate earmarking: 60%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48124" y="1521163"/>
            <a:ext cx="4160796" cy="71102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2021-2027 Budget for transport: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€</a:t>
            </a:r>
            <a:r>
              <a:rPr lang="et-EE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25.8</a:t>
            </a:r>
            <a:r>
              <a:rPr lang="en-GB" sz="1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billion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335" y="1470409"/>
            <a:ext cx="2470502" cy="75004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Grants, direct management</a:t>
            </a:r>
            <a:endParaRPr lang="en-GB" sz="1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7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386934"/>
              </p:ext>
            </p:extLst>
          </p:nvPr>
        </p:nvGraphicFramePr>
        <p:xfrm>
          <a:off x="970722" y="1284037"/>
          <a:ext cx="4765233" cy="44776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147">
                  <a:extLst>
                    <a:ext uri="{9D8B030D-6E8A-4147-A177-3AD203B41FA5}">
                      <a16:colId xmlns:a16="http://schemas.microsoft.com/office/drawing/2014/main" val="2000511381"/>
                    </a:ext>
                  </a:extLst>
                </a:gridCol>
                <a:gridCol w="2306086">
                  <a:extLst>
                    <a:ext uri="{9D8B030D-6E8A-4147-A177-3AD203B41FA5}">
                      <a16:colId xmlns:a16="http://schemas.microsoft.com/office/drawing/2014/main" val="2229136277"/>
                    </a:ext>
                  </a:extLst>
                </a:gridCol>
              </a:tblGrid>
              <a:tr h="682739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</a:t>
                      </a:r>
                      <a:r>
                        <a:rPr lang="en-GB" sz="2000" b="1" baseline="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Mobility call t</a:t>
                      </a:r>
                      <a:r>
                        <a:rPr lang="en-GB" sz="2000" b="1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imetable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87970"/>
                  </a:ext>
                </a:extLst>
              </a:tr>
              <a:tr h="4381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opening: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May 2022</a:t>
                      </a:r>
                      <a:endParaRPr lang="fr-B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646704"/>
                  </a:ext>
                </a:extLst>
              </a:tr>
              <a:tr h="70301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u="sng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Deadline for submission: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u="sng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September 2022 </a:t>
                      </a:r>
                      <a:endParaRPr lang="en-GB" sz="2000" u="sng" dirty="0" smtClean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u="sng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17:00:00 </a:t>
                      </a:r>
                      <a:r>
                        <a:rPr lang="en-GB" sz="2000" u="sng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CET (Brussels)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21065"/>
                  </a:ext>
                </a:extLst>
              </a:tr>
              <a:tr h="4381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Evaluation: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</a:t>
                      </a: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December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60225"/>
                  </a:ext>
                </a:extLst>
              </a:tr>
              <a:tr h="76592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on evaluation results: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 2023</a:t>
                      </a:r>
                      <a:endParaRPr lang="fr-B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754825"/>
                  </a:ext>
                </a:extLst>
              </a:tr>
              <a:tr h="50209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</a:t>
                      </a:r>
                      <a:r>
                        <a:rPr lang="en-GB" sz="2000" baseline="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Agreement</a:t>
                      </a: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signature: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2023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718251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8446464"/>
              </p:ext>
            </p:extLst>
          </p:nvPr>
        </p:nvGraphicFramePr>
        <p:xfrm>
          <a:off x="5980740" y="1243017"/>
          <a:ext cx="5190287" cy="45285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78501">
                  <a:extLst>
                    <a:ext uri="{9D8B030D-6E8A-4147-A177-3AD203B41FA5}">
                      <a16:colId xmlns:a16="http://schemas.microsoft.com/office/drawing/2014/main" val="618422712"/>
                    </a:ext>
                  </a:extLst>
                </a:gridCol>
                <a:gridCol w="2511786">
                  <a:extLst>
                    <a:ext uri="{9D8B030D-6E8A-4147-A177-3AD203B41FA5}">
                      <a16:colId xmlns:a16="http://schemas.microsoft.com/office/drawing/2014/main" val="1171032923"/>
                    </a:ext>
                  </a:extLst>
                </a:gridCol>
              </a:tblGrid>
              <a:tr h="69794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CEF-T (general and cohesion envelope)</a:t>
                      </a:r>
                      <a:r>
                        <a:rPr lang="en-GB" sz="2000" b="1" baseline="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call timetable</a:t>
                      </a:r>
                      <a:r>
                        <a:rPr lang="cs-CZ" sz="2000" b="1" baseline="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5.12 billion</a:t>
                      </a:r>
                      <a:r>
                        <a:rPr lang="cs-CZ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7171"/>
                  </a:ext>
                </a:extLst>
              </a:tr>
              <a:tr h="2515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opening: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September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243702"/>
                  </a:ext>
                </a:extLst>
              </a:tr>
              <a:tr h="2515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</a:t>
                      </a: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cs-CZ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2022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597085"/>
                  </a:ext>
                </a:extLst>
              </a:tr>
              <a:tr h="12213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u="sng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Deadline for submission: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u="sng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GB" sz="2000" u="sng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 2023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u="sng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2000" u="sng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17:00:00 CET (Brussels)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97301"/>
                  </a:ext>
                </a:extLst>
              </a:tr>
              <a:tr h="6920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Evaluation:</a:t>
                      </a:r>
                      <a:endParaRPr lang="fr-B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 – May 2023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67907"/>
                  </a:ext>
                </a:extLst>
              </a:tr>
              <a:tr h="697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on evaluation results:</a:t>
                      </a:r>
                      <a:endParaRPr lang="fr-B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682787"/>
                  </a:ext>
                </a:extLst>
              </a:tr>
              <a:tr h="46107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</a:t>
                      </a:r>
                      <a:r>
                        <a:rPr lang="en-GB" sz="2000" baseline="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Agreement</a:t>
                      </a: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signature: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</a:t>
                      </a:r>
                      <a:r>
                        <a:rPr lang="en-GB" sz="2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fr-B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2838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2022 </a:t>
            </a:r>
            <a:r>
              <a:rPr lang="fr-BE" dirty="0" err="1" smtClean="0"/>
              <a:t>timeline</a:t>
            </a:r>
            <a:r>
              <a:rPr lang="fr-BE" dirty="0" smtClean="0"/>
              <a:t>: </a:t>
            </a:r>
            <a:r>
              <a:rPr lang="cs-CZ" dirty="0" err="1" smtClean="0"/>
              <a:t>ongo</a:t>
            </a:r>
            <a:r>
              <a:rPr lang="fr-BE" dirty="0" err="1" smtClean="0"/>
              <a:t>ing</a:t>
            </a:r>
            <a:r>
              <a:rPr lang="fr-BE" dirty="0" smtClean="0"/>
              <a:t> calls</a:t>
            </a:r>
            <a:endParaRPr lang="fr-B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92431" y="6036191"/>
            <a:ext cx="9559259" cy="495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dirty="0" err="1" smtClean="0"/>
              <a:t>Selection</a:t>
            </a:r>
            <a:r>
              <a:rPr lang="cs-CZ" sz="2300" dirty="0" smtClean="0"/>
              <a:t> of </a:t>
            </a:r>
            <a:r>
              <a:rPr lang="cs-CZ" sz="2300" dirty="0" err="1" smtClean="0"/>
              <a:t>projects</a:t>
            </a:r>
            <a:r>
              <a:rPr lang="cs-CZ" sz="2300" dirty="0" smtClean="0"/>
              <a:t> </a:t>
            </a:r>
            <a:r>
              <a:rPr lang="cs-CZ" sz="2300" dirty="0" err="1" smtClean="0"/>
              <a:t>following</a:t>
            </a:r>
            <a:r>
              <a:rPr lang="cs-CZ" sz="2300" dirty="0" smtClean="0"/>
              <a:t> </a:t>
            </a:r>
            <a:r>
              <a:rPr lang="cs-CZ" sz="2300" dirty="0" err="1" smtClean="0"/>
              <a:t>the</a:t>
            </a:r>
            <a:r>
              <a:rPr lang="cs-CZ" sz="2300" dirty="0" smtClean="0"/>
              <a:t> 2021 </a:t>
            </a:r>
            <a:r>
              <a:rPr lang="cs-CZ" sz="2300" dirty="0" err="1" smtClean="0"/>
              <a:t>calls</a:t>
            </a:r>
            <a:r>
              <a:rPr lang="cs-CZ" sz="2300" dirty="0" smtClean="0"/>
              <a:t> (7/2022) - CZ: 2+10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2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0" y="260054"/>
            <a:ext cx="1931070" cy="2670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8430" y="211190"/>
            <a:ext cx="933012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Alternative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Fuels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Infrastructure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Facility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smtClean="0"/>
              <a:t>Locations</a:t>
            </a:r>
            <a:endParaRPr lang="en-GB" sz="2000" b="1" dirty="0"/>
          </a:p>
          <a:p>
            <a:pPr marL="627063" lvl="2" indent="-3619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On TEN-T road sections identified in the </a:t>
            </a:r>
            <a:r>
              <a:rPr lang="en-GB" sz="2000" dirty="0" smtClean="0"/>
              <a:t>2 “eligibility maps”: 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GB" sz="2000" i="1" dirty="0" smtClean="0"/>
              <a:t>	150 kW </a:t>
            </a:r>
            <a:r>
              <a:rPr lang="en-IE" sz="2000" i="1" dirty="0"/>
              <a:t>and above (incl. &gt; 350 kW) </a:t>
            </a:r>
            <a:r>
              <a:rPr lang="en-GB" sz="2000" dirty="0" smtClean="0"/>
              <a:t>&amp; </a:t>
            </a:r>
            <a:r>
              <a:rPr lang="en-GB" sz="2000" i="1" dirty="0" smtClean="0"/>
              <a:t>350 kW</a:t>
            </a:r>
            <a:r>
              <a:rPr lang="en-GB" sz="2000" dirty="0"/>
              <a:t> </a:t>
            </a: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://ec.europa.eu/transport/infrastructure/tentec/tentec-portal/map/docs/AFIF1_2_150kw_350kw.pdf</a:t>
            </a:r>
            <a:r>
              <a:rPr lang="en-GB" sz="2000" dirty="0"/>
              <a:t>  </a:t>
            </a:r>
          </a:p>
          <a:p>
            <a:pPr marL="627063" lvl="2" indent="-3619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buffer of 2km driving distance from the TEN-T road network is applicable, calculated from the closest exit.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2000" b="1" dirty="0"/>
              <a:t>Simulation Zoom </a:t>
            </a:r>
            <a:r>
              <a:rPr lang="fr-BE" sz="2000" dirty="0"/>
              <a:t>: </a:t>
            </a:r>
            <a:r>
              <a:rPr lang="en-GB" b="1" dirty="0" err="1"/>
              <a:t>TENtec</a:t>
            </a:r>
            <a:r>
              <a:rPr lang="en-GB" b="1" dirty="0"/>
              <a:t> Public Viewer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sz="2000" u="sng" dirty="0">
                <a:hlinkClick r:id="rId4"/>
              </a:rPr>
              <a:t>http://ec.europa.eu/transport/infrastructure/tentec/tentec-portal/map/maps.html</a:t>
            </a:r>
            <a:r>
              <a:rPr lang="en-GB" sz="2000" dirty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07" y="593962"/>
            <a:ext cx="588679" cy="588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643" y="476040"/>
            <a:ext cx="489910" cy="706601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73102" y="2877314"/>
            <a:ext cx="2016778" cy="63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IE" sz="1600" b="1" dirty="0" smtClean="0">
                <a:solidFill>
                  <a:srgbClr val="00B050"/>
                </a:solidFill>
              </a:rPr>
              <a:t>Green</a:t>
            </a:r>
            <a:r>
              <a:rPr lang="en-IE" sz="1600" dirty="0" smtClean="0"/>
              <a:t>: Non-eligible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E" sz="1600" b="1" dirty="0" smtClean="0">
                <a:solidFill>
                  <a:srgbClr val="FF0000"/>
                </a:solidFill>
              </a:rPr>
              <a:t>Red</a:t>
            </a:r>
            <a:r>
              <a:rPr lang="en-IE" sz="1600" dirty="0" smtClean="0"/>
              <a:t>: Eligible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224345" y="4310440"/>
          <a:ext cx="10604208" cy="241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5390">
                  <a:extLst>
                    <a:ext uri="{9D8B030D-6E8A-4147-A177-3AD203B41FA5}">
                      <a16:colId xmlns:a16="http://schemas.microsoft.com/office/drawing/2014/main" val="2797583271"/>
                    </a:ext>
                  </a:extLst>
                </a:gridCol>
                <a:gridCol w="2477386">
                  <a:extLst>
                    <a:ext uri="{9D8B030D-6E8A-4147-A177-3AD203B41FA5}">
                      <a16:colId xmlns:a16="http://schemas.microsoft.com/office/drawing/2014/main" val="4074860843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val="4205060273"/>
                    </a:ext>
                  </a:extLst>
                </a:gridCol>
                <a:gridCol w="3795823">
                  <a:extLst>
                    <a:ext uri="{9D8B030D-6E8A-4147-A177-3AD203B41FA5}">
                      <a16:colId xmlns:a16="http://schemas.microsoft.com/office/drawing/2014/main" val="1173883388"/>
                    </a:ext>
                  </a:extLst>
                </a:gridCol>
              </a:tblGrid>
              <a:tr h="361497">
                <a:tc gridSpan="2">
                  <a:txBody>
                    <a:bodyPr/>
                    <a:lstStyle/>
                    <a:p>
                      <a:pPr algn="ctr"/>
                      <a:r>
                        <a:rPr lang="en-IE" noProof="0" dirty="0" smtClean="0"/>
                        <a:t>Cut-off</a:t>
                      </a:r>
                      <a:r>
                        <a:rPr lang="en-IE" baseline="0" noProof="0" dirty="0" smtClean="0"/>
                        <a:t> dates</a:t>
                      </a:r>
                      <a:endParaRPr lang="en-IE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noProof="0" dirty="0" smtClean="0"/>
                        <a:t>MAPS</a:t>
                      </a:r>
                      <a:endParaRPr lang="en-IE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78146"/>
                  </a:ext>
                </a:extLst>
              </a:tr>
              <a:tr h="361497"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AFIF – 1</a:t>
                      </a:r>
                      <a:endParaRPr lang="en-IE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19 January 2022</a:t>
                      </a:r>
                      <a:endParaRPr lang="en-IE" sz="1600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600" noProof="0" dirty="0" smtClean="0"/>
                        <a:t>Version 1 of the MAPs </a:t>
                      </a:r>
                      <a:endParaRPr lang="en-IE" sz="1600" noProof="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600" noProof="0" dirty="0" smtClean="0"/>
                        <a:t>Published on 15/09/2021</a:t>
                      </a:r>
                      <a:endParaRPr lang="en-IE" sz="1600" noProof="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9208"/>
                  </a:ext>
                </a:extLst>
              </a:tr>
              <a:tr h="361497"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AFIF – 2</a:t>
                      </a:r>
                      <a:endParaRPr lang="en-IE" sz="1600" noProof="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07 June 2022</a:t>
                      </a:r>
                      <a:endParaRPr lang="en-IE" sz="1600" noProof="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04544"/>
                  </a:ext>
                </a:extLst>
              </a:tr>
              <a:tr h="361497"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AFIF – 3</a:t>
                      </a:r>
                      <a:endParaRPr lang="en-IE" sz="1600" noProof="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10 November 2022</a:t>
                      </a:r>
                      <a:endParaRPr lang="en-IE" sz="1600" noProof="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noProof="0" dirty="0" smtClean="0"/>
                        <a:t>Version 2 of the MAPs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noProof="0" dirty="0" smtClean="0"/>
                        <a:t>Published on 08/06/2022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228655"/>
                  </a:ext>
                </a:extLst>
              </a:tr>
              <a:tr h="361497"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AFIF – 4</a:t>
                      </a:r>
                      <a:endParaRPr lang="en-IE" sz="1600" noProof="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13 April</a:t>
                      </a:r>
                      <a:r>
                        <a:rPr lang="en-IE" sz="1600" baseline="0" noProof="0" dirty="0" smtClean="0"/>
                        <a:t> 2023</a:t>
                      </a:r>
                      <a:endParaRPr lang="en-IE" sz="1600" noProof="0" dirty="0"/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533607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AFIF – 5</a:t>
                      </a:r>
                      <a:endParaRPr lang="en-IE" sz="1600" noProof="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noProof="0" dirty="0" smtClean="0"/>
                        <a:t>19 September 2023</a:t>
                      </a:r>
                      <a:endParaRPr lang="en-IE" sz="1600" noProof="0" dirty="0"/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Version 3 of the MAPs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noProof="0" dirty="0" smtClean="0"/>
                        <a:t>Published on 14/04/2023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67782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4345" y="3900745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Update of the </a:t>
            </a:r>
            <a:r>
              <a:rPr lang="fr-BE" b="1" i="1" dirty="0" err="1" smtClean="0"/>
              <a:t>maps</a:t>
            </a:r>
            <a:r>
              <a:rPr lang="fr-BE" b="1" i="1" dirty="0" smtClean="0"/>
              <a:t>: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1408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21FC568E9C134541B5E8496B30F61710" ma:contentTypeVersion="0" ma:contentTypeDescription="Create a new document in this library." ma:contentTypeScope="" ma:versionID="6193d4dc5c86ec65e59b510f681a05a8">
  <xsd:schema xmlns:xsd="http://www.w3.org/2001/XMLSchema" xmlns:xs="http://www.w3.org/2001/XMLSchema" xmlns:p="http://schemas.microsoft.com/office/2006/metadata/properties" xmlns:ns2="http://schemas.microsoft.com/sharepoint/v3/fields" xmlns:ns3="691ad502-8dba-4631-85ff-dedbe0d199de" targetNamespace="http://schemas.microsoft.com/office/2006/metadata/properties" ma:root="true" ma:fieldsID="bca508221823f946ed165108c690ad5a" ns2:_="" ns3:_="">
    <xsd:import namespace="http://schemas.microsoft.com/sharepoint/v3/fields"/>
    <xsd:import namespace="691ad502-8dba-4631-85ff-dedbe0d199de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ad502-8dba-4631-85ff-dedbe0d199de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691ad502-8dba-4631-85ff-dedbe0d199de">Not Started</EC_Collab_Status>
    <_Status xmlns="http://schemas.microsoft.com/sharepoint/v3/fields">Not Started</_Status>
    <EC_Collab_DocumentLanguage xmlns="691ad502-8dba-4631-85ff-dedbe0d199de">EN</EC_Collab_DocumentLanguage>
    <EC_Collab_Reference xmlns="691ad502-8dba-4631-85ff-dedbe0d199de" xsi:nil="true"/>
  </documentManagement>
</p:properties>
</file>

<file path=customXml/itemProps1.xml><?xml version="1.0" encoding="utf-8"?>
<ds:datastoreItem xmlns:ds="http://schemas.openxmlformats.org/officeDocument/2006/customXml" ds:itemID="{F99C6DB1-6A7E-465A-B23A-BE17ADECD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691ad502-8dba-4631-85ff-dedbe0d19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91ad502-8dba-4631-85ff-dedbe0d199de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</TotalTime>
  <Words>1155</Words>
  <Application>Microsoft Office PowerPoint</Application>
  <PresentationFormat>Widescreen</PresentationFormat>
  <Paragraphs>190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Office Theme</vt:lpstr>
      <vt:lpstr>EU funding for transport infrastructure   </vt:lpstr>
      <vt:lpstr>Lack of coherence in recharging roll-out</vt:lpstr>
      <vt:lpstr>PowerPoint Presentation</vt:lpstr>
      <vt:lpstr>EU funding for 2021 - 2027</vt:lpstr>
      <vt:lpstr>A consistent set of tools to deliver the Smart and Sustainable Mobility Strategy </vt:lpstr>
      <vt:lpstr>Cohesion Fund and ERDF </vt:lpstr>
      <vt:lpstr>Connecting Europe Facility</vt:lpstr>
      <vt:lpstr>2022 timeline: ongoing calls</vt:lpstr>
      <vt:lpstr>PowerPoint Presentation</vt:lpstr>
      <vt:lpstr>Recovery and Resilience Facility</vt:lpstr>
      <vt:lpstr>PowerPoint Presentation</vt:lpstr>
      <vt:lpstr>Horizon Europe – Cluster 5 (Climate, Energy and Mobility)</vt:lpstr>
      <vt:lpstr>EU strategy and legislative framework </vt:lpstr>
      <vt:lpstr>REPowerEU (5/2022) - hydrogen</vt:lpstr>
      <vt:lpstr>Key priorities for 2022 – 2023  Please communicate EU via concrete projects!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Yvonne (COMM)</dc:creator>
  <cp:keywords/>
  <dc:description/>
  <cp:lastModifiedBy>SCHWARZ Josef (SG-RECOVER-PRAGUE)</cp:lastModifiedBy>
  <cp:revision>279</cp:revision>
  <dcterms:created xsi:type="dcterms:W3CDTF">2019-08-09T12:06:42Z</dcterms:created>
  <dcterms:modified xsi:type="dcterms:W3CDTF">2022-09-21T12:26:49Z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0x010100258AA79CEB83498886A3A086811232500021FC568E9C134541B5E8496B30F61710</vt:lpwstr>
  </property>
</Properties>
</file>