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454" r:id="rId3"/>
    <p:sldId id="459" r:id="rId4"/>
    <p:sldId id="457" r:id="rId5"/>
    <p:sldId id="462" r:id="rId6"/>
    <p:sldId id="455" r:id="rId7"/>
    <p:sldId id="463" r:id="rId8"/>
    <p:sldId id="465" r:id="rId9"/>
    <p:sldId id="458" r:id="rId10"/>
    <p:sldId id="460" r:id="rId11"/>
    <p:sldId id="461" r:id="rId12"/>
    <p:sldId id="456" r:id="rId13"/>
    <p:sldId id="445" r:id="rId14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ková Eva Mgr." initials="SEM" lastIdx="0" clrIdx="0">
    <p:extLst>
      <p:ext uri="{19B8F6BF-5375-455C-9EA6-DF929625EA0E}">
        <p15:presenceInfo xmlns:p15="http://schemas.microsoft.com/office/powerpoint/2012/main" userId="S-1-5-21-2013546996-1368335440-1734353810-138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18A"/>
    <a:srgbClr val="33CC33"/>
    <a:srgbClr val="0000FF"/>
    <a:srgbClr val="FF0000"/>
    <a:srgbClr val="FFCC00"/>
    <a:srgbClr val="FF9900"/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2782" autoAdjust="0"/>
  </p:normalViewPr>
  <p:slideViewPr>
    <p:cSldViewPr>
      <p:cViewPr varScale="1">
        <p:scale>
          <a:sx n="64" d="100"/>
          <a:sy n="64" d="100"/>
        </p:scale>
        <p:origin x="13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768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32" y="0"/>
            <a:ext cx="2945659" cy="49768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420B1FC8-2E21-468C-9C49-00041966FEB1}" type="datetimeFigureOut">
              <a:rPr lang="cs-CZ" smtClean="0"/>
              <a:pPr/>
              <a:t>15.09.2022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960"/>
            <a:ext cx="2945659" cy="49768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32" y="9428960"/>
            <a:ext cx="2945659" cy="49768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B14F2A34-A2CA-407F-937E-3B71E3FF4F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589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8" tIns="45725" rIns="91448" bIns="45725" numCol="1" anchor="t" anchorCtr="0" compatLnSpc="1">
            <a:prstTxWarp prst="textNoShape">
              <a:avLst/>
            </a:prstTxWarp>
          </a:bodyPr>
          <a:lstStyle>
            <a:lvl1pPr defTabSz="914522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32" y="0"/>
            <a:ext cx="2945659" cy="4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8" tIns="45725" rIns="91448" bIns="45725" numCol="1" anchor="t" anchorCtr="0" compatLnSpc="1">
            <a:prstTxWarp prst="textNoShape">
              <a:avLst/>
            </a:prstTxWarp>
          </a:bodyPr>
          <a:lstStyle>
            <a:lvl1pPr algn="r" defTabSz="914522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273"/>
            <a:ext cx="5438140" cy="44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8" tIns="45725" rIns="91448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7374"/>
            <a:ext cx="2945659" cy="4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8" tIns="45725" rIns="91448" bIns="45725" numCol="1" anchor="b" anchorCtr="0" compatLnSpc="1">
            <a:prstTxWarp prst="textNoShape">
              <a:avLst/>
            </a:prstTxWarp>
          </a:bodyPr>
          <a:lstStyle>
            <a:lvl1pPr defTabSz="914522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32" y="9427374"/>
            <a:ext cx="2945659" cy="4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8" tIns="45725" rIns="91448" bIns="45725" numCol="1" anchor="b" anchorCtr="0" compatLnSpc="1">
            <a:prstTxWarp prst="textNoShape">
              <a:avLst/>
            </a:prstTxWarp>
          </a:bodyPr>
          <a:lstStyle>
            <a:lvl1pPr algn="r" defTabSz="914522" eaLnBrk="1" hangingPunct="1">
              <a:defRPr sz="1200"/>
            </a:lvl1pPr>
          </a:lstStyle>
          <a:p>
            <a:pPr>
              <a:defRPr/>
            </a:pPr>
            <a:fld id="{AE2783FE-3897-48BF-A59E-4A1756765F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8248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dbor_uvod_light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md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21605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404813"/>
            <a:ext cx="5184775" cy="792162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4868863"/>
            <a:ext cx="5256213" cy="15843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8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39ED-D6F7-49E3-9E3A-0548F6A71C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968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65938" y="188913"/>
            <a:ext cx="1820862" cy="59372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310188" cy="59372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9286-36B3-4604-9CB1-D6FBF85C9A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152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719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1275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B7F8-78AA-443D-BA02-5F5F18B47A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1276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719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03350" y="1196975"/>
            <a:ext cx="3565525" cy="238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1275" y="1196975"/>
            <a:ext cx="3565525" cy="238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1403350" y="3736975"/>
            <a:ext cx="7283450" cy="2389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61AB-FBD7-4FCD-A244-032CDFA44A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029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719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21275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285A4-C338-4C2B-8FE7-6CF6EEB31E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49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7191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21275" y="1196975"/>
            <a:ext cx="3565525" cy="238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21275" y="3736975"/>
            <a:ext cx="3565525" cy="23891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086C-230F-4E03-A0C4-0F703A52A5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884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88AC-1467-4976-9E1C-F04B93A262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307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B2168-7312-47E3-BDA6-A022D1F54C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47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3350" y="1196975"/>
            <a:ext cx="3565525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1275" y="1196975"/>
            <a:ext cx="3565525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DE986-79EE-4772-B0AF-64D00F6ED2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522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0543-88AB-49F6-8C0A-F147655C65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06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2ED19-5E2F-40C3-8AA7-77DD7D5635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111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5E1C-4736-4C29-99BC-387E58B7BD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145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57D2-746C-46B2-96F5-FB9CCECAD2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100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66B3A-D163-4211-9C91-D9189C3204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246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dbor_interni_light_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834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196975"/>
            <a:ext cx="728345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4650" y="6389688"/>
            <a:ext cx="14874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rgbClr val="2E518A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9688"/>
            <a:ext cx="3743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solidFill>
                  <a:srgbClr val="2E518A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389688"/>
            <a:ext cx="946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2E518A"/>
                </a:solidFill>
              </a:defRPr>
            </a:lvl1pPr>
          </a:lstStyle>
          <a:p>
            <a:pPr>
              <a:defRPr/>
            </a:pPr>
            <a:fld id="{6FD04623-A403-4F12-BE01-FCD7B22293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E518A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E518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47865" y="4437113"/>
            <a:ext cx="5616748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dirty="0">
              <a:solidFill>
                <a:srgbClr val="262673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>
              <a:solidFill>
                <a:srgbClr val="262673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2159694" cy="576064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419475" y="404813"/>
            <a:ext cx="5545138" cy="792162"/>
          </a:xfrm>
        </p:spPr>
        <p:txBody>
          <a:bodyPr/>
          <a:lstStyle/>
          <a:p>
            <a:pPr algn="ctr"/>
            <a:r>
              <a:rPr lang="cs-CZ" dirty="0" smtClean="0"/>
              <a:t>XII. ročník </a:t>
            </a:r>
            <a:r>
              <a:rPr lang="cs-CZ" dirty="0"/>
              <a:t>Mezinárodní </a:t>
            </a:r>
            <a:r>
              <a:rPr lang="cs-CZ" dirty="0" smtClean="0"/>
              <a:t>konference</a:t>
            </a:r>
            <a:br>
              <a:rPr lang="cs-CZ" dirty="0" smtClean="0"/>
            </a:br>
            <a:r>
              <a:rPr lang="cs-CZ" dirty="0" smtClean="0"/>
              <a:t>Luhačovice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131840" y="4437113"/>
            <a:ext cx="5904655" cy="2232247"/>
          </a:xfrm>
        </p:spPr>
        <p:txBody>
          <a:bodyPr/>
          <a:lstStyle/>
          <a:p>
            <a:pPr lvl="0" algn="ctr"/>
            <a:r>
              <a:rPr lang="cs-CZ" sz="2200" b="1" dirty="0">
                <a:solidFill>
                  <a:srgbClr val="2E518A"/>
                </a:solidFill>
                <a:latin typeface="+mj-lt"/>
                <a:ea typeface="+mj-ea"/>
                <a:cs typeface="+mj-cs"/>
              </a:rPr>
              <a:t>Aktuální záměry ministerstva dopravy v oblasti investování do rozvoje  DI, podmínky k jejich realizaci </a:t>
            </a:r>
          </a:p>
          <a:p>
            <a:pPr algn="just"/>
            <a:endParaRPr lang="cs-CZ" dirty="0" smtClean="0"/>
          </a:p>
          <a:p>
            <a:pPr algn="r"/>
            <a:r>
              <a:rPr lang="cs-CZ" sz="1800" b="1" dirty="0">
                <a:solidFill>
                  <a:srgbClr val="2E518A"/>
                </a:solidFill>
                <a:latin typeface="+mj-lt"/>
                <a:ea typeface="+mj-ea"/>
                <a:cs typeface="+mj-cs"/>
              </a:rPr>
              <a:t>Ing. Luděk Sosna, Ph.D.</a:t>
            </a:r>
          </a:p>
          <a:p>
            <a:pPr algn="r"/>
            <a:r>
              <a:rPr lang="cs-CZ" sz="1800" b="1" dirty="0">
                <a:solidFill>
                  <a:srgbClr val="2E518A"/>
                </a:solidFill>
                <a:latin typeface="+mj-lt"/>
                <a:ea typeface="+mj-ea"/>
                <a:cs typeface="+mj-cs"/>
              </a:rPr>
              <a:t>ředitel Odboru strategie MD ČR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rozpočtu SFDI na rok 2023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350" y="1196974"/>
            <a:ext cx="7283450" cy="5192713"/>
          </a:xfrm>
        </p:spPr>
        <p:txBody>
          <a:bodyPr/>
          <a:lstStyle/>
          <a:p>
            <a:pPr algn="just"/>
            <a:r>
              <a:rPr lang="cs-CZ" sz="1800" dirty="0" smtClean="0"/>
              <a:t>Rozpočet </a:t>
            </a:r>
            <a:r>
              <a:rPr lang="cs-CZ" sz="1800" dirty="0"/>
              <a:t>roku 2023 vychází ze směrných čísel Ministerstva financí, které byly stanoveny celkem na 93,6 </a:t>
            </a:r>
            <a:r>
              <a:rPr lang="cs-CZ" sz="1800" dirty="0" smtClean="0"/>
              <a:t>mld. Kč</a:t>
            </a:r>
            <a:r>
              <a:rPr lang="cs-CZ" sz="1800" dirty="0"/>
              <a:t>. Po dohodě SFDI s Ministerstvem dopravy byla celková čísla navýšena </a:t>
            </a:r>
            <a:r>
              <a:rPr lang="cs-CZ" sz="1800" dirty="0" smtClean="0"/>
              <a:t>o </a:t>
            </a:r>
            <a:r>
              <a:rPr lang="cs-CZ" sz="1800" dirty="0"/>
              <a:t>57,3 </a:t>
            </a:r>
            <a:r>
              <a:rPr lang="cs-CZ" sz="1800" dirty="0" smtClean="0"/>
              <a:t>mld. V současné době je </a:t>
            </a:r>
            <a:r>
              <a:rPr lang="cs-CZ" sz="1800" b="1" dirty="0" smtClean="0"/>
              <a:t>sestavený návrh rozpočet na 150,9 mld. </a:t>
            </a:r>
          </a:p>
          <a:p>
            <a:pPr marL="0" indent="0" algn="ctr">
              <a:buNone/>
            </a:pPr>
            <a:r>
              <a:rPr lang="cs-CZ" sz="1800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ↆ</a:t>
            </a:r>
            <a:endParaRPr lang="cs-CZ" sz="1800" b="1" dirty="0">
              <a:solidFill>
                <a:srgbClr val="00B050"/>
              </a:solidFill>
            </a:endParaRPr>
          </a:p>
          <a:p>
            <a:r>
              <a:rPr lang="cs-CZ" sz="1800" b="1" dirty="0" smtClean="0">
                <a:solidFill>
                  <a:srgbClr val="00B050"/>
                </a:solidFill>
              </a:rPr>
              <a:t>Jedná se o již racionalizovaný zásobník staveb na základě rezortního sestavení priorit</a:t>
            </a:r>
          </a:p>
          <a:p>
            <a:pPr marL="0" indent="0">
              <a:buNone/>
            </a:pPr>
            <a:endParaRPr lang="cs-CZ" sz="1800" b="1" dirty="0" smtClean="0">
              <a:solidFill>
                <a:srgbClr val="00B050"/>
              </a:solidFill>
            </a:endParaRPr>
          </a:p>
          <a:p>
            <a:pPr algn="just"/>
            <a:r>
              <a:rPr lang="cs-CZ" sz="1800" dirty="0"/>
              <a:t>Potřeba zajistit rostoucí trend rozpočtu SFDI, je výchozí podmínkou pro splnění cílů ve vztahu k výstavbě hlavní infrastrukturní sítě silnic a železnic v souladu s programovým prohlášením vlády ČR. </a:t>
            </a:r>
          </a:p>
          <a:p>
            <a:pPr marL="0" indent="0" algn="ctr">
              <a:buNone/>
            </a:pPr>
            <a:r>
              <a:rPr lang="cs-CZ" sz="1800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</a:p>
          <a:p>
            <a:pPr algn="just"/>
            <a:r>
              <a:rPr lang="cs-CZ" sz="1800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Získání finančních prostředků do SFDI bude velice náročný úkol s ohledem na současnou situaci (energetická krize, inflace, atd.)</a:t>
            </a:r>
            <a:endParaRPr lang="cs-CZ" sz="1800" b="1" dirty="0">
              <a:solidFill>
                <a:srgbClr val="2E518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A88AC-1467-4976-9E1C-F04B93A262FE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494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 staveb a nepředpokládaná míra inflace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dirty="0"/>
              <a:t>v</a:t>
            </a:r>
            <a:r>
              <a:rPr lang="cs-CZ" sz="1800" dirty="0" smtClean="0"/>
              <a:t>e vazbě na post-</a:t>
            </a:r>
            <a:r>
              <a:rPr lang="cs-CZ" sz="1800" dirty="0" err="1" smtClean="0"/>
              <a:t>covidový</a:t>
            </a:r>
            <a:r>
              <a:rPr lang="cs-CZ" sz="1800" dirty="0" smtClean="0"/>
              <a:t> inflační růst kombinovaný s efekty války na Ukrajině rezort  registruje  zvýšený růst cen vybraných materiálových vstupů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dirty="0"/>
              <a:t>s</a:t>
            </a:r>
            <a:r>
              <a:rPr lang="cs-CZ" sz="1800" dirty="0" smtClean="0"/>
              <a:t>tandardně </a:t>
            </a:r>
            <a:r>
              <a:rPr lang="cs-CZ" sz="1800" dirty="0" smtClean="0"/>
              <a:t>dosud platná </a:t>
            </a:r>
            <a:r>
              <a:rPr lang="cs-CZ" sz="1800" dirty="0" smtClean="0"/>
              <a:t>znění obchodních podmínek FIDIC obsahovala tzv. valorizační doložku – v rezortu se s distribucí rizik v této oblasti počítalo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dirty="0" smtClean="0"/>
              <a:t>Řešení - MD zřídilo pracovní skupiny společně se zástupci relevantního stavebního trhu (SVS, SPS): </a:t>
            </a:r>
          </a:p>
          <a:p>
            <a:pPr lvl="1" algn="just"/>
            <a:r>
              <a:rPr lang="cs-CZ" sz="1800" dirty="0" smtClean="0"/>
              <a:t>1: zabývá se způsobem úpravy výpočtu valorizačního vzorce, aby lépe reflektoval radikální výkyvy cen matriálů</a:t>
            </a:r>
          </a:p>
          <a:p>
            <a:pPr lvl="1" algn="just"/>
            <a:r>
              <a:rPr lang="cs-CZ" sz="1800" dirty="0" smtClean="0"/>
              <a:t>2: metodické řešení nárůstu cen u běžících staveb ovlivněné nepředvídatelností války na Ukrajině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A88AC-1467-4976-9E1C-F04B93A262FE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0350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Financování dopravní infrastruktury  -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/>
              <a:t>N</a:t>
            </a:r>
            <a:r>
              <a:rPr lang="cs-CZ" sz="1800" b="1" dirty="0" smtClean="0"/>
              <a:t>aši </a:t>
            </a:r>
            <a:r>
              <a:rPr lang="cs-CZ" sz="1800" b="1" dirty="0"/>
              <a:t>investoři </a:t>
            </a:r>
            <a:r>
              <a:rPr lang="cs-CZ" sz="1800" b="1" dirty="0" smtClean="0"/>
              <a:t> </a:t>
            </a:r>
            <a:r>
              <a:rPr lang="cs-CZ" sz="1800" dirty="0" smtClean="0"/>
              <a:t>-  </a:t>
            </a:r>
            <a:r>
              <a:rPr lang="cs-CZ" sz="1800" dirty="0"/>
              <a:t>po intenzivní přípravě v posledních 5 až 6 letech </a:t>
            </a:r>
            <a:r>
              <a:rPr lang="cs-CZ" sz="1800" dirty="0" smtClean="0"/>
              <a:t>se </a:t>
            </a:r>
            <a:r>
              <a:rPr lang="cs-CZ" sz="1800" dirty="0"/>
              <a:t>blíží mnoho projektů k vydání stavebního povolení a vlastní realizaci. </a:t>
            </a:r>
            <a:endParaRPr lang="cs-CZ" sz="1800" dirty="0" smtClean="0"/>
          </a:p>
          <a:p>
            <a:pPr marL="0" indent="0" algn="ctr">
              <a:buNone/>
            </a:pPr>
            <a:r>
              <a:rPr lang="cs-CZ" sz="1800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ↆ</a:t>
            </a:r>
            <a:endParaRPr lang="cs-CZ" sz="18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cs-CZ" sz="1800" dirty="0" smtClean="0"/>
              <a:t>Roky </a:t>
            </a:r>
            <a:r>
              <a:rPr lang="cs-CZ" sz="1800" dirty="0"/>
              <a:t>2023 a 2024 </a:t>
            </a:r>
            <a:r>
              <a:rPr lang="cs-CZ" sz="1800" dirty="0" smtClean="0"/>
              <a:t>– pokračování již započatých staveb, možnost zahajování nových staveb v</a:t>
            </a:r>
            <a:r>
              <a:rPr lang="cs-CZ" sz="1800" dirty="0"/>
              <a:t> těchto </a:t>
            </a:r>
            <a:r>
              <a:rPr lang="cs-CZ" sz="1800" dirty="0" smtClean="0"/>
              <a:t>letech, </a:t>
            </a:r>
            <a:r>
              <a:rPr lang="cs-CZ" sz="1800" dirty="0"/>
              <a:t>které dosáhnou očekávaného pokroku v přípravě zakončeného vydaným stavebním </a:t>
            </a:r>
            <a:r>
              <a:rPr lang="cs-CZ" sz="1800" dirty="0" smtClean="0"/>
              <a:t>povolením</a:t>
            </a:r>
            <a:r>
              <a:rPr lang="cs-CZ" sz="1800" dirty="0"/>
              <a:t> </a:t>
            </a:r>
            <a:r>
              <a:rPr lang="cs-CZ" sz="1800" dirty="0" smtClean="0"/>
              <a:t>– investoři hledají úspory, ale stále je potřeba finančních prostředků.</a:t>
            </a:r>
          </a:p>
          <a:p>
            <a:pPr mar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b="1" dirty="0" smtClean="0">
                <a:solidFill>
                  <a:srgbClr val="00B050"/>
                </a:solidFill>
              </a:rPr>
              <a:t>Nařízení TEN-T – klíčový set milníků pro realizaci staveb jak z hlediska evropských, tak i národních potřeb.</a:t>
            </a:r>
            <a:endParaRPr lang="cs-CZ" sz="1800" b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cs-CZ" sz="16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A88AC-1467-4976-9E1C-F04B93A262FE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469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1125538"/>
            <a:ext cx="7139136" cy="863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4400" dirty="0" smtClean="0">
                <a:solidFill>
                  <a:srgbClr val="0070C0"/>
                </a:solidFill>
              </a:rPr>
              <a:t>Děkuji za pozornost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59338" y="5661248"/>
            <a:ext cx="3960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E518A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Pct val="60000"/>
              <a:buFontTx/>
              <a:buNone/>
            </a:pPr>
            <a:r>
              <a:rPr lang="cs-CZ" altLang="cs-CZ" sz="2400" b="1">
                <a:solidFill>
                  <a:srgbClr val="2E518A"/>
                </a:solidFill>
              </a:rPr>
              <a:t>Ministerstvo dopravy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042988" y="5805711"/>
            <a:ext cx="3635375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149" name="Picture 5" descr="logo-MD_big_d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706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042482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58434"/>
            <a:ext cx="8028383" cy="33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vystoupení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908050"/>
            <a:ext cx="7848872" cy="548163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sz="2800" dirty="0"/>
              <a:t>Plánovaná silniční </a:t>
            </a:r>
            <a:r>
              <a:rPr lang="cs-CZ" sz="2800" dirty="0" smtClean="0"/>
              <a:t>infrastruktura</a:t>
            </a:r>
          </a:p>
          <a:p>
            <a:pPr>
              <a:spcBef>
                <a:spcPts val="1800"/>
              </a:spcBef>
            </a:pPr>
            <a:r>
              <a:rPr lang="cs-CZ" sz="2800" dirty="0"/>
              <a:t>Plánovaná železniční </a:t>
            </a:r>
            <a:r>
              <a:rPr lang="cs-CZ" sz="2800" dirty="0" smtClean="0"/>
              <a:t>infrastruktura</a:t>
            </a:r>
          </a:p>
          <a:p>
            <a:pPr>
              <a:spcBef>
                <a:spcPts val="1800"/>
              </a:spcBef>
            </a:pPr>
            <a:r>
              <a:rPr lang="cs-CZ" sz="2800" dirty="0"/>
              <a:t>Plánovaná infrastruktura vnitrozemských vodních </a:t>
            </a:r>
            <a:r>
              <a:rPr lang="cs-CZ" sz="2800" dirty="0" smtClean="0"/>
              <a:t>cest</a:t>
            </a:r>
          </a:p>
          <a:p>
            <a:pPr>
              <a:spcBef>
                <a:spcPts val="1800"/>
              </a:spcBef>
            </a:pPr>
            <a:r>
              <a:rPr lang="cs-CZ" sz="2800" dirty="0"/>
              <a:t>Příprava rozpočtu SFDI na rok </a:t>
            </a:r>
            <a:r>
              <a:rPr lang="cs-CZ" sz="2800" dirty="0" smtClean="0"/>
              <a:t>2023</a:t>
            </a:r>
          </a:p>
          <a:p>
            <a:pPr>
              <a:spcBef>
                <a:spcPts val="1800"/>
              </a:spcBef>
            </a:pPr>
            <a:r>
              <a:rPr lang="cs-CZ" sz="2800" dirty="0"/>
              <a:t>Realizace staveb a nepředpokládaná míra </a:t>
            </a:r>
            <a:r>
              <a:rPr lang="cs-CZ" sz="2800" dirty="0" smtClean="0"/>
              <a:t>inflace</a:t>
            </a:r>
          </a:p>
          <a:p>
            <a:pPr>
              <a:spcBef>
                <a:spcPts val="1800"/>
              </a:spcBef>
            </a:pPr>
            <a:r>
              <a:rPr lang="cs-CZ" sz="2800" dirty="0"/>
              <a:t>Financování dopravní infrastruktury  - závěr</a:t>
            </a:r>
            <a:r>
              <a:rPr lang="cs-CZ" sz="2800" u="sng" dirty="0">
                <a:solidFill>
                  <a:srgbClr val="00B050"/>
                </a:solidFill>
              </a:rPr>
              <a:t/>
            </a:r>
            <a:br>
              <a:rPr lang="cs-CZ" sz="2800" u="sng" dirty="0">
                <a:solidFill>
                  <a:srgbClr val="00B050"/>
                </a:solidFill>
              </a:rPr>
            </a:br>
            <a:r>
              <a:rPr lang="cs-CZ" sz="2800" dirty="0" smtClean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A88AC-1467-4976-9E1C-F04B93A262FE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167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Plánovaná silniční infrastruktura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124744"/>
            <a:ext cx="7848872" cy="5264943"/>
          </a:xfrm>
        </p:spPr>
        <p:txBody>
          <a:bodyPr/>
          <a:lstStyle/>
          <a:p>
            <a:pPr lvl="0"/>
            <a:r>
              <a:rPr lang="cs-CZ" sz="1800" b="1" dirty="0" smtClean="0"/>
              <a:t>D0 (3 části) </a:t>
            </a:r>
            <a:r>
              <a:rPr lang="cs-CZ" sz="1800" dirty="0" smtClean="0"/>
              <a:t>- realizace stavby 511 je plánována 2024 - 2027, severní část D0 kolem roku 2030</a:t>
            </a:r>
          </a:p>
          <a:p>
            <a:pPr lvl="0"/>
            <a:r>
              <a:rPr lang="cs-CZ" sz="1800" b="1" dirty="0" smtClean="0"/>
              <a:t>D1</a:t>
            </a:r>
            <a:r>
              <a:rPr lang="cs-CZ" sz="1800" dirty="0" smtClean="0"/>
              <a:t> -  realizace stavby D1 0136 je plánována 2022 – 2024, rozšíření D1 MÚK </a:t>
            </a:r>
            <a:r>
              <a:rPr lang="cs-CZ" sz="1800" dirty="0" err="1" smtClean="0"/>
              <a:t>Kývalka</a:t>
            </a:r>
            <a:r>
              <a:rPr lang="cs-CZ" sz="1800" dirty="0" smtClean="0"/>
              <a:t> a MÚK Holubice  - plánována postupná realizace od 2023 - 2031 (v roce 2023 zahájení úseku Brno centrum – Brno jih)</a:t>
            </a:r>
          </a:p>
          <a:p>
            <a:pPr lvl="0"/>
            <a:r>
              <a:rPr lang="cs-CZ" sz="1800" b="1" dirty="0" smtClean="0"/>
              <a:t>D3 </a:t>
            </a:r>
            <a:r>
              <a:rPr lang="cs-CZ" sz="1800" dirty="0" smtClean="0"/>
              <a:t>-</a:t>
            </a:r>
            <a:r>
              <a:rPr lang="cs-CZ" sz="1800" b="1" dirty="0" smtClean="0"/>
              <a:t> </a:t>
            </a:r>
            <a:r>
              <a:rPr lang="cs-CZ" sz="1800" dirty="0" smtClean="0"/>
              <a:t>dokončení celé jihočeské části dálnice D3 se předpokládá v roce 2025. V tomto roce byla zahájena </a:t>
            </a:r>
            <a:r>
              <a:rPr lang="cs-CZ" sz="1800" dirty="0"/>
              <a:t>D3 0311 Třebonín – Kaplice </a:t>
            </a:r>
            <a:r>
              <a:rPr lang="cs-CZ" sz="1800" dirty="0" smtClean="0"/>
              <a:t>nádraží. Kaplice nádraží – </a:t>
            </a:r>
            <a:r>
              <a:rPr lang="cs-CZ" sz="1800" dirty="0" err="1" smtClean="0"/>
              <a:t>Nažidla</a:t>
            </a:r>
            <a:r>
              <a:rPr lang="cs-CZ" sz="1800" smtClean="0"/>
              <a:t> - stát</a:t>
            </a:r>
            <a:r>
              <a:rPr lang="cs-CZ" sz="1800" dirty="0" smtClean="0"/>
              <a:t>. hr. - zahájení v roce 2023.</a:t>
            </a:r>
          </a:p>
          <a:p>
            <a:pPr lvl="0"/>
            <a:r>
              <a:rPr lang="cs-CZ" sz="1800" b="1" dirty="0" smtClean="0"/>
              <a:t>D4</a:t>
            </a:r>
            <a:r>
              <a:rPr lang="cs-CZ" sz="1800" dirty="0" smtClean="0"/>
              <a:t> - uvedení do provozu realizované dálnice formou PPP je plánováno na rok 2024.</a:t>
            </a:r>
          </a:p>
          <a:p>
            <a:pPr lvl="0"/>
            <a:r>
              <a:rPr lang="cs-CZ" sz="1800" b="1" dirty="0" smtClean="0"/>
              <a:t>D6</a:t>
            </a:r>
            <a:r>
              <a:rPr lang="cs-CZ" sz="1800" dirty="0" smtClean="0"/>
              <a:t> - </a:t>
            </a:r>
            <a:r>
              <a:rPr lang="cs-CZ" sz="1800" dirty="0"/>
              <a:t>Byla již zahájena </a:t>
            </a:r>
            <a:r>
              <a:rPr lang="cs-CZ" sz="1800" dirty="0" smtClean="0"/>
              <a:t>stavba </a:t>
            </a:r>
            <a:r>
              <a:rPr lang="cs-CZ" sz="1800" dirty="0"/>
              <a:t>D6 Krupá, přeložka a do koce roku se plánuje zahájení D6 Hořovičky, obchvat a D6 Hořesedly, přeložka. </a:t>
            </a:r>
            <a:endParaRPr lang="cs-CZ" sz="1800" dirty="0" smtClean="0"/>
          </a:p>
          <a:p>
            <a:pPr lvl="0"/>
            <a:r>
              <a:rPr lang="cs-CZ" sz="1800" b="1" dirty="0" smtClean="0"/>
              <a:t>D7</a:t>
            </a:r>
            <a:r>
              <a:rPr lang="cs-CZ" sz="1800" dirty="0" smtClean="0"/>
              <a:t> - V tomto roce byla zahájena stavba D7 Chlumčany, zkapacitnění. Dálnice by mohla být dokončena do konce 2028.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A88AC-1467-4976-9E1C-F04B93A262FE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424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Plánovaná silniční infrastruktura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980728"/>
            <a:ext cx="7632848" cy="5145435"/>
          </a:xfrm>
        </p:spPr>
        <p:txBody>
          <a:bodyPr/>
          <a:lstStyle/>
          <a:p>
            <a:pPr lvl="0"/>
            <a:r>
              <a:rPr lang="cs-CZ" sz="1800" b="1" dirty="0" smtClean="0"/>
              <a:t>D11</a:t>
            </a:r>
            <a:r>
              <a:rPr lang="cs-CZ" sz="1800" dirty="0" smtClean="0"/>
              <a:t> – zprovoznění celého tahu s návazností na polskou S3 (dokončení 2028) V roce 2023 bude zahájena stavba D11 1109 Trutnov – státní hranice.</a:t>
            </a:r>
          </a:p>
          <a:p>
            <a:pPr lvl="0"/>
            <a:r>
              <a:rPr lang="cs-CZ" sz="1800" b="1" dirty="0" smtClean="0"/>
              <a:t>D35 </a:t>
            </a:r>
            <a:r>
              <a:rPr lang="cs-CZ" sz="1800" dirty="0"/>
              <a:t>-  dokončení celého tahu od Hradce Králové do Mohelnice (dokončení 2028). Na koci roku </a:t>
            </a:r>
            <a:r>
              <a:rPr lang="cs-CZ" sz="1800" dirty="0" smtClean="0"/>
              <a:t>2022 </a:t>
            </a:r>
            <a:r>
              <a:rPr lang="cs-CZ" sz="1800" dirty="0"/>
              <a:t>bude zprovozněn 14,7 km úsek Časy – Ostrov. V příštím roce bude zahájeno dalších 18,4 km.</a:t>
            </a:r>
          </a:p>
          <a:p>
            <a:pPr lvl="0"/>
            <a:r>
              <a:rPr lang="cs-CZ" sz="1800" b="1" dirty="0"/>
              <a:t>D49</a:t>
            </a:r>
            <a:r>
              <a:rPr lang="cs-CZ" sz="1800" dirty="0"/>
              <a:t> – v roce 2021 bylo znovuzahájen úsek D49 Hulín – Fryšták.  </a:t>
            </a:r>
          </a:p>
          <a:p>
            <a:pPr lvl="0"/>
            <a:r>
              <a:rPr lang="cs-CZ" sz="1800" b="1" dirty="0"/>
              <a:t>D52</a:t>
            </a:r>
            <a:r>
              <a:rPr lang="cs-CZ" sz="1800" dirty="0"/>
              <a:t> – realizace úseků ke státní hranici s Rakouskem plánována 2025 – 2028, úsek přes Novomlýnské nádrže 2027– 2030.</a:t>
            </a:r>
          </a:p>
          <a:p>
            <a:pPr lvl="0"/>
            <a:r>
              <a:rPr lang="cs-CZ" sz="1800" b="1" dirty="0"/>
              <a:t>D55</a:t>
            </a:r>
            <a:r>
              <a:rPr lang="cs-CZ" sz="1800" dirty="0"/>
              <a:t> – V roce 2021 byla zprovozněna stavba D55 Otrokovice, obchvat JV a v současné době jsou v realizaci 2 úseky, postupně budou zahajovány další úseky. Dokončení celého tahu je plánováno do roku 2031. Do roku 2028 bude zprovozněn tah od Olomouce do Bzence.</a:t>
            </a:r>
            <a:r>
              <a:rPr lang="cs-CZ" sz="1800" b="1" dirty="0"/>
              <a:t> 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A88AC-1467-4976-9E1C-F04B93A262FE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629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Plánovaná silniční infrastruktura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980728"/>
            <a:ext cx="7704856" cy="5145435"/>
          </a:xfrm>
        </p:spPr>
        <p:txBody>
          <a:bodyPr/>
          <a:lstStyle/>
          <a:p>
            <a:pPr marL="0" indent="0">
              <a:buNone/>
            </a:pPr>
            <a:r>
              <a:rPr lang="cs-CZ" sz="2000" b="1" u="sng" dirty="0"/>
              <a:t>S</a:t>
            </a:r>
            <a:r>
              <a:rPr lang="cs-CZ" sz="2000" b="1" u="sng" dirty="0" smtClean="0"/>
              <a:t>třední Morava</a:t>
            </a:r>
            <a:r>
              <a:rPr lang="cs-CZ" sz="2000" b="1" dirty="0" smtClean="0"/>
              <a:t>:</a:t>
            </a:r>
          </a:p>
          <a:p>
            <a:pPr>
              <a:spcBef>
                <a:spcPts val="1200"/>
              </a:spcBef>
            </a:pPr>
            <a:r>
              <a:rPr lang="cs-CZ" sz="1800" dirty="0"/>
              <a:t>D35 </a:t>
            </a:r>
            <a:r>
              <a:rPr lang="cs-CZ" sz="1800" dirty="0" err="1"/>
              <a:t>Křelov</a:t>
            </a:r>
            <a:r>
              <a:rPr lang="cs-CZ" sz="1800" dirty="0"/>
              <a:t> - Slavonín, </a:t>
            </a:r>
            <a:r>
              <a:rPr lang="cs-CZ" sz="1800" dirty="0" smtClean="0"/>
              <a:t>2.etapa</a:t>
            </a:r>
            <a:r>
              <a:rPr lang="cs-CZ" sz="1800" dirty="0"/>
              <a:t>, stavba </a:t>
            </a:r>
            <a:r>
              <a:rPr lang="cs-CZ" sz="1800" dirty="0" smtClean="0"/>
              <a:t>3508.2 – realizace 2024 </a:t>
            </a:r>
            <a:r>
              <a:rPr lang="cs-CZ" sz="1800" dirty="0" smtClean="0"/>
              <a:t>- 2027</a:t>
            </a:r>
            <a:endParaRPr lang="cs-CZ" sz="1800" dirty="0" smtClean="0"/>
          </a:p>
          <a:p>
            <a:pPr>
              <a:spcBef>
                <a:spcPts val="1200"/>
              </a:spcBef>
            </a:pPr>
            <a:r>
              <a:rPr lang="cs-CZ" sz="1800" dirty="0"/>
              <a:t>I/35 </a:t>
            </a:r>
            <a:r>
              <a:rPr lang="cs-CZ" sz="1800" dirty="0" smtClean="0"/>
              <a:t>Lešná–</a:t>
            </a:r>
            <a:r>
              <a:rPr lang="cs-CZ" sz="1800" dirty="0" err="1" smtClean="0"/>
              <a:t>Palačov</a:t>
            </a:r>
            <a:r>
              <a:rPr lang="cs-CZ" sz="1800" dirty="0" smtClean="0"/>
              <a:t> – realizace 2022 – 2025</a:t>
            </a:r>
          </a:p>
          <a:p>
            <a:pPr>
              <a:spcBef>
                <a:spcPts val="1200"/>
              </a:spcBef>
            </a:pPr>
            <a:r>
              <a:rPr lang="cs-CZ" sz="1800" dirty="0" smtClean="0"/>
              <a:t>I/44 Mohelnice–</a:t>
            </a:r>
            <a:r>
              <a:rPr lang="cs-CZ" sz="1800" dirty="0" err="1" smtClean="0"/>
              <a:t>Vlachov</a:t>
            </a:r>
            <a:r>
              <a:rPr lang="cs-CZ" sz="1800" dirty="0" smtClean="0"/>
              <a:t> – předpoklad realizace 2026 – 2028</a:t>
            </a:r>
          </a:p>
          <a:p>
            <a:pPr>
              <a:spcBef>
                <a:spcPts val="1200"/>
              </a:spcBef>
            </a:pPr>
            <a:r>
              <a:rPr lang="cs-CZ" sz="1800" dirty="0"/>
              <a:t>I/44 Zábřeh – </a:t>
            </a:r>
            <a:r>
              <a:rPr lang="cs-CZ" sz="1800" dirty="0" smtClean="0"/>
              <a:t>obchvat - </a:t>
            </a:r>
            <a:r>
              <a:rPr lang="cs-CZ" sz="1800" dirty="0"/>
              <a:t>předpoklad realizace </a:t>
            </a:r>
            <a:r>
              <a:rPr lang="cs-CZ" sz="1800" dirty="0" smtClean="0"/>
              <a:t> 2026 </a:t>
            </a:r>
            <a:r>
              <a:rPr lang="cs-CZ" sz="1800" dirty="0" smtClean="0"/>
              <a:t>- 2029</a:t>
            </a:r>
            <a:endParaRPr lang="cs-CZ" sz="1800" dirty="0"/>
          </a:p>
          <a:p>
            <a:pPr>
              <a:spcBef>
                <a:spcPts val="1200"/>
              </a:spcBef>
            </a:pPr>
            <a:r>
              <a:rPr lang="cs-CZ" sz="1800" dirty="0"/>
              <a:t>I/46 Olomouc – východní </a:t>
            </a:r>
            <a:r>
              <a:rPr lang="cs-CZ" sz="1800" dirty="0" smtClean="0"/>
              <a:t>tangenta – předpoklad realizace 2026 – 2028</a:t>
            </a:r>
          </a:p>
          <a:p>
            <a:pPr>
              <a:spcBef>
                <a:spcPts val="1200"/>
              </a:spcBef>
            </a:pPr>
            <a:r>
              <a:rPr lang="cs-CZ" sz="1800" dirty="0"/>
              <a:t>I/46 Týneček–Šternberk </a:t>
            </a:r>
            <a:r>
              <a:rPr lang="cs-CZ" sz="1800" dirty="0" smtClean="0"/>
              <a:t>– </a:t>
            </a:r>
            <a:r>
              <a:rPr lang="cs-CZ" sz="1800" dirty="0"/>
              <a:t>předpoklad realizace </a:t>
            </a:r>
            <a:r>
              <a:rPr lang="cs-CZ" sz="1800" dirty="0" smtClean="0"/>
              <a:t>2025 – 2027</a:t>
            </a:r>
          </a:p>
          <a:p>
            <a:pPr>
              <a:spcBef>
                <a:spcPts val="1200"/>
              </a:spcBef>
            </a:pPr>
            <a:r>
              <a:rPr lang="cs-CZ" sz="1800" dirty="0"/>
              <a:t>I/46 Šternberk </a:t>
            </a:r>
            <a:r>
              <a:rPr lang="cs-CZ" sz="1800" dirty="0" smtClean="0"/>
              <a:t>obchvat – </a:t>
            </a:r>
            <a:r>
              <a:rPr lang="cs-CZ" sz="1800" dirty="0"/>
              <a:t>předpoklad realizace </a:t>
            </a:r>
            <a:r>
              <a:rPr lang="cs-CZ" sz="1800" dirty="0" smtClean="0"/>
              <a:t>2026 </a:t>
            </a:r>
            <a:r>
              <a:rPr lang="cs-CZ" sz="1800" dirty="0" smtClean="0"/>
              <a:t>- 2028 </a:t>
            </a:r>
            <a:endParaRPr lang="cs-CZ" sz="1800" dirty="0" smtClean="0"/>
          </a:p>
          <a:p>
            <a:pPr>
              <a:spcBef>
                <a:spcPts val="1200"/>
              </a:spcBef>
            </a:pPr>
            <a:r>
              <a:rPr lang="cs-CZ" sz="1800" dirty="0"/>
              <a:t>I/57 </a:t>
            </a:r>
            <a:r>
              <a:rPr lang="cs-CZ" sz="1800" dirty="0" err="1"/>
              <a:t>Semetín</a:t>
            </a:r>
            <a:r>
              <a:rPr lang="cs-CZ" sz="1800" dirty="0"/>
              <a:t> – Bystřička 2. stavba – realizace 2023 – 2025</a:t>
            </a:r>
          </a:p>
          <a:p>
            <a:pPr>
              <a:spcBef>
                <a:spcPts val="1200"/>
              </a:spcBef>
            </a:pPr>
            <a:r>
              <a:rPr lang="cs-CZ" sz="1800" dirty="0"/>
              <a:t>I/57 Valašské Meziříčí – Jarcová, obchvat – realizace 2026 </a:t>
            </a:r>
            <a:r>
              <a:rPr lang="cs-CZ" sz="1800" dirty="0" smtClean="0"/>
              <a:t>- 2028</a:t>
            </a:r>
          </a:p>
          <a:p>
            <a:pPr marL="0" indent="0">
              <a:buNone/>
            </a:pPr>
            <a:endParaRPr lang="cs-CZ" sz="1800" dirty="0"/>
          </a:p>
          <a:p>
            <a:pPr>
              <a:spcBef>
                <a:spcPts val="0"/>
              </a:spcBef>
            </a:pPr>
            <a:endParaRPr lang="cs-CZ" sz="1800" dirty="0"/>
          </a:p>
          <a:p>
            <a:endParaRPr lang="cs-CZ" sz="1800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A88AC-1467-4976-9E1C-F04B93A262FE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213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sz="2400" dirty="0"/>
              <a:t>Plánovaná železniční infrastruktura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124744"/>
            <a:ext cx="7704856" cy="5264944"/>
          </a:xfrm>
        </p:spPr>
        <p:txBody>
          <a:bodyPr/>
          <a:lstStyle/>
          <a:p>
            <a:r>
              <a:rPr lang="cs-CZ" sz="1800" dirty="0" smtClean="0"/>
              <a:t>V </a:t>
            </a:r>
            <a:r>
              <a:rPr lang="cs-CZ" sz="1800" dirty="0"/>
              <a:t>roce 2023 budou zahájeny  </a:t>
            </a:r>
            <a:r>
              <a:rPr lang="cs-CZ" sz="1800" dirty="0" smtClean="0"/>
              <a:t>stavby Lipník </a:t>
            </a:r>
            <a:r>
              <a:rPr lang="cs-CZ" sz="1800" dirty="0"/>
              <a:t>nad Bečvou – </a:t>
            </a:r>
            <a:r>
              <a:rPr lang="cs-CZ" sz="1800" dirty="0" err="1"/>
              <a:t>Drahotuše</a:t>
            </a:r>
            <a:r>
              <a:rPr lang="cs-CZ" sz="1800" dirty="0"/>
              <a:t>, BC, GSM-R + ETCS Hranice na Moravě – Horní </a:t>
            </a:r>
            <a:r>
              <a:rPr lang="cs-CZ" sz="1800" dirty="0" err="1"/>
              <a:t>lideč</a:t>
            </a:r>
            <a:r>
              <a:rPr lang="cs-CZ" sz="1800" dirty="0"/>
              <a:t> – </a:t>
            </a:r>
            <a:r>
              <a:rPr lang="cs-CZ" sz="1800" dirty="0" smtClean="0"/>
              <a:t>Střelná; Optimalizace </a:t>
            </a:r>
            <a:r>
              <a:rPr lang="cs-CZ" sz="1800" dirty="0"/>
              <a:t>traťového úseku Havířov (včetně) – zastávka Havířov střed (mimo</a:t>
            </a:r>
            <a:r>
              <a:rPr lang="cs-CZ" sz="1800" dirty="0" smtClean="0"/>
              <a:t>).</a:t>
            </a:r>
          </a:p>
          <a:p>
            <a:r>
              <a:rPr lang="cs-CZ" sz="1800" dirty="0"/>
              <a:t>V </a:t>
            </a:r>
            <a:r>
              <a:rPr lang="cs-CZ" sz="1800" dirty="0" smtClean="0"/>
              <a:t>roce 2023 v oblasti </a:t>
            </a:r>
            <a:r>
              <a:rPr lang="cs-CZ" sz="1800" dirty="0"/>
              <a:t>zvýšení bezpečnosti železničního provozu dojde k zahájení realizace projektu „ETCS Brno Horní Heršpice – Zastávka u Brna a projektu „Náhrada přejezdu P6532 v km 204,392</a:t>
            </a:r>
            <a:r>
              <a:rPr lang="cs-CZ" sz="1800" dirty="0" smtClean="0"/>
              <a:t>“</a:t>
            </a:r>
          </a:p>
          <a:p>
            <a:r>
              <a:rPr lang="cs-CZ" sz="1800" dirty="0" smtClean="0"/>
              <a:t>Další stavby se zahájením 2023 </a:t>
            </a:r>
            <a:r>
              <a:rPr lang="cs-CZ" sz="1800" dirty="0" smtClean="0"/>
              <a:t>jsou:</a:t>
            </a:r>
          </a:p>
          <a:p>
            <a:pPr lvl="1"/>
            <a:r>
              <a:rPr lang="cs-CZ" sz="1400" dirty="0" smtClean="0"/>
              <a:t>  	</a:t>
            </a:r>
            <a:r>
              <a:rPr lang="cs-CZ" sz="1800" dirty="0" smtClean="0"/>
              <a:t>Rekonstrukce </a:t>
            </a:r>
            <a:r>
              <a:rPr lang="cs-CZ" sz="1800" dirty="0" err="1"/>
              <a:t>žst</a:t>
            </a:r>
            <a:r>
              <a:rPr lang="cs-CZ" sz="1800" dirty="0"/>
              <a:t>. Praha-Smíchov, </a:t>
            </a:r>
          </a:p>
          <a:p>
            <a:pPr lvl="1"/>
            <a:r>
              <a:rPr lang="cs-CZ" sz="1800" dirty="0" smtClean="0"/>
              <a:t>	Modernizace </a:t>
            </a:r>
            <a:r>
              <a:rPr lang="cs-CZ" sz="1800" dirty="0"/>
              <a:t>a dostavba ŽST Praha-Masarykovo </a:t>
            </a:r>
            <a:r>
              <a:rPr lang="cs-CZ" sz="1800" dirty="0" smtClean="0"/>
              <a:t>nádraží</a:t>
            </a:r>
          </a:p>
          <a:p>
            <a:pPr lvl="1"/>
            <a:r>
              <a:rPr lang="cs-CZ" sz="1800" dirty="0" smtClean="0"/>
              <a:t>  	</a:t>
            </a:r>
            <a:r>
              <a:rPr lang="cs-CZ" sz="1800" dirty="0" err="1" smtClean="0"/>
              <a:t>Zdvoukolejnění</a:t>
            </a:r>
            <a:r>
              <a:rPr lang="cs-CZ" sz="1800" dirty="0" smtClean="0"/>
              <a:t> </a:t>
            </a:r>
            <a:r>
              <a:rPr lang="cs-CZ" sz="1800" dirty="0"/>
              <a:t>trati Praha-Ruzyně (mimo) – Kladno (mimo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dirty="0"/>
              <a:t> </a:t>
            </a:r>
            <a:r>
              <a:rPr lang="cs-CZ" sz="1800" dirty="0" smtClean="0"/>
              <a:t>  Brno-Přerov, uzel Ostrava, Kojetín-Hulín</a:t>
            </a:r>
          </a:p>
          <a:p>
            <a:pPr marL="0" indent="0">
              <a:buNone/>
            </a:pPr>
            <a:endParaRPr lang="cs-CZ" sz="1800" dirty="0"/>
          </a:p>
          <a:p>
            <a:pPr lvl="0"/>
            <a:r>
              <a:rPr lang="cs-CZ" sz="1800" dirty="0" smtClean="0"/>
              <a:t>Rychlá spojení </a:t>
            </a:r>
            <a:r>
              <a:rPr lang="cs-CZ" sz="1800" dirty="0"/>
              <a:t>a VRT - největší investice v nejbližších </a:t>
            </a:r>
            <a:r>
              <a:rPr lang="cs-CZ" sz="1800" dirty="0" smtClean="0"/>
              <a:t>desetiletích, celkově cca 815 mld. Kč</a:t>
            </a:r>
            <a:endParaRPr lang="cs-CZ" sz="1800" dirty="0"/>
          </a:p>
          <a:p>
            <a:pPr marL="0" indent="0">
              <a:buNone/>
            </a:pPr>
            <a:endParaRPr lang="cs-CZ" sz="1600" dirty="0"/>
          </a:p>
          <a:p>
            <a:pPr lvl="0"/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A88AC-1467-4976-9E1C-F04B93A262FE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999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Plánovaná železniční infrastruktura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052736"/>
            <a:ext cx="7776864" cy="5073427"/>
          </a:xfrm>
        </p:spPr>
        <p:txBody>
          <a:bodyPr/>
          <a:lstStyle/>
          <a:p>
            <a:pPr marL="0" indent="0">
              <a:buNone/>
            </a:pPr>
            <a:r>
              <a:rPr lang="cs-CZ" sz="2000" b="1" u="sng" dirty="0"/>
              <a:t>Střední Morava</a:t>
            </a:r>
            <a:r>
              <a:rPr lang="cs-CZ" sz="2000" b="1" dirty="0" smtClean="0"/>
              <a:t>:</a:t>
            </a:r>
          </a:p>
          <a:p>
            <a:pPr marL="0" indent="0">
              <a:buNone/>
            </a:pPr>
            <a:endParaRPr lang="cs-CZ" sz="2000" b="1" dirty="0" smtClean="0"/>
          </a:p>
          <a:p>
            <a:r>
              <a:rPr lang="cs-CZ" sz="1800" b="1" dirty="0"/>
              <a:t>Modernizace a elektrizace trati </a:t>
            </a:r>
            <a:r>
              <a:rPr lang="cs-CZ" sz="1800" b="1" dirty="0" smtClean="0"/>
              <a:t>Otrokovice – Vizovice</a:t>
            </a:r>
            <a:r>
              <a:rPr lang="cs-CZ" sz="1800" dirty="0" smtClean="0"/>
              <a:t> – předpoklad realizace 2024-2029 </a:t>
            </a:r>
          </a:p>
          <a:p>
            <a:r>
              <a:rPr lang="cs-CZ" sz="1800" b="1" dirty="0" smtClean="0"/>
              <a:t>Modernizace trati Brno-Přerov, 4. stavba Nezamyslice – Kojetín</a:t>
            </a:r>
            <a:r>
              <a:rPr lang="cs-CZ" sz="1800" dirty="0" smtClean="0"/>
              <a:t> – předpoklad realizace 2025-2028</a:t>
            </a:r>
          </a:p>
          <a:p>
            <a:r>
              <a:rPr lang="cs-CZ" sz="1800" b="1" dirty="0"/>
              <a:t>Modernizace trati Brno-Přerov, </a:t>
            </a:r>
            <a:r>
              <a:rPr lang="cs-CZ" sz="1800" b="1" dirty="0" smtClean="0"/>
              <a:t>5. </a:t>
            </a:r>
            <a:r>
              <a:rPr lang="cs-CZ" sz="1800" b="1" dirty="0"/>
              <a:t>stavba </a:t>
            </a:r>
            <a:r>
              <a:rPr lang="cs-CZ" sz="1800" b="1" dirty="0" smtClean="0"/>
              <a:t>Kojetín – Přerov</a:t>
            </a:r>
            <a:r>
              <a:rPr lang="cs-CZ" sz="1800" dirty="0" smtClean="0"/>
              <a:t>   </a:t>
            </a:r>
            <a:r>
              <a:rPr lang="cs-CZ" sz="1800" dirty="0"/>
              <a:t>– předpoklad realizace 2025-2028</a:t>
            </a:r>
          </a:p>
          <a:p>
            <a:r>
              <a:rPr lang="cs-CZ" sz="1800" b="1" dirty="0" smtClean="0"/>
              <a:t>Konverze na 25kV, 50 Hz v úseku Říkovice – Hranice na Moravě</a:t>
            </a:r>
            <a:r>
              <a:rPr lang="cs-CZ" sz="1800" dirty="0" smtClean="0"/>
              <a:t> (mimo) – předpoklad realizace 2027-2030 </a:t>
            </a:r>
          </a:p>
          <a:p>
            <a:r>
              <a:rPr lang="cs-CZ" sz="1800" b="1" dirty="0" smtClean="0"/>
              <a:t>Modernizace a elektrizace trati Kojetín (mimo) – Hulín</a:t>
            </a:r>
            <a:r>
              <a:rPr lang="cs-CZ" sz="1800" dirty="0" smtClean="0"/>
              <a:t> – předpoklad realizace 2029-2031</a:t>
            </a:r>
          </a:p>
          <a:p>
            <a:r>
              <a:rPr lang="cs-CZ" sz="1800" b="1" dirty="0" smtClean="0"/>
              <a:t>Státní </a:t>
            </a:r>
            <a:r>
              <a:rPr lang="cs-CZ" sz="1800" b="1" dirty="0"/>
              <a:t>hranice Slovenská republika (Střelná) – Vsetín (mimo) – </a:t>
            </a:r>
            <a:r>
              <a:rPr lang="cs-CZ" sz="1800" b="1" dirty="0" smtClean="0"/>
              <a:t>konverze</a:t>
            </a:r>
            <a:r>
              <a:rPr lang="cs-CZ" sz="1800" dirty="0" smtClean="0"/>
              <a:t>  – předpoklad realizace 2024-2026</a:t>
            </a:r>
          </a:p>
          <a:p>
            <a:endParaRPr lang="cs-CZ" sz="1800" dirty="0" smtClean="0"/>
          </a:p>
          <a:p>
            <a:endParaRPr lang="cs-CZ" sz="1800" u="sng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A88AC-1467-4976-9E1C-F04B93A262FE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314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Plánovaná železniční infrastruktura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u="sng" dirty="0"/>
              <a:t>Střední Morava</a:t>
            </a:r>
            <a:r>
              <a:rPr lang="cs-CZ" sz="2000" b="1" dirty="0" smtClean="0"/>
              <a:t>:</a:t>
            </a:r>
          </a:p>
          <a:p>
            <a:endParaRPr lang="cs-CZ" sz="1800" u="sng" dirty="0" smtClean="0"/>
          </a:p>
          <a:p>
            <a:r>
              <a:rPr lang="cs-CZ" sz="1800" b="1" dirty="0"/>
              <a:t>Rekonstrukce </a:t>
            </a:r>
            <a:r>
              <a:rPr lang="cs-CZ" sz="1800" b="1" dirty="0" err="1"/>
              <a:t>žst</a:t>
            </a:r>
            <a:r>
              <a:rPr lang="cs-CZ" sz="1800" b="1" dirty="0"/>
              <a:t>. Bystřice pod Hostýnem </a:t>
            </a:r>
            <a:r>
              <a:rPr lang="cs-CZ" sz="1800" dirty="0"/>
              <a:t>– předpoklad realizace 2025 - 2027 </a:t>
            </a:r>
            <a:endParaRPr lang="cs-CZ" sz="1800" dirty="0" smtClean="0"/>
          </a:p>
          <a:p>
            <a:r>
              <a:rPr lang="cs-CZ" sz="1800" b="1" dirty="0" smtClean="0"/>
              <a:t>VRT (Brno) – Přerov – Ostrava, VRT Moravská brána I</a:t>
            </a:r>
            <a:r>
              <a:rPr lang="cs-CZ" sz="1800" dirty="0" smtClean="0"/>
              <a:t> (úsek Prosenice – Hranice na Moravě) – předpoklad realizace 2026 - 2029</a:t>
            </a:r>
            <a:endParaRPr lang="cs-CZ" sz="1800" u="sng" dirty="0" smtClean="0"/>
          </a:p>
          <a:p>
            <a:r>
              <a:rPr lang="cs-CZ" sz="1800" b="1" dirty="0" smtClean="0"/>
              <a:t>Elektrizace </a:t>
            </a:r>
            <a:r>
              <a:rPr lang="cs-CZ" sz="1800" b="1" dirty="0"/>
              <a:t>trati </a:t>
            </a:r>
            <a:r>
              <a:rPr lang="cs-CZ" sz="1800" b="1" dirty="0" smtClean="0"/>
              <a:t>Kunovice (mimo) – Veselí nad Moravou (mimo)</a:t>
            </a:r>
            <a:r>
              <a:rPr lang="cs-CZ" sz="1800" dirty="0" smtClean="0"/>
              <a:t> probíhá příprava zahájení zpracování záměru projektu</a:t>
            </a:r>
          </a:p>
          <a:p>
            <a:r>
              <a:rPr lang="cs-CZ" sz="1800" b="1" dirty="0" smtClean="0"/>
              <a:t>Elektrizace trati Staré Město u Uherského Hradiště - Bojkovice</a:t>
            </a:r>
            <a:r>
              <a:rPr lang="cs-CZ" sz="1800" dirty="0"/>
              <a:t> probíhá příprava zahájení zpracování záměru </a:t>
            </a:r>
            <a:r>
              <a:rPr lang="cs-CZ" sz="1800" dirty="0" smtClean="0"/>
              <a:t>projektu</a:t>
            </a:r>
          </a:p>
          <a:p>
            <a:r>
              <a:rPr lang="cs-CZ" sz="1800" b="1" dirty="0"/>
              <a:t>Elektrizace trati </a:t>
            </a:r>
            <a:r>
              <a:rPr lang="cs-CZ" sz="1800" b="1" dirty="0" smtClean="0"/>
              <a:t>Újezdec u UH - Luhačovice</a:t>
            </a:r>
            <a:endParaRPr lang="cs-CZ" sz="1800" b="1" dirty="0" smtClean="0"/>
          </a:p>
          <a:p>
            <a:endParaRPr 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A88AC-1467-4976-9E1C-F04B93A262FE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73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7283450" cy="935831"/>
          </a:xfrm>
        </p:spPr>
        <p:txBody>
          <a:bodyPr/>
          <a:lstStyle/>
          <a:p>
            <a:r>
              <a:rPr lang="cs-CZ" sz="2400" dirty="0"/>
              <a:t>Plánovaná infrastruktura vnitrozemských vodních </a:t>
            </a:r>
            <a:r>
              <a:rPr lang="cs-CZ" sz="2400" dirty="0" smtClean="0"/>
              <a:t>cest</a:t>
            </a:r>
            <a:r>
              <a:rPr lang="cs-CZ" sz="2400" u="sng" dirty="0">
                <a:solidFill>
                  <a:srgbClr val="00B050"/>
                </a:solidFill>
              </a:rPr>
              <a:t/>
            </a:r>
            <a:br>
              <a:rPr lang="cs-CZ" sz="2400" u="sng" dirty="0">
                <a:solidFill>
                  <a:srgbClr val="00B05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600" dirty="0" smtClean="0"/>
              <a:t>Klíčové </a:t>
            </a:r>
            <a:r>
              <a:rPr lang="cs-CZ" sz="1600" dirty="0"/>
              <a:t>projekty – realizace plavebních stupňů </a:t>
            </a:r>
            <a:r>
              <a:rPr lang="cs-CZ" sz="1600" b="1" dirty="0"/>
              <a:t>Děčín a Přelouč</a:t>
            </a:r>
            <a:r>
              <a:rPr lang="cs-CZ" sz="1600" dirty="0"/>
              <a:t>, procesně velmi problematické. </a:t>
            </a:r>
            <a:endParaRPr lang="cs-CZ" sz="1600" dirty="0" smtClean="0"/>
          </a:p>
          <a:p>
            <a:pPr marL="0" lvl="0" indent="0" algn="just">
              <a:buNone/>
            </a:pPr>
            <a:endParaRPr lang="cs-CZ" sz="1600" dirty="0"/>
          </a:p>
          <a:p>
            <a:pPr algn="just"/>
            <a:r>
              <a:rPr lang="cs-CZ" sz="1600" dirty="0" smtClean="0"/>
              <a:t>V</a:t>
            </a:r>
            <a:r>
              <a:rPr lang="cs-CZ" sz="1600" dirty="0"/>
              <a:t> rámci rozvoje vodních cest jsou v roce 2022 zahajovány např. stavby přístaviště </a:t>
            </a:r>
            <a:r>
              <a:rPr lang="cs-CZ" sz="1600" dirty="0" err="1"/>
              <a:t>Brná</a:t>
            </a:r>
            <a:r>
              <a:rPr lang="cs-CZ" sz="1600" dirty="0"/>
              <a:t>, Štětí, Ústí nad Labem - </a:t>
            </a:r>
            <a:r>
              <a:rPr lang="cs-CZ" sz="1600" dirty="0" err="1"/>
              <a:t>Vaňov</a:t>
            </a:r>
            <a:r>
              <a:rPr lang="cs-CZ" sz="1600" dirty="0"/>
              <a:t> – OLD 2. etapa, Čelákovice, Kolín, Poděbrady, výstavba servisního centra Roudnice nad Labem či čekací stání pro malá plavidla na Vltavě – PK Vrané nad </a:t>
            </a:r>
            <a:r>
              <a:rPr lang="cs-CZ" sz="1600" dirty="0" smtClean="0"/>
              <a:t>Vltavou</a:t>
            </a:r>
            <a:endParaRPr lang="cs-CZ" sz="1600" dirty="0"/>
          </a:p>
          <a:p>
            <a:pPr marL="0" indent="0" algn="just">
              <a:buNone/>
            </a:pPr>
            <a:endParaRPr lang="cs-CZ" sz="1600" dirty="0" smtClean="0"/>
          </a:p>
          <a:p>
            <a:pPr algn="just"/>
            <a:r>
              <a:rPr lang="cs-CZ" sz="1600" dirty="0"/>
              <a:t>V roce 2023 se dále počítá se zahájením staveb přístaviště Brandýs n. L., Malé Žernoseky, Oseček, </a:t>
            </a:r>
            <a:r>
              <a:rPr lang="cs-CZ" sz="1600" dirty="0" err="1"/>
              <a:t>Klecánky</a:t>
            </a:r>
            <a:r>
              <a:rPr lang="cs-CZ" sz="1600" dirty="0"/>
              <a:t>, Štěchovice, výstavba stání plavidel Brandýs nad Labem či realizace přístavu Kamýk nad Vltavou</a:t>
            </a:r>
            <a:r>
              <a:rPr lang="cs-CZ" sz="1600" dirty="0" smtClean="0"/>
              <a:t>.</a:t>
            </a:r>
          </a:p>
          <a:p>
            <a:pPr marL="0" indent="0" algn="just">
              <a:buNone/>
            </a:pPr>
            <a:endParaRPr lang="cs-CZ" sz="1600" dirty="0"/>
          </a:p>
          <a:p>
            <a:pPr algn="just"/>
            <a:r>
              <a:rPr lang="cs-CZ" sz="1600" dirty="0" smtClean="0"/>
              <a:t>MD </a:t>
            </a:r>
            <a:r>
              <a:rPr lang="cs-CZ" sz="1600" dirty="0"/>
              <a:t>zajišťuje materiál „Návrh na zpracování aktualizace Politiky územního rozvoje České republiky z důvodu naléhavého veřejného zájmu za účelem </a:t>
            </a:r>
            <a:r>
              <a:rPr lang="cs-CZ" sz="1600" b="1" dirty="0"/>
              <a:t>zrušení územní ochrany formou územní rezervy pro celé průplavní spojení Dunaj-Odra-Labe</a:t>
            </a:r>
            <a:r>
              <a:rPr lang="cs-CZ" sz="1600" dirty="0"/>
              <a:t>“. Materiál je nyní ve stavu vypořádání připomínek po meziresortním připomínkovém řízení.</a:t>
            </a:r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A88AC-1467-4976-9E1C-F04B93A262FE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5032502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zor_ppt.pot [režim kompatibility]" id="{BEFF2CE5-7837-49CA-A715-9CC4AE063F65}" vid="{A91DDC9C-5E80-4038-8012-FDBFDF2C7BE1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22008</TotalTime>
  <Words>1293</Words>
  <Application>Microsoft Office PowerPoint</Application>
  <PresentationFormat>Předvádění na obrazovce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Segoe UI</vt:lpstr>
      <vt:lpstr>Wingdings</vt:lpstr>
      <vt:lpstr>Výchozí návrh</vt:lpstr>
      <vt:lpstr>XII. ročník Mezinárodní konference Luhačovice</vt:lpstr>
      <vt:lpstr>Osnova vystoupení</vt:lpstr>
      <vt:lpstr>Plánovaná silniční infrastruktura </vt:lpstr>
      <vt:lpstr>Plánovaná silniční infrastruktura </vt:lpstr>
      <vt:lpstr>Plánovaná silniční infrastruktura </vt:lpstr>
      <vt:lpstr>Plánovaná železniční infrastruktura </vt:lpstr>
      <vt:lpstr>Plánovaná železniční infrastruktura </vt:lpstr>
      <vt:lpstr>Plánovaná železniční infrastruktura </vt:lpstr>
      <vt:lpstr>Plánovaná infrastruktura vnitrozemských vodních cest </vt:lpstr>
      <vt:lpstr>Příprava rozpočtu SFDI na rok 2023</vt:lpstr>
      <vt:lpstr>Realizace staveb a nepředpokládaná míra inflace</vt:lpstr>
      <vt:lpstr>Financování dopravní infrastruktury  - závěr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Straková Eva Mgr.</dc:creator>
  <cp:lastModifiedBy>Luděk Sosna</cp:lastModifiedBy>
  <cp:revision>259</cp:revision>
  <cp:lastPrinted>2017-09-19T08:32:40Z</cp:lastPrinted>
  <dcterms:created xsi:type="dcterms:W3CDTF">2016-04-28T10:10:51Z</dcterms:created>
  <dcterms:modified xsi:type="dcterms:W3CDTF">2022-09-15T15:54:07Z</dcterms:modified>
</cp:coreProperties>
</file>