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72" r:id="rId1"/>
  </p:sldMasterIdLst>
  <p:notesMasterIdLst>
    <p:notesMasterId r:id="rId24"/>
  </p:notesMasterIdLst>
  <p:sldIdLst>
    <p:sldId id="256" r:id="rId2"/>
    <p:sldId id="329" r:id="rId3"/>
    <p:sldId id="315" r:id="rId4"/>
    <p:sldId id="325" r:id="rId5"/>
    <p:sldId id="318" r:id="rId6"/>
    <p:sldId id="316" r:id="rId7"/>
    <p:sldId id="324" r:id="rId8"/>
    <p:sldId id="326" r:id="rId9"/>
    <p:sldId id="327" r:id="rId10"/>
    <p:sldId id="335" r:id="rId11"/>
    <p:sldId id="321" r:id="rId12"/>
    <p:sldId id="333" r:id="rId13"/>
    <p:sldId id="351" r:id="rId14"/>
    <p:sldId id="257" r:id="rId15"/>
    <p:sldId id="368" r:id="rId16"/>
    <p:sldId id="314" r:id="rId17"/>
    <p:sldId id="364" r:id="rId18"/>
    <p:sldId id="367" r:id="rId19"/>
    <p:sldId id="365" r:id="rId20"/>
    <p:sldId id="366" r:id="rId21"/>
    <p:sldId id="358" r:id="rId22"/>
    <p:sldId id="297" r:id="rId23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icrosoft YaHei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07" autoAdjust="0"/>
  </p:normalViewPr>
  <p:slideViewPr>
    <p:cSldViewPr>
      <p:cViewPr>
        <p:scale>
          <a:sx n="75" d="100"/>
          <a:sy n="75" d="100"/>
        </p:scale>
        <p:origin x="-2664" y="-9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52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4813" cy="41132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smtClean="0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cs typeface="Segoe UI" charset="0"/>
              </a:defRPr>
            </a:lvl1pPr>
          </a:lstStyle>
          <a:p>
            <a:fld id="{40B7E69C-6856-489E-994C-626714078D85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B6400D6-B54A-4A44-A0E6-48556E5198F5}" type="slidenum">
              <a:rPr lang="cs-CZ"/>
              <a:pPr/>
              <a:t>0</a:t>
            </a:fld>
            <a:endParaRPr lang="cs-CZ"/>
          </a:p>
        </p:txBody>
      </p:sp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2DBF7D-6F9F-4328-BC9E-F52E7BDA0A8E}" type="slidenum">
              <a:rPr lang="cs-CZ"/>
              <a:pPr/>
              <a:t>13</a:t>
            </a:fld>
            <a:endParaRPr lang="cs-CZ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72DBF7D-6F9F-4328-BC9E-F52E7BDA0A8E}" type="slidenum">
              <a:rPr lang="cs-CZ"/>
              <a:pPr/>
              <a:t>15</a:t>
            </a:fld>
            <a:endParaRPr lang="cs-CZ"/>
          </a:p>
        </p:txBody>
      </p:sp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1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DA5B57D-5797-489A-8351-6D6CA30230F5}" type="slidenum">
              <a:rPr lang="cs-CZ"/>
              <a:pPr/>
              <a:t>21</a:t>
            </a:fld>
            <a:endParaRPr lang="cs-CZ"/>
          </a:p>
        </p:txBody>
      </p:sp>
      <p:sp>
        <p:nvSpPr>
          <p:cNvPr id="839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cap="flat"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C1235B-A470-47EE-8FE1-F0A5F7A4E2F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7B86A99-91BC-4622-9F11-BAA9C8D6601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91B8CC-4A5F-442F-8BE6-444D0A766E77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92C84F-BA57-49E1-88E3-FC2AEC31B2AE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8126E7D-5210-456D-9B40-BA7BB892CE55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9C56881-AE99-4BCA-836D-707B72E96F5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B07C560-E503-4D6F-B4A5-8FA8929103C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9D02A6-7096-4E38-9E07-1EF9A393C86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6188DA9-471C-427E-AD47-ED233E0AFCE8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BC0BD67-3D88-4A0D-80F2-063A88E9CD4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7F755E-4C66-49C0-A4D4-14B8B205406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7EF01D6A-7981-4394-BA58-0E7505891DF0}" type="datetimeFigureOut">
              <a:rPr lang="cs-CZ" smtClean="0"/>
              <a:pPr/>
              <a:t>22.09.2022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39230AE5-4286-4D9E-93C9-0FC4A237F69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457200" y="1447800"/>
            <a:ext cx="8229600" cy="1766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5000" dirty="0" smtClean="0">
                <a:solidFill>
                  <a:srgbClr val="000000"/>
                </a:solidFill>
                <a:latin typeface="Cambria" pitchFamily="16" charset="0"/>
              </a:rPr>
              <a:t>APLIKACE VEŘEJNÉ OSVĚTLENÍ Z POHLEDU VÝROBCE</a:t>
            </a:r>
            <a:endParaRPr lang="cs-CZ" sz="5000" dirty="0">
              <a:solidFill>
                <a:srgbClr val="000000"/>
              </a:solidFill>
              <a:latin typeface="Cambria" pitchFamily="16" charset="0"/>
            </a:endParaRP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371600" y="3886200"/>
            <a:ext cx="5057788" cy="90012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63500" algn="ctr">
              <a:spcBef>
                <a:spcPts val="800"/>
              </a:spcBef>
              <a:buClrTx/>
              <a:buFontTx/>
              <a:buNone/>
              <a:tabLst>
                <a:tab pos="63500" algn="l"/>
                <a:tab pos="977900" algn="l"/>
                <a:tab pos="1892300" algn="l"/>
                <a:tab pos="2806700" algn="l"/>
                <a:tab pos="3721100" algn="l"/>
                <a:tab pos="4635500" algn="l"/>
                <a:tab pos="5549900" algn="l"/>
                <a:tab pos="6464300" algn="l"/>
                <a:tab pos="7378700" algn="l"/>
                <a:tab pos="8293100" algn="l"/>
                <a:tab pos="9207500" algn="l"/>
                <a:tab pos="10121900" algn="l"/>
              </a:tabLst>
            </a:pPr>
            <a:endParaRPr lang="cs-CZ" sz="3200" dirty="0">
              <a:solidFill>
                <a:srgbClr val="898989"/>
              </a:solidFill>
              <a:latin typeface="Cambria" pitchFamily="16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CA6A1A-868B-4BC1-85DA-1F9D1165FE7E}" type="slidenum">
              <a:rPr lang="cs-CZ" sz="1200">
                <a:solidFill>
                  <a:srgbClr val="898989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0</a:t>
            </a:fld>
            <a:endParaRPr lang="cs-CZ" sz="1200">
              <a:solidFill>
                <a:srgbClr val="898989"/>
              </a:solidFill>
            </a:endParaRPr>
          </a:p>
        </p:txBody>
      </p:sp>
      <p:pic>
        <p:nvPicPr>
          <p:cNvPr id="63489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1412"/>
          </a:xfrm>
        </p:spPr>
        <p:txBody>
          <a:bodyPr/>
          <a:lstStyle/>
          <a:p>
            <a:r>
              <a:rPr lang="cs-CZ" dirty="0" smtClean="0"/>
              <a:t>Požadavky na rekonstrukci VO dle MŽP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1 Doporučené typy svítidel: Použijí se svítidla vyzařující v základní (vodorovné) poloze pouze do dolního poloprostoru (ULR = 0 %, viz kapitola Komentář). </a:t>
            </a:r>
          </a:p>
          <a:p>
            <a:r>
              <a:rPr lang="cs-CZ" sz="1800" dirty="0" smtClean="0"/>
              <a:t>2 Doporučený způsob instalace svítidel: Svítidla budou instalována vždy ve vodorovné poloze, tak, aby byl naplněn záměr co nejmenšího vyzařování do horního poloprostoru.V případech, kdy takto není možné dosáhnout požadované úrovně či rovnoměrnosti osvětlení a není možné změnit polohu světelného místa, je přípustné naklonit svítidlo nejvýše o 10°, pokud to umožní dosažení významně lepších parametrů osvětlení cílového</a:t>
            </a:r>
          </a:p>
          <a:p>
            <a:r>
              <a:rPr lang="cs-CZ" sz="1800" dirty="0" smtClean="0"/>
              <a:t>3 Doporučené typy světelných zdrojů: Budou použity světelné zdroje, které nevyzařují více než 10 % energie ve vlnových délkách &lt; 500nm. Pokud tento parametr není známý, použijí se světelné zdroje s náhradní teplotou chromatičnosti nejvýše 2700 K (CCT ≤ 2700 K). Světelné zdroje budou použity výhradně ve svítidlech pro tyto zdroje přímo určených.</a:t>
            </a:r>
          </a:p>
          <a:p>
            <a:endParaRPr lang="cs-CZ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000428" y="-714404"/>
            <a:ext cx="15501950" cy="8719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Názory odborníků</a:t>
            </a:r>
            <a:endParaRPr lang="cs-CZ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-2246360" y="-571528"/>
            <a:ext cx="13716098" cy="7715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18628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28596" y="571480"/>
            <a:ext cx="8229600" cy="912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3600" b="1" dirty="0">
              <a:solidFill>
                <a:srgbClr val="000000"/>
              </a:solidFill>
              <a:latin typeface="Cambria" pitchFamily="16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500034" y="1214422"/>
            <a:ext cx="8229600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65125" indent="-254000">
              <a:spcBef>
                <a:spcPts val="800"/>
              </a:spcBef>
              <a:buClrTx/>
              <a:buFontTx/>
              <a:buNone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sz="2000" i="1" dirty="0">
              <a:solidFill>
                <a:srgbClr val="000000"/>
              </a:solidFill>
              <a:latin typeface="Calibri" pitchFamily="32" charset="0"/>
            </a:endParaRP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sz="20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 marL="363538" indent="-255588">
              <a:spcBef>
                <a:spcPts val="800"/>
              </a:spcBef>
              <a:buClr>
                <a:srgbClr val="9BBB59"/>
              </a:buClr>
              <a:buFont typeface="Georgia" pitchFamily="16" charset="0"/>
              <a:buNone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sz="2000" b="1" dirty="0">
              <a:solidFill>
                <a:srgbClr val="000000"/>
              </a:solidFill>
              <a:latin typeface="Calibri" pitchFamily="32" charset="0"/>
            </a:endParaRPr>
          </a:p>
          <a:p>
            <a:pPr marL="363538" indent="-255588">
              <a:spcBef>
                <a:spcPts val="800"/>
              </a:spcBef>
              <a:buClr>
                <a:srgbClr val="9BBB59"/>
              </a:buClr>
              <a:buFont typeface="Georgia" pitchFamily="16" charset="0"/>
              <a:buNone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sz="20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12C28F1-643C-47D6-BA8A-A584C204B5AC}" type="slidenum">
              <a:rPr lang="cs-CZ" sz="1200">
                <a:solidFill>
                  <a:srgbClr val="898989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13</a:t>
            </a:fld>
            <a:endParaRPr lang="cs-CZ" sz="1200">
              <a:solidFill>
                <a:srgbClr val="898989"/>
              </a:solidFill>
            </a:endParaRPr>
          </a:p>
        </p:txBody>
      </p:sp>
      <p:pic>
        <p:nvPicPr>
          <p:cNvPr id="62466" name="Picture 2" descr="http://www.svetelneznecisteni.cz/img-content/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3844" y="-17884"/>
            <a:ext cx="9167844" cy="687588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Ekologicky příznivé barvy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PC AMBER	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cs-CZ" dirty="0" smtClean="0"/>
              <a:t>85</a:t>
            </a:r>
            <a:r>
              <a:rPr lang="cs-CZ" dirty="0" smtClean="0"/>
              <a:t>lm/W</a:t>
            </a:r>
            <a:endParaRPr lang="cs-CZ" dirty="0" smtClean="0"/>
          </a:p>
          <a:p>
            <a:r>
              <a:rPr lang="cs-CZ" dirty="0" smtClean="0"/>
              <a:t>RA&gt; 70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cs-CZ" dirty="0" smtClean="0"/>
              <a:t>30</a:t>
            </a:r>
            <a:r>
              <a:rPr lang="cs-CZ" dirty="0" smtClean="0"/>
              <a:t>00K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cs-CZ" dirty="0" smtClean="0"/>
              <a:t>140lm/W</a:t>
            </a:r>
            <a:endParaRPr lang="cs-CZ" dirty="0" smtClean="0"/>
          </a:p>
          <a:p>
            <a:r>
              <a:rPr lang="cs-CZ" dirty="0" smtClean="0"/>
              <a:t>RA&gt;70</a:t>
            </a:r>
            <a:endParaRPr lang="cs-CZ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6"/>
            <a:ext cx="4572000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5459" y="3571876"/>
            <a:ext cx="4628541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457200" y="503238"/>
            <a:ext cx="8229600" cy="91281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4000" b="1" dirty="0" smtClean="0">
                <a:solidFill>
                  <a:srgbClr val="000000"/>
                </a:solidFill>
                <a:latin typeface="Cambria" pitchFamily="16" charset="0"/>
              </a:rPr>
              <a:t>Funkce </a:t>
            </a:r>
            <a:r>
              <a:rPr lang="cs-CZ" sz="4000" b="1" dirty="0" err="1" smtClean="0">
                <a:solidFill>
                  <a:srgbClr val="000000"/>
                </a:solidFill>
                <a:latin typeface="Cambria" pitchFamily="16" charset="0"/>
              </a:rPr>
              <a:t>tunable</a:t>
            </a:r>
            <a:r>
              <a:rPr lang="cs-CZ" sz="4000" b="1" dirty="0" smtClean="0">
                <a:solidFill>
                  <a:srgbClr val="000000"/>
                </a:solidFill>
                <a:latin typeface="Cambria" pitchFamily="16" charset="0"/>
              </a:rPr>
              <a:t> </a:t>
            </a:r>
            <a:r>
              <a:rPr lang="cs-CZ" sz="4000" b="1" dirty="0" err="1" smtClean="0">
                <a:solidFill>
                  <a:srgbClr val="000000"/>
                </a:solidFill>
                <a:latin typeface="Cambria" pitchFamily="16" charset="0"/>
              </a:rPr>
              <a:t>white</a:t>
            </a:r>
            <a:r>
              <a:rPr lang="cs-CZ" sz="4000" b="1" dirty="0" smtClean="0">
                <a:solidFill>
                  <a:srgbClr val="000000"/>
                </a:solidFill>
                <a:latin typeface="Cambria" pitchFamily="16" charset="0"/>
              </a:rPr>
              <a:t> / </a:t>
            </a:r>
            <a:r>
              <a:rPr lang="cs-CZ" sz="4000" b="1" dirty="0" err="1" smtClean="0">
                <a:solidFill>
                  <a:srgbClr val="000000"/>
                </a:solidFill>
                <a:latin typeface="Cambria" pitchFamily="16" charset="0"/>
              </a:rPr>
              <a:t>night</a:t>
            </a:r>
            <a:r>
              <a:rPr lang="cs-CZ" sz="4000" b="1" dirty="0" smtClean="0">
                <a:solidFill>
                  <a:srgbClr val="000000"/>
                </a:solidFill>
                <a:latin typeface="Cambria" pitchFamily="16" charset="0"/>
              </a:rPr>
              <a:t> </a:t>
            </a:r>
            <a:r>
              <a:rPr lang="cs-CZ" sz="4000" b="1" dirty="0" err="1" smtClean="0">
                <a:solidFill>
                  <a:srgbClr val="000000"/>
                </a:solidFill>
                <a:latin typeface="Cambria" pitchFamily="16" charset="0"/>
              </a:rPr>
              <a:t>tune</a:t>
            </a:r>
            <a:endParaRPr lang="cs-CZ" sz="4000" b="1" dirty="0">
              <a:solidFill>
                <a:srgbClr val="000000"/>
              </a:solidFill>
              <a:latin typeface="Cambria" pitchFamily="16" charset="0"/>
            </a:endParaRP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7200" y="1233488"/>
            <a:ext cx="8229600" cy="4525962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65125" indent="-254000">
              <a:spcBef>
                <a:spcPts val="800"/>
              </a:spcBef>
              <a:buClrTx/>
              <a:buFontTx/>
              <a:buNone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sz="2000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 marL="363538" indent="-255588">
              <a:spcBef>
                <a:spcPts val="800"/>
              </a:spcBef>
              <a:buClr>
                <a:srgbClr val="9BBB59"/>
              </a:buClr>
              <a:buFont typeface="Georgia" pitchFamily="16" charset="0"/>
              <a:buNone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sz="2000" b="1" dirty="0">
              <a:solidFill>
                <a:srgbClr val="000000"/>
              </a:solidFill>
              <a:latin typeface="Calibri" pitchFamily="32" charset="0"/>
            </a:endParaRPr>
          </a:p>
          <a:p>
            <a:pPr marL="363538" indent="-255588">
              <a:spcBef>
                <a:spcPts val="800"/>
              </a:spcBef>
              <a:buClr>
                <a:srgbClr val="9BBB59"/>
              </a:buClr>
              <a:buFont typeface="Georgia" pitchFamily="16" charset="0"/>
              <a:buNone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sz="20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712C28F1-643C-47D6-BA8A-A584C204B5AC}" type="slidenum">
              <a:rPr lang="cs-CZ" sz="1200">
                <a:solidFill>
                  <a:srgbClr val="898989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15</a:t>
            </a:fld>
            <a:endParaRPr lang="cs-CZ" sz="1200">
              <a:solidFill>
                <a:srgbClr val="898989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20" y="1571612"/>
            <a:ext cx="885828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125" indent="-254000">
              <a:spcBef>
                <a:spcPts val="800"/>
              </a:spcBef>
              <a:buClrTx/>
              <a:buFontTx/>
              <a:buNone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endParaRPr lang="cs-CZ" i="1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b="1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Aktuální využití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Zejména v interiérových aplikacích, pro zajištění správného biorytmu.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Od jednoduchého řešení v podobě dvou vyzařovacích zdrojů s rozdílnou teplotou chromatičnosti, po sofistikované řešení využití různých teplot na LED modulu 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Možnost volby regulace od manuální, až po profesionální řešení, které se nastaví podle chodu daného prostoru.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Standardní rozhraní teplot 2700K – 6000K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b="1" i="1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Využití u veřejného osvětlení</a:t>
            </a:r>
            <a:endParaRPr lang="cs-CZ" dirty="0" smtClean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Stejná podstata jako u interiérových řešení (melatonin)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Rozhraní teplot 2200K – 4000K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Viditelná vyzařovací plocha, využití různých teplot na LED modulu, při zachovaní světelné plochy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Regulace dle </a:t>
            </a:r>
            <a:r>
              <a:rPr lang="cs-CZ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Atsrodim</a:t>
            </a: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 hodin a souběžného stmívání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Plynulá regulace v průběhu času</a:t>
            </a:r>
          </a:p>
          <a:p>
            <a:pPr marL="363538" indent="-255588">
              <a:spcBef>
                <a:spcPts val="400"/>
              </a:spcBef>
              <a:buClr>
                <a:srgbClr val="9BBB59"/>
              </a:buClr>
              <a:buFont typeface="Georgia" pitchFamily="16" charset="0"/>
              <a:buChar char="•"/>
              <a:tabLst>
                <a:tab pos="935038" algn="l"/>
                <a:tab pos="1849438" algn="l"/>
                <a:tab pos="2763838" algn="l"/>
                <a:tab pos="3678238" algn="l"/>
                <a:tab pos="4592638" algn="l"/>
                <a:tab pos="5507038" algn="l"/>
                <a:tab pos="6421438" algn="l"/>
                <a:tab pos="7335838" algn="l"/>
                <a:tab pos="8250238" algn="l"/>
                <a:tab pos="9164638" algn="l"/>
                <a:tab pos="10079038" algn="l"/>
              </a:tabLst>
            </a:pPr>
            <a:r>
              <a:rPr lang="cs-CZ" dirty="0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Zapojení do systému </a:t>
            </a:r>
            <a:r>
              <a:rPr lang="cs-CZ" dirty="0" err="1" smtClean="0">
                <a:solidFill>
                  <a:srgbClr val="000000"/>
                </a:solidFill>
                <a:latin typeface="Calibri" pitchFamily="32" charset="0"/>
                <a:cs typeface="Calibri" pitchFamily="32" charset="0"/>
              </a:rPr>
              <a:t>SmartCity</a:t>
            </a:r>
            <a:endParaRPr lang="cs-CZ" dirty="0">
              <a:solidFill>
                <a:srgbClr val="000000"/>
              </a:solidFill>
              <a:latin typeface="Calibri" pitchFamily="32" charset="0"/>
              <a:cs typeface="Calibri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www.el-lumen.cz/media/photos/slider/item/images-39/teko_1-slid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43370" y="-1000156"/>
            <a:ext cx="16830675" cy="9467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043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7795"/>
            <a:ext cx="5214974" cy="6738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7920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endParaRPr lang="cs-CZ" sz="32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0" y="714356"/>
            <a:ext cx="7704855" cy="1857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r>
              <a:rPr lang="cs-CZ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Vlastní goniometr</a:t>
            </a: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r>
              <a:rPr lang="cs-CZ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Základních cca 100 křivek – možnost vzájemné kombinace</a:t>
            </a: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r>
              <a:rPr lang="cs-CZ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Software na vyhodnocení nejlepší křivky pro danou situaci</a:t>
            </a: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</a:pPr>
            <a:endParaRPr sz="28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Y:\Stržínek\LOGA\lumen-lights_logo_ma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5604219"/>
            <a:ext cx="817525" cy="1253781"/>
          </a:xfrm>
          <a:prstGeom prst="rect">
            <a:avLst/>
          </a:prstGeom>
          <a:noFill/>
        </p:spPr>
      </p:pic>
      <p:sp>
        <p:nvSpPr>
          <p:cNvPr id="67586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00100" y="359898"/>
            <a:ext cx="8143900" cy="2783350"/>
          </a:xfrm>
        </p:spPr>
        <p:txBody>
          <a:bodyPr/>
          <a:lstStyle/>
          <a:p>
            <a:r>
              <a:rPr lang="cs-CZ" dirty="0" smtClean="0"/>
              <a:t>Mediální obraz veřejného osvětlení</a:t>
            </a:r>
            <a:endParaRPr lang="cs-CZ" dirty="0"/>
          </a:p>
        </p:txBody>
      </p:sp>
      <p:pic>
        <p:nvPicPr>
          <p:cNvPr id="4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485"/>
            <a:ext cx="7715272" cy="514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7920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alibri"/>
              <a:buNone/>
            </a:pPr>
            <a:r>
              <a:rPr lang="cs-CZ" sz="3200" b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Řešení světelného smogu na fasádách</a:t>
            </a:r>
            <a:endParaRPr lang="cs-CZ" sz="3200" b="1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subTitle" idx="1"/>
          </p:nvPr>
        </p:nvSpPr>
        <p:spPr>
          <a:xfrm>
            <a:off x="0" y="714356"/>
            <a:ext cx="7704855" cy="1857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r>
              <a:rPr lang="cs-CZ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Standardní nabídka LEDIL – ztráta cca 40%</a:t>
            </a: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r>
              <a:rPr lang="cs-CZ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BACK LIGHT – ELEKTRO-LUMEN – ztráta cca 20%</a:t>
            </a: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  <a:buFontTx/>
              <a:buChar char="-"/>
            </a:pPr>
            <a:endParaRPr lang="cs-CZ" sz="2000" b="1" dirty="0" smtClean="0">
              <a:solidFill>
                <a:schemeClr val="bg1">
                  <a:lumMod val="95000"/>
                  <a:lumOff val="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rgbClr val="92D050"/>
              </a:buClr>
              <a:buSzPct val="100000"/>
            </a:pPr>
            <a:endParaRPr sz="28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 descr="Y:\Stržínek\LOGA\lumen-lights_logo_mal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5206" y="5604219"/>
            <a:ext cx="817525" cy="1253781"/>
          </a:xfrm>
          <a:prstGeom prst="rect">
            <a:avLst/>
          </a:prstGeom>
          <a:noFill/>
        </p:spPr>
      </p:pic>
      <p:sp>
        <p:nvSpPr>
          <p:cNvPr id="67586" name="AutoShape 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Život funguje přece tak, že správně nemusí být nutně to, co správné je, ale to, co za správné prohlásí ten, kdo rozhoduje.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Jonas</a:t>
            </a:r>
            <a:r>
              <a:rPr lang="cs-CZ" dirty="0" smtClean="0"/>
              <a:t> </a:t>
            </a:r>
            <a:r>
              <a:rPr lang="cs-CZ" dirty="0" err="1" smtClean="0"/>
              <a:t>Jonasson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cs-CZ" sz="3000" b="1" dirty="0">
              <a:solidFill>
                <a:srgbClr val="000000"/>
              </a:solidFill>
              <a:latin typeface="Cambria" pitchFamily="16" charset="0"/>
            </a:endParaRP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/>
          <a:lstStyle/>
          <a:p>
            <a:pPr marL="341313" indent="-341313" algn="ctr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3600" b="1" i="1" dirty="0" smtClean="0">
                <a:solidFill>
                  <a:srgbClr val="000000"/>
                </a:solidFill>
                <a:latin typeface="Calibri" pitchFamily="32" charset="0"/>
              </a:rPr>
              <a:t>Děkuji za pozornost.</a:t>
            </a:r>
          </a:p>
          <a:p>
            <a:pPr marL="341313" indent="-341313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200" b="1" i="1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341313" indent="-341313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200" b="1" i="1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341313" indent="-341313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200" b="1" i="1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341313" indent="-341313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200" b="1" i="1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341313" indent="-341313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sz="2200" b="1" i="1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341313" indent="-341313" algn="r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1600" b="1" i="1" dirty="0" smtClean="0">
                <a:solidFill>
                  <a:srgbClr val="000000"/>
                </a:solidFill>
                <a:latin typeface="Calibri" pitchFamily="32" charset="0"/>
              </a:rPr>
              <a:t>Martin </a:t>
            </a:r>
            <a:r>
              <a:rPr lang="cs-CZ" sz="1600" b="1" i="1" dirty="0" err="1" smtClean="0">
                <a:solidFill>
                  <a:srgbClr val="000000"/>
                </a:solidFill>
                <a:latin typeface="Calibri" pitchFamily="32" charset="0"/>
              </a:rPr>
              <a:t>Stržínek</a:t>
            </a:r>
            <a:endParaRPr lang="cs-CZ" sz="1600" b="1" i="1" dirty="0" smtClean="0">
              <a:solidFill>
                <a:srgbClr val="000000"/>
              </a:solidFill>
              <a:latin typeface="Calibri" pitchFamily="32" charset="0"/>
            </a:endParaRPr>
          </a:p>
          <a:p>
            <a:pPr marL="341313" indent="-341313" algn="r">
              <a:spcBef>
                <a:spcPts val="400"/>
              </a:spcBef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sz="1600" b="1" i="1" dirty="0" smtClean="0">
                <a:solidFill>
                  <a:srgbClr val="000000"/>
                </a:solidFill>
                <a:latin typeface="Calibri" pitchFamily="32" charset="0"/>
              </a:rPr>
              <a:t>Obchodní ředitel</a:t>
            </a:r>
            <a:endParaRPr lang="cs-CZ" sz="1600" b="1" i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2627215-CB92-4477-A8CD-58F135C07F1D}" type="slidenum">
              <a:rPr lang="cs-CZ" sz="1200">
                <a:solidFill>
                  <a:srgbClr val="898989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21</a:t>
            </a:fld>
            <a:endParaRPr lang="cs-CZ" sz="1200">
              <a:solidFill>
                <a:srgbClr val="898989"/>
              </a:solidFill>
            </a:endParaRPr>
          </a:p>
        </p:txBody>
      </p:sp>
      <p:pic>
        <p:nvPicPr>
          <p:cNvPr id="5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71734" y="-577696"/>
            <a:ext cx="13405073" cy="743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428792" y="-509020"/>
            <a:ext cx="13096924" cy="736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28924" y="-826026"/>
            <a:ext cx="13660490" cy="768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000296" y="-361654"/>
            <a:ext cx="12834940" cy="7219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88" y="357166"/>
            <a:ext cx="11557038" cy="6500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Cirkadiánní biorytmus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42984"/>
            <a:ext cx="8228013" cy="4981591"/>
          </a:xfrm>
        </p:spPr>
        <p:txBody>
          <a:bodyPr>
            <a:normAutofit lnSpcReduction="10000"/>
          </a:bodyPr>
          <a:lstStyle/>
          <a:p>
            <a:r>
              <a:rPr lang="cs-CZ" sz="1800" dirty="0" smtClean="0"/>
              <a:t>Klíčovou roli při synchronizaci našich vnitřních biologických hodin sehrává “spánkový” hormon melatonin, pro jehož tvorbu je úplná tma nezbytná. I relativně malé množství světla dokáže tvorbu melatoninu snížit či dokonce zastavit. Melatonin má kromě řízení spánku patrně i další důležité úkoly, které jsou v posledních letech předmětem intenzivního výzkumu lékařů: je velmi pravděpodobné, že melatonin působí preventivně proti vzniku rakoviny, zpomaluje proces stárnutí a pomáhá proti Alzheimerově či Parkinsonově chorobě.</a:t>
            </a:r>
          </a:p>
          <a:p>
            <a:r>
              <a:rPr lang="cs-CZ" sz="1800" dirty="0" smtClean="0">
                <a:solidFill>
                  <a:schemeClr val="accent2"/>
                </a:solidFill>
              </a:rPr>
              <a:t>Nejvyšší hladiny melatonin dosahuje za normálních podmínek mezi 3. a 5. hodinou ranní. Sekrece melatoninu není ovlivněna bdělým stavem nebo spánkem, závisí na hladině a intenzitě světla dopadajícího na sítnici. Nejvíce je sekrece narušena modrým světlem</a:t>
            </a:r>
          </a:p>
          <a:p>
            <a:r>
              <a:rPr lang="cs-CZ" sz="1800" dirty="0" smtClean="0"/>
              <a:t>Narušení cirkadiánních cyklů přispívá k poruchám spánku, vzniku depresí a cukrovky či nárůstu obezity. Vzhledem ke schopnosti melatoninu působit jako protirakovinné činidlo, jsou jeho nízké hladiny způsobené přemírou osvětlení asociovány se vznikem rakoviny prsu a prostaty. Vzhledem k těmto výsledkům WHO klasifikuje “práci na směny s narušením cirkadiánního cyklu” jako možný karcinogen. </a:t>
            </a:r>
            <a:r>
              <a:rPr lang="cs-CZ" sz="1800" dirty="0" smtClean="0">
                <a:solidFill>
                  <a:schemeClr val="accent2"/>
                </a:solidFill>
              </a:rPr>
              <a:t>Dánsko uznalo rakovinu prsu jako nemoc z povolání při práci na směny.</a:t>
            </a:r>
            <a:endParaRPr lang="cs-CZ" sz="18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Y:\Stržínek\LOGA\lumen-lights_logo_mal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710" y="4857760"/>
            <a:ext cx="1185876" cy="181870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smtClean="0"/>
              <a:t>Ačkoliv tyto závažné dopady jsou zatím nejvíce prokázány u práce na směny, mohou se týkat i ostatního obyvatelstva – např. </a:t>
            </a:r>
            <a:r>
              <a:rPr lang="cs-CZ" sz="1800" dirty="0" err="1" smtClean="0"/>
              <a:t>Gooley</a:t>
            </a:r>
            <a:r>
              <a:rPr lang="cs-CZ" sz="1800" dirty="0" smtClean="0"/>
              <a:t> </a:t>
            </a:r>
            <a:r>
              <a:rPr lang="cs-CZ" sz="1800" dirty="0" err="1" smtClean="0"/>
              <a:t>et</a:t>
            </a:r>
            <a:r>
              <a:rPr lang="cs-CZ" sz="1800" dirty="0" smtClean="0"/>
              <a:t> </a:t>
            </a:r>
            <a:r>
              <a:rPr lang="cs-CZ" sz="1800" dirty="0" err="1" smtClean="0"/>
              <a:t>al</a:t>
            </a:r>
            <a:r>
              <a:rPr lang="cs-CZ" sz="1800" dirty="0" smtClean="0"/>
              <a:t>. zjistil, že v mnoha ložnicích je intenzita osvětlení před spánkem vyšší než intenzita vhodná pro zachování správné sekrece melatoninu Velmi významným zdrojem modrého světla jsou LED obrazovky elektronických zařízení jako počítače, mobily a tablety, jež lidé používají ve vysoké míře i těsně před spaním. </a:t>
            </a:r>
            <a:r>
              <a:rPr lang="cs-CZ" sz="1800" dirty="0" smtClean="0">
                <a:solidFill>
                  <a:schemeClr val="accent2"/>
                </a:solidFill>
              </a:rPr>
              <a:t>V několika studiích se nošení brýlí blokujících modré světlo při zvýšených hladinách osvětlení ve večerních hodinách prokázalo jako vhodné opatření pro zachování správné funkčnosti sekrece melatoninu</a:t>
            </a:r>
            <a:r>
              <a:rPr lang="cs-CZ" sz="1800" dirty="0" smtClean="0"/>
              <a:t>.</a:t>
            </a:r>
          </a:p>
          <a:p>
            <a:r>
              <a:rPr lang="cs-CZ" sz="1800" dirty="0" smtClean="0"/>
              <a:t>Světlo se pro své pozitivní účinky používá při léčbě depresí či u pacientů s demencí.Pacienti s bipolární poruchou, kteří byli hospitalizováni v pokojích s okny ve východním směru, byli díky těmto ranním dávkám světla navíc propouštěni z nemocnice dříve. Ačkoliv je tedy ve dne vhodná co nejvyšší expozice světlu, po západu slunce je tomu naopak (zejména u modrého světla), aby nedocházelo k narušení přirozeného rytmu.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7474</TotalTime>
  <Words>749</Words>
  <PresentationFormat>Předvádění na obrazovce (4:3)</PresentationFormat>
  <Paragraphs>67</Paragraphs>
  <Slides>22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Slunovrat</vt:lpstr>
      <vt:lpstr>Snímek 0</vt:lpstr>
      <vt:lpstr>Mediální obraz veřejného osvětlení</vt:lpstr>
      <vt:lpstr>Snímek 2</vt:lpstr>
      <vt:lpstr>Snímek 3</vt:lpstr>
      <vt:lpstr>Snímek 4</vt:lpstr>
      <vt:lpstr>Snímek 5</vt:lpstr>
      <vt:lpstr>Snímek 6</vt:lpstr>
      <vt:lpstr>Cirkadiánní biorytmus </vt:lpstr>
      <vt:lpstr>Snímek 8</vt:lpstr>
      <vt:lpstr>Požadavky na rekonstrukci VO dle MŽP</vt:lpstr>
      <vt:lpstr>Názory odborníků</vt:lpstr>
      <vt:lpstr>Snímek 11</vt:lpstr>
      <vt:lpstr>Snímek 12</vt:lpstr>
      <vt:lpstr>Snímek 13</vt:lpstr>
      <vt:lpstr>Ekologicky příznivé barvy</vt:lpstr>
      <vt:lpstr>Snímek 15</vt:lpstr>
      <vt:lpstr>Snímek 16</vt:lpstr>
      <vt:lpstr>Snímek 17</vt:lpstr>
      <vt:lpstr>Snímek 18</vt:lpstr>
      <vt:lpstr>Řešení světelného smogu na fasádách</vt:lpstr>
      <vt:lpstr>Život funguje přece tak, že správně nemusí být nutně to, co správné je, ale to, co za správné prohlásí ten, kdo rozhoduje.</vt:lpstr>
      <vt:lpstr>Snímek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Kodex manažera</dc:title>
  <dc:creator>Mazák Eduard</dc:creator>
  <cp:lastModifiedBy>strzinek</cp:lastModifiedBy>
  <cp:revision>497</cp:revision>
  <cp:lastPrinted>1601-01-01T00:00:00Z</cp:lastPrinted>
  <dcterms:created xsi:type="dcterms:W3CDTF">2004-10-20T04:52:09Z</dcterms:created>
  <dcterms:modified xsi:type="dcterms:W3CDTF">2022-09-22T05:52:35Z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