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3" r:id="rId2"/>
    <p:sldId id="373" r:id="rId3"/>
    <p:sldId id="392" r:id="rId4"/>
    <p:sldId id="394" r:id="rId5"/>
    <p:sldId id="385" r:id="rId6"/>
    <p:sldId id="386" r:id="rId7"/>
    <p:sldId id="388" r:id="rId8"/>
    <p:sldId id="391" r:id="rId9"/>
    <p:sldId id="395" r:id="rId10"/>
    <p:sldId id="396" r:id="rId11"/>
    <p:sldId id="397" r:id="rId12"/>
    <p:sldId id="398" r:id="rId13"/>
    <p:sldId id="399" r:id="rId14"/>
    <p:sldId id="400" r:id="rId15"/>
    <p:sldId id="353" r:id="rId16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3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 Zahradník" initials="PZ" lastIdx="2" clrIdx="0">
    <p:extLst>
      <p:ext uri="{19B8F6BF-5375-455C-9EA6-DF929625EA0E}">
        <p15:presenceInfo xmlns:p15="http://schemas.microsoft.com/office/powerpoint/2012/main" userId="3957c4448d0c13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EA"/>
    <a:srgbClr val="FF00FF"/>
    <a:srgbClr val="FFFFFF"/>
    <a:srgbClr val="DFF2FD"/>
    <a:srgbClr val="00CCFF"/>
    <a:srgbClr val="7030A0"/>
    <a:srgbClr val="EFE5F7"/>
    <a:srgbClr val="2F4E87"/>
    <a:srgbClr val="40A3D5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82813" autoAdjust="0"/>
  </p:normalViewPr>
  <p:slideViewPr>
    <p:cSldViewPr snapToGrid="0" snapToObjects="1">
      <p:cViewPr varScale="1">
        <p:scale>
          <a:sx n="60" d="100"/>
          <a:sy n="60" d="100"/>
        </p:scale>
        <p:origin x="1200" y="66"/>
      </p:cViewPr>
      <p:guideLst>
        <p:guide orient="horz" pos="2523"/>
        <p:guide pos="3840"/>
        <p:guide pos="325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2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3T10:28:33.07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FA5A23-2D5C-3F47-A44D-3ED207557B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950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080D811-9145-1F40-A744-926912579F85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99D4978-D886-0847-BAE6-E5278C769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89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922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743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560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561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035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96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63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5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65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2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247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5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99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025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4978-D886-0847-BAE6-E5278C76985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046" cy="6858000"/>
          </a:xfrm>
          <a:prstGeom prst="rect">
            <a:avLst/>
          </a:prstGeom>
        </p:spPr>
      </p:pic>
      <p:sp>
        <p:nvSpPr>
          <p:cNvPr id="7" name="Rechteck 12"/>
          <p:cNvSpPr/>
          <p:nvPr userDrawn="1"/>
        </p:nvSpPr>
        <p:spPr>
          <a:xfrm>
            <a:off x="0" y="5598000"/>
            <a:ext cx="12189046" cy="1260000"/>
          </a:xfrm>
          <a:prstGeom prst="rect">
            <a:avLst/>
          </a:prstGeom>
          <a:solidFill>
            <a:srgbClr val="BCE4F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215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1692" y="1700813"/>
            <a:ext cx="11037049" cy="26330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954">
                <a:solidFill>
                  <a:schemeClr val="tx1"/>
                </a:solidFill>
              </a:defRPr>
            </a:lvl1pPr>
            <a:lvl2pPr marL="562737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2pPr>
            <a:lvl3pPr marL="1125472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3pPr>
            <a:lvl4pPr marL="1688207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4pPr>
            <a:lvl5pPr marL="225094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5pPr>
            <a:lvl6pPr marL="2813679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6pPr>
            <a:lvl7pPr marL="3376415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7pPr>
            <a:lvl8pPr marL="393915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8pPr>
            <a:lvl9pPr marL="4501886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2462" dirty="0">
                <a:latin typeface="Arial" charset="0"/>
                <a:ea typeface="Arial" charset="0"/>
                <a:cs typeface="Arial" charset="0"/>
              </a:rPr>
              <a:t>Text (velikost 14 až 20 bodů)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31692" y="252000"/>
            <a:ext cx="11037046" cy="11607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92" y="5987193"/>
            <a:ext cx="1415802" cy="58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1692" y="1979999"/>
            <a:ext cx="11037049" cy="34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954">
                <a:solidFill>
                  <a:schemeClr val="tx1"/>
                </a:solidFill>
              </a:defRPr>
            </a:lvl1pPr>
            <a:lvl2pPr marL="562737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2pPr>
            <a:lvl3pPr marL="1125472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3pPr>
            <a:lvl4pPr marL="1688207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4pPr>
            <a:lvl5pPr marL="225094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5pPr>
            <a:lvl6pPr marL="2813679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6pPr>
            <a:lvl7pPr marL="3376415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7pPr>
            <a:lvl8pPr marL="393915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8pPr>
            <a:lvl9pPr marL="4501886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2462" dirty="0">
                <a:latin typeface="Arial" charset="0"/>
                <a:ea typeface="Arial" charset="0"/>
                <a:cs typeface="Arial" charset="0"/>
              </a:rPr>
              <a:t>Text (velikost 14 až 20 bodů)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31692" y="252000"/>
            <a:ext cx="11037046" cy="17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err="1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erade Verbindung 9"/>
          <p:cNvCxnSpPr/>
          <p:nvPr/>
        </p:nvCxnSpPr>
        <p:spPr>
          <a:xfrm>
            <a:off x="531690" y="6041500"/>
            <a:ext cx="11059074" cy="0"/>
          </a:xfrm>
          <a:prstGeom prst="line">
            <a:avLst/>
          </a:prstGeom>
          <a:ln w="12700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08677" y="6192000"/>
            <a:ext cx="760062" cy="27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23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noProof="0" dirty="0"/>
              <a:t>Strana </a:t>
            </a:r>
            <a:fld id="{26E76F1F-475F-482A-A2C6-CD2E081FF2E5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90" y="6194400"/>
            <a:ext cx="1030224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hf hdr="0"/>
  <p:txStyles>
    <p:titleStyle>
      <a:lvl1pPr algn="l" defTabSz="1125472" rtl="0" eaLnBrk="1" latinLnBrk="0" hangingPunct="1">
        <a:lnSpc>
          <a:spcPct val="90000"/>
        </a:lnSpc>
        <a:spcBef>
          <a:spcPct val="0"/>
        </a:spcBef>
        <a:buNone/>
        <a:defRPr sz="3939" b="1" kern="1200" baseline="0">
          <a:solidFill>
            <a:srgbClr val="00497B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1125472" rtl="0" eaLnBrk="1" latinLnBrk="0" hangingPunct="1">
        <a:lnSpc>
          <a:spcPct val="90000"/>
        </a:lnSpc>
        <a:spcBef>
          <a:spcPts val="1231"/>
        </a:spcBef>
        <a:buFont typeface="Arial" charset="0"/>
        <a:buNone/>
        <a:tabLst/>
        <a:defRPr sz="2954" kern="1200">
          <a:solidFill>
            <a:srgbClr val="00497B"/>
          </a:solidFill>
          <a:latin typeface="Arial" charset="0"/>
          <a:ea typeface="Arial" charset="0"/>
          <a:cs typeface="Arial" charset="0"/>
        </a:defRPr>
      </a:lvl1pPr>
      <a:lvl2pPr marL="0" marR="0" indent="0" algn="l" defTabSz="1125472" rtl="0" eaLnBrk="1" fontAlgn="auto" latinLnBrk="0" hangingPunct="1">
        <a:lnSpc>
          <a:spcPct val="90000"/>
        </a:lnSpc>
        <a:spcBef>
          <a:spcPts val="615"/>
        </a:spcBef>
        <a:spcAft>
          <a:spcPts val="0"/>
        </a:spcAft>
        <a:buClrTx/>
        <a:buSzTx/>
        <a:buFont typeface="Arial" charset="0"/>
        <a:buNone/>
        <a:tabLst/>
        <a:defRPr lang="cs-CZ" sz="1108" kern="1200" baseline="0" noProof="0" dirty="0" smtClean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0" indent="0" algn="l" defTabSz="1125472" rtl="0" eaLnBrk="1" latinLnBrk="0" hangingPunct="1">
        <a:lnSpc>
          <a:spcPct val="90000"/>
        </a:lnSpc>
        <a:spcBef>
          <a:spcPts val="615"/>
        </a:spcBef>
        <a:buFont typeface="Arial" charset="0"/>
        <a:buNone/>
        <a:tabLst/>
        <a:defRPr sz="2215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0" indent="0" algn="l" defTabSz="1125472" rtl="0" eaLnBrk="1" latinLnBrk="0" hangingPunct="1">
        <a:lnSpc>
          <a:spcPct val="90000"/>
        </a:lnSpc>
        <a:spcBef>
          <a:spcPts val="615"/>
        </a:spcBef>
        <a:buFont typeface="Arial" charset="0"/>
        <a:buNone/>
        <a:tabLst/>
        <a:defRPr sz="1969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0" indent="0" algn="l" defTabSz="1125472" rtl="0" eaLnBrk="1" latinLnBrk="0" hangingPunct="1">
        <a:lnSpc>
          <a:spcPct val="90000"/>
        </a:lnSpc>
        <a:spcBef>
          <a:spcPts val="615"/>
        </a:spcBef>
        <a:buFont typeface="Arial" charset="0"/>
        <a:buNone/>
        <a:tabLst/>
        <a:defRPr sz="1108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095047" indent="-281368" algn="l" defTabSz="1125472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6.emf"/><Relationship Id="rId4" Type="http://schemas.openxmlformats.org/officeDocument/2006/relationships/hyperlink" Target="https://twitter.com/Research_spork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6291242" y="5583318"/>
            <a:ext cx="5205864" cy="613256"/>
          </a:xfrm>
          <a:prstGeom prst="rect">
            <a:avLst/>
          </a:prstGeom>
        </p:spPr>
        <p:txBody>
          <a:bodyPr/>
          <a:lstStyle/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Luhačovice, </a:t>
            </a:r>
          </a:p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září 2022</a:t>
            </a:r>
            <a:endParaRPr lang="de-A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1694" y="537923"/>
            <a:ext cx="11037046" cy="221538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  <a:spcAft>
                <a:spcPts val="738"/>
              </a:spcAft>
            </a:pPr>
            <a:endParaRPr lang="cs-CZ" sz="3939" b="0" dirty="0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557729" y="-231759"/>
            <a:ext cx="11037046" cy="48885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tabLst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cs-CZ" sz="900" kern="1200" baseline="0" noProof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0"/>
              </a:spcBef>
            </a:pPr>
            <a:endParaRPr lang="cs-CZ" b="1" dirty="0"/>
          </a:p>
          <a:p>
            <a:pPr algn="ctr">
              <a:lnSpc>
                <a:spcPct val="140000"/>
              </a:lnSpc>
              <a:spcBef>
                <a:spcPts val="0"/>
              </a:spcBef>
            </a:pPr>
            <a:r>
              <a:rPr lang="cs-CZ" sz="2800" b="1" dirty="0">
                <a:solidFill>
                  <a:srgbClr val="FF0000"/>
                </a:solidFill>
              </a:rPr>
              <a:t>VÝVOJ INVESTIČNÍ STRATEGIE EU Z POHLEDU DOPRAVNÍ INFRASTRUKTURY</a:t>
            </a:r>
            <a:endParaRPr lang="cs-CZ" sz="2800" b="1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cs-CZ" b="1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cs-CZ" b="1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cs-CZ" b="1" dirty="0"/>
              <a:t>Petr Zahradník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GB" dirty="0"/>
              <a:t>E</a:t>
            </a:r>
            <a:r>
              <a:rPr lang="cs-CZ" dirty="0" err="1"/>
              <a:t>konomické</a:t>
            </a:r>
            <a:r>
              <a:rPr lang="cs-CZ" dirty="0"/>
              <a:t> a strategické analýzy</a:t>
            </a:r>
            <a:endParaRPr lang="en-GB" dirty="0"/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cs-CZ" dirty="0"/>
              <a:t>Česká spořitelna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cs-CZ" dirty="0"/>
          </a:p>
          <a:p>
            <a:pPr algn="ctr">
              <a:lnSpc>
                <a:spcPct val="140000"/>
              </a:lnSpc>
              <a:spcBef>
                <a:spcPts val="0"/>
              </a:spcBef>
            </a:pPr>
            <a:r>
              <a:rPr lang="cs-CZ" dirty="0">
                <a:solidFill>
                  <a:srgbClr val="7030A0"/>
                </a:solidFill>
              </a:rPr>
              <a:t>Konference Střední Morava křižovatka dopravních a ekonomických zájmů</a:t>
            </a:r>
          </a:p>
        </p:txBody>
      </p:sp>
    </p:spTree>
    <p:extLst>
      <p:ext uri="{BB962C8B-B14F-4D97-AF65-F5344CB8AC3E}">
        <p14:creationId xmlns:p14="http://schemas.microsoft.com/office/powerpoint/2010/main" val="428434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10</a:t>
            </a:fld>
            <a:endParaRPr lang="de-AT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27813" y="818725"/>
            <a:ext cx="11088000" cy="0"/>
          </a:xfrm>
          <a:prstGeom prst="line">
            <a:avLst/>
          </a:prstGeom>
          <a:ln w="28575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 bwMode="auto">
          <a:xfrm>
            <a:off x="527813" y="922663"/>
            <a:ext cx="11088000" cy="709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Zvýšení objemu dálkové a přeshraniční osobní železniční dopravy: železnice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ústřední prvek politiky zaměřené na větší udržitelnost mobility v EU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Akční plán na podporu dálkové a přeshraniční železniční dopravy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cíl do roku 2030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zdvojnásobit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do roku 2050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ztrojnásobit objem vysokorychlostní železniční dopravy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Odstranění překážek bránících přeshraničnímu cestování a cestování na dlouhé vzdálenosti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pro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zvýšení atraktivity vlaku jako dopravního prostředku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(zavedení uživatelsky vstřícného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multimodálního prodeje jízdenek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vytvoření vyhledavače nejlepších jízdenek za co nejatraktivnější cenu, větší podpora cestujících při narušení dopravy a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posouzení osvobození vlakových jízdenek od DPH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 celé EU; podpora cenově dostupného cestování vlakem do zahraničí, zejména pro 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mladé lidi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Zrušení nadbytečných technických a provozních pravidel v jednotlivých zemích;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Návrhy na sestavování jízdních řádů a řízení kapacit přispívající ke zrychlení přeshraničních železničních spojů a zvýšení jejich četnosti;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Pokyny pro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stanovení poplatků za přístup k tratím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usnadňující provozovatelům železniční dopravy přístup k infrastruktuře;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 období 2022 až 2030 bude podpořeno zahájení nejméně 15 přeshraničních pilotních projektů s cílem vyzkoušet koncepci obsaženou v Akčním plánu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en-GB" sz="1600" b="1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Nadpis 2"/>
          <p:cNvSpPr txBox="1">
            <a:spLocks/>
          </p:cNvSpPr>
          <p:nvPr/>
        </p:nvSpPr>
        <p:spPr>
          <a:xfrm>
            <a:off x="527812" y="17641"/>
            <a:ext cx="11359387" cy="9719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just"/>
            <a:r>
              <a:rPr lang="cs-CZ" sz="2400" b="0" dirty="0"/>
              <a:t>PRIORITNÍ PODPORA ŽELEZNICE</a:t>
            </a:r>
          </a:p>
        </p:txBody>
      </p:sp>
    </p:spTree>
    <p:extLst>
      <p:ext uri="{BB962C8B-B14F-4D97-AF65-F5344CB8AC3E}">
        <p14:creationId xmlns:p14="http://schemas.microsoft.com/office/powerpoint/2010/main" val="374104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11</a:t>
            </a:fld>
            <a:endParaRPr lang="de-AT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27813" y="818725"/>
            <a:ext cx="11088000" cy="0"/>
          </a:xfrm>
          <a:prstGeom prst="line">
            <a:avLst/>
          </a:prstGeom>
          <a:ln w="28575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 bwMode="auto">
          <a:xfrm>
            <a:off x="527813" y="922663"/>
            <a:ext cx="11088000" cy="51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Bere v úvahu nové možnosti silniční mobility, vznik aplikací pro mobilitu a propojenou a automatizovanou mobilitu;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ychlejší zavádění nových, inteligentních služeb (navrhuje, aby byly v síti TEN-T a následně v celé silniční síti zpřístupněny v digitálním formátu některé zásadní silniční, dopravní a dopravní údaje: například omezení rychlosti, plány dispozičních řešení dopravních komunikací nebo silniční práce);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síti TEN-T bude možno využívat základní bezpečnostní služby</a:t>
            </a: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en-GB" sz="1600" b="1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Nadpis 2"/>
          <p:cNvSpPr txBox="1">
            <a:spLocks/>
          </p:cNvSpPr>
          <p:nvPr/>
        </p:nvSpPr>
        <p:spPr>
          <a:xfrm>
            <a:off x="527812" y="17641"/>
            <a:ext cx="11359387" cy="9719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just"/>
            <a:r>
              <a:rPr lang="cs-CZ" sz="2400" b="0" dirty="0"/>
              <a:t>INTELIGENTNÍ MOBILITA</a:t>
            </a:r>
          </a:p>
        </p:txBody>
      </p:sp>
    </p:spTree>
    <p:extLst>
      <p:ext uri="{BB962C8B-B14F-4D97-AF65-F5344CB8AC3E}">
        <p14:creationId xmlns:p14="http://schemas.microsoft.com/office/powerpoint/2010/main" val="360998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12</a:t>
            </a:fld>
            <a:endParaRPr lang="de-AT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27813" y="818725"/>
            <a:ext cx="11088000" cy="0"/>
          </a:xfrm>
          <a:prstGeom prst="line">
            <a:avLst/>
          </a:prstGeom>
          <a:ln w="28575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 bwMode="auto">
          <a:xfrm>
            <a:off x="527813" y="922663"/>
            <a:ext cx="11088000" cy="75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Řeší některé problémy v oblasti mobility, vyplývající z intenzivní ekonomické činnosti v městských sídlech: dopravní zácpy, emise a hluk;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okyny pro snížení emisí a zlepšení mobility, též prostřednictvím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plánů udržitelné městské mobility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Hlavní důraz kladen na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veřejnou dopravu, pěší pohyb a cyklistiku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Též prostor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řešením s nulovými emisemi pro městské vozové parky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včetně vozidel taxislužby a služeb jízd na vyžádání, i pro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poslední úsek dodávek ve městě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výstavbě a modernizaci multimodálních uzlů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a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novým digitálním řešením a službám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apuje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možnosti financování místních a regionálních orgánů při realizaci těchto priorit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vrh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doporučení členským státům EU ohledně vypracování vnitrostátních plánů na pomoc městům při rozvoji jejich plánů mobility</a:t>
            </a:r>
            <a:endParaRPr lang="cs-CZ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en-GB" sz="1600" b="1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Nadpis 2"/>
          <p:cNvSpPr txBox="1">
            <a:spLocks/>
          </p:cNvSpPr>
          <p:nvPr/>
        </p:nvSpPr>
        <p:spPr>
          <a:xfrm>
            <a:off x="527812" y="17641"/>
            <a:ext cx="11359387" cy="9719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just"/>
            <a:r>
              <a:rPr lang="cs-CZ" sz="2400" b="0" dirty="0"/>
              <a:t>MĚSTSKÁ MOBILITA</a:t>
            </a:r>
          </a:p>
        </p:txBody>
      </p:sp>
    </p:spTree>
    <p:extLst>
      <p:ext uri="{BB962C8B-B14F-4D97-AF65-F5344CB8AC3E}">
        <p14:creationId xmlns:p14="http://schemas.microsoft.com/office/powerpoint/2010/main" val="187985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13</a:t>
            </a:fld>
            <a:endParaRPr lang="de-AT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27813" y="818725"/>
            <a:ext cx="11088000" cy="0"/>
          </a:xfrm>
          <a:prstGeom prst="line">
            <a:avLst/>
          </a:prstGeom>
          <a:ln w="28575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 bwMode="auto">
          <a:xfrm>
            <a:off x="527813" y="922663"/>
            <a:ext cx="11088000" cy="746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Podpora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investic veřejných i soukromých subjektů do železničních projektů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prostřednictvím stávajících produktů EIB a finančních nástrojů, poskytnutých Evropskou komisí; podpora udržitelné investice do železniční infrastruktury, kolejových vozidel a digitálních systémů, především do: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rozvoje železniční sítě, její obnovy a modernizace;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pořizování a modernizace kolejových vozidel (v závazku veřejné služby i komerční dopravě); noční vlaky a nákladní doprava (ze strany provozovatelů i pronajímatelů kolejových vozidel);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rozvoje intermodální dopravy, včetně terminálů, kolejových vozidel a přeshraničních zařízení;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digitalizace a automatizace hlavních plánovacích, provozních a obchodních procesů (řízení majetku, kapacity a dopravy) ve prospěch provozovatelů infrastruktury, železničních podniků a jiných subjektů (provozovatelé terminálů a intermodálních služeb) s cílem zlepšení účinnosti multimodálních logistických řetězců s železničním prvkem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en-GB" sz="1600" b="1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Nadpis 2"/>
          <p:cNvSpPr txBox="1">
            <a:spLocks/>
          </p:cNvSpPr>
          <p:nvPr/>
        </p:nvSpPr>
        <p:spPr>
          <a:xfrm>
            <a:off x="527812" y="17641"/>
            <a:ext cx="11359387" cy="9719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just"/>
            <a:r>
              <a:rPr lang="cs-CZ" sz="2400" b="0" dirty="0"/>
              <a:t>INVESTIČNÍ PLATFORMA PRO ZELENOU ŽELEZNICI EIB</a:t>
            </a:r>
          </a:p>
        </p:txBody>
      </p:sp>
    </p:spTree>
    <p:extLst>
      <p:ext uri="{BB962C8B-B14F-4D97-AF65-F5344CB8AC3E}">
        <p14:creationId xmlns:p14="http://schemas.microsoft.com/office/powerpoint/2010/main" val="107430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14</a:t>
            </a:fld>
            <a:endParaRPr lang="de-AT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27813" y="818725"/>
            <a:ext cx="11088000" cy="0"/>
          </a:xfrm>
          <a:prstGeom prst="line">
            <a:avLst/>
          </a:prstGeom>
          <a:ln w="28575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 bwMode="auto">
          <a:xfrm>
            <a:off x="527813" y="922663"/>
            <a:ext cx="11088000" cy="703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Potřeba souběžně konsolidovat veřejné finance a současně uskutečňovat robustní investice → nutnost zapojení i dalších zdrojů: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Rozpočet EU: </a:t>
            </a: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Kohezní politika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OP D 2021 – 2027, byť je již tematicky velmi koncentrovaný, představuje stále robustní jednorázový finanční zdroj pro financování této priority; </a:t>
            </a: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IROP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INTERREG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 spravedlivé transformace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 předmětných regionech bude restrukturalizace dopravního systému zásadní prioritou;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Centrálně řízené programy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Potřeba v maximální míře využít Nástroj pro propojení Evropy (</a:t>
            </a: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CEF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dopravní priority se propisují též do dalších zásadních centrálně řízených programů (například téma udržitelné městské mobility v programu </a:t>
            </a: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 </a:t>
            </a:r>
            <a:r>
              <a:rPr lang="cs-CZ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mise 100 klimaticky neutrálních a inteligentních měst do roku 2030. Propojení s dopravními prioritami je patrné též v programu </a:t>
            </a: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</a:t>
            </a:r>
            <a:r>
              <a:rPr lang="cs-CZ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Zásadní je přístup k těmto zdrojům uchopit systémově a proaktivně;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plán obnovy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využití i složky úvěrové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hypoteticky se nabízí možnost využití přibližně 140 mld. CZK v podobě úvěrové složky NRP pro účely dopravní infrastruktury (za předpokladu, že většina této složky bude použita pro naplnění cíle plánu </a:t>
            </a:r>
            <a:r>
              <a:rPr lang="cs-CZ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REPowerEU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Návratné finanční nástroje spojené s Rozpočtem EU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především </a:t>
            </a: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</a:t>
            </a:r>
            <a:r>
              <a:rPr lang="cs-CZ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InvestEU</a:t>
            </a: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příkladem dobré praxe může být čerstvě podepsaný kontrakt mezi    Programem </a:t>
            </a:r>
            <a:r>
              <a:rPr lang="cs-CZ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InvestEU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(tedy EIB) a italskou rozvojovou finanční institucí o projektu rozvoje inteligentní dopravní infrastruktury;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Návratné finanční nástroje mimo možnosti financování EU: 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využití institucí typu </a:t>
            </a: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rozvojová banka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KfW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BGK apod.); konkrétním příkladem může   být třeba </a:t>
            </a: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Investiční platforma pro zelenou železnici Evropské investiční banky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Využití dlouhodobých soukromých zdrojů </a:t>
            </a:r>
            <a:r>
              <a:rPr lang="cs-CZ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(ELTIF: Evropské fondy dlouhodobých investic, v duchu nařízení č. 2015/760)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en-GB" sz="1600" b="1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Nadpis 2"/>
          <p:cNvSpPr txBox="1">
            <a:spLocks/>
          </p:cNvSpPr>
          <p:nvPr/>
        </p:nvSpPr>
        <p:spPr>
          <a:xfrm>
            <a:off x="527812" y="17641"/>
            <a:ext cx="11359387" cy="9719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just"/>
            <a:r>
              <a:rPr lang="cs-CZ" sz="2400" b="0" dirty="0"/>
              <a:t>FINANCOVÁNÍ</a:t>
            </a:r>
          </a:p>
        </p:txBody>
      </p:sp>
    </p:spTree>
    <p:extLst>
      <p:ext uri="{BB962C8B-B14F-4D97-AF65-F5344CB8AC3E}">
        <p14:creationId xmlns:p14="http://schemas.microsoft.com/office/powerpoint/2010/main" val="72181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15</a:t>
            </a:fld>
            <a:endParaRPr lang="de-AT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27813" y="818725"/>
            <a:ext cx="11088000" cy="0"/>
          </a:xfrm>
          <a:prstGeom prst="line">
            <a:avLst/>
          </a:prstGeom>
          <a:ln w="28575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2"/>
          <p:cNvSpPr txBox="1">
            <a:spLocks/>
          </p:cNvSpPr>
          <p:nvPr/>
        </p:nvSpPr>
        <p:spPr>
          <a:xfrm>
            <a:off x="527812" y="17641"/>
            <a:ext cx="11359387" cy="9719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cs-CZ" sz="2800" b="0" dirty="0"/>
              <a:t>CONTACT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515938" y="2094644"/>
            <a:ext cx="4312000" cy="252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  <a:tabLst>
                <a:tab pos="2060575" algn="l"/>
                <a:tab pos="2336800" algn="l"/>
              </a:tabLst>
            </a:pPr>
            <a:r>
              <a:rPr lang="cs-CZ" b="1" dirty="0">
                <a:latin typeface="Arial" charset="0"/>
                <a:ea typeface="ＭＳ Ｐゴシック" charset="0"/>
              </a:rPr>
              <a:t>Petr Zahradník</a:t>
            </a:r>
          </a:p>
          <a:p>
            <a:pPr>
              <a:spcAft>
                <a:spcPts val="1800"/>
              </a:spcAft>
              <a:tabLst>
                <a:tab pos="2060575" algn="l"/>
                <a:tab pos="2336800" algn="l"/>
              </a:tabLst>
            </a:pPr>
            <a:r>
              <a:rPr lang="en-GB" dirty="0">
                <a:latin typeface="Arial" charset="0"/>
                <a:ea typeface="ＭＳ Ｐゴシック" charset="0"/>
              </a:rPr>
              <a:t>Economic and strategic analyses</a:t>
            </a:r>
          </a:p>
          <a:p>
            <a:pPr>
              <a:spcAft>
                <a:spcPts val="600"/>
              </a:spcAft>
              <a:tabLst>
                <a:tab pos="2060575" algn="l"/>
                <a:tab pos="2336800" algn="l"/>
              </a:tabLst>
            </a:pPr>
            <a:r>
              <a:rPr lang="cs-CZ" sz="1600" dirty="0">
                <a:latin typeface="Arial" charset="0"/>
                <a:ea typeface="ＭＳ Ｐゴシック" charset="0"/>
              </a:rPr>
              <a:t>Česká spořitelna, a.s.</a:t>
            </a:r>
          </a:p>
          <a:p>
            <a:pPr>
              <a:spcAft>
                <a:spcPts val="600"/>
              </a:spcAft>
              <a:tabLst>
                <a:tab pos="2060575" algn="l"/>
                <a:tab pos="2336800" algn="l"/>
              </a:tabLst>
            </a:pPr>
            <a:r>
              <a:rPr lang="cs-CZ" sz="1400" dirty="0">
                <a:latin typeface="Arial" charset="0"/>
                <a:ea typeface="ＭＳ Ｐゴシック" charset="0"/>
              </a:rPr>
              <a:t>Budějovická 1518/13b</a:t>
            </a:r>
          </a:p>
          <a:p>
            <a:pPr>
              <a:spcAft>
                <a:spcPts val="600"/>
              </a:spcAft>
              <a:tabLst>
                <a:tab pos="2060575" algn="l"/>
                <a:tab pos="2336800" algn="l"/>
              </a:tabLst>
            </a:pPr>
            <a:r>
              <a:rPr lang="cs-CZ" sz="1400" dirty="0">
                <a:latin typeface="Arial" charset="0"/>
                <a:ea typeface="ＭＳ Ｐゴシック" charset="0"/>
              </a:rPr>
              <a:t>Praha 4, 140 00</a:t>
            </a:r>
          </a:p>
          <a:p>
            <a:pPr>
              <a:spcAft>
                <a:spcPts val="600"/>
              </a:spcAft>
              <a:tabLst>
                <a:tab pos="2060575" algn="l"/>
                <a:tab pos="2336800" algn="l"/>
              </a:tabLst>
            </a:pPr>
            <a:r>
              <a:rPr lang="cs-CZ" sz="1400" dirty="0">
                <a:latin typeface="Arial" charset="0"/>
                <a:ea typeface="ＭＳ Ｐゴシック" charset="0"/>
              </a:rPr>
              <a:t>tel.: +420 602 558802</a:t>
            </a:r>
          </a:p>
          <a:p>
            <a:pPr>
              <a:spcAft>
                <a:spcPts val="600"/>
              </a:spcAft>
              <a:tabLst>
                <a:tab pos="2060575" algn="l"/>
                <a:tab pos="2336800" algn="l"/>
              </a:tabLst>
            </a:pPr>
            <a:r>
              <a:rPr lang="cs-CZ" sz="1400" dirty="0">
                <a:latin typeface="Arial" charset="0"/>
                <a:ea typeface="ＭＳ Ｐゴシック" charset="0"/>
              </a:rPr>
              <a:t>e-mail: pzahradnik@email.cz </a:t>
            </a:r>
            <a:endParaRPr lang="cs-CZ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69877" y="2062727"/>
            <a:ext cx="2238304" cy="3357456"/>
          </a:xfrm>
          <a:prstGeom prst="rect">
            <a:avLst/>
          </a:prstGeom>
        </p:spPr>
      </p:pic>
      <p:pic>
        <p:nvPicPr>
          <p:cNvPr id="11" name="Obrázek 10">
            <a:hlinkClick r:id="rId4"/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53" y="1319772"/>
            <a:ext cx="639763" cy="49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2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568916" y="1361680"/>
            <a:ext cx="2121031" cy="3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cs-CZ" sz="1600" dirty="0">
                <a:solidFill>
                  <a:srgbClr val="40A3D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@Research_sporka</a:t>
            </a:r>
            <a:endParaRPr lang="cs-CZ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15938" y="4896963"/>
            <a:ext cx="5179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tabLst>
                <a:tab pos="2060575" algn="l"/>
                <a:tab pos="2336800" algn="l"/>
              </a:tabLst>
            </a:pPr>
            <a:r>
              <a:rPr lang="en-GB" sz="2800" b="1" dirty="0">
                <a:solidFill>
                  <a:srgbClr val="40A3D5"/>
                </a:solidFill>
                <a:latin typeface="Arial" charset="0"/>
                <a:ea typeface="ＭＳ Ｐゴシック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6176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2</a:t>
            </a:fld>
            <a:endParaRPr lang="de-AT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27813" y="818725"/>
            <a:ext cx="11088000" cy="0"/>
          </a:xfrm>
          <a:prstGeom prst="line">
            <a:avLst/>
          </a:prstGeom>
          <a:ln w="28575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 bwMode="auto">
          <a:xfrm>
            <a:off x="527813" y="922663"/>
            <a:ext cx="11088000" cy="504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cs-CZ" sz="1600" b="1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ＭＳ Ｐゴシック" charset="0"/>
              </a:rPr>
              <a:t>Zásadní změna ekonomického vývoje EU;</a:t>
            </a: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ＭＳ Ｐゴシック" charset="0"/>
              </a:rPr>
              <a:t>Nové strategické priority EU;</a:t>
            </a: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ＭＳ Ｐゴシック" charset="0"/>
              </a:rPr>
              <a:t>Nové priority EU v oblasti dopravy a mobility;</a:t>
            </a: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ＭＳ Ｐゴシック" charset="0"/>
              </a:rPr>
              <a:t>Alternativní možnosti financování rozvoje dopravní infrastruktury a mobility</a:t>
            </a:r>
          </a:p>
          <a:p>
            <a:pPr algn="just" fontAlgn="base">
              <a:spcBef>
                <a:spcPts val="4200"/>
              </a:spcBef>
              <a:tabLst>
                <a:tab pos="2060575" algn="l"/>
                <a:tab pos="2336800" algn="l"/>
              </a:tabLst>
            </a:pPr>
            <a:endParaRPr lang="cs-CZ" sz="1600" b="1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</a:endParaRPr>
          </a:p>
          <a:p>
            <a:pPr algn="just" fontAlgn="base">
              <a:spcBef>
                <a:spcPts val="4200"/>
              </a:spcBef>
              <a:tabLst>
                <a:tab pos="2060575" algn="l"/>
                <a:tab pos="2336800" algn="l"/>
              </a:tabLst>
            </a:pPr>
            <a:endParaRPr lang="cs-CZ" sz="1600" b="1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Nadpis 2"/>
          <p:cNvSpPr txBox="1">
            <a:spLocks/>
          </p:cNvSpPr>
          <p:nvPr/>
        </p:nvSpPr>
        <p:spPr>
          <a:xfrm>
            <a:off x="527812" y="17641"/>
            <a:ext cx="11359387" cy="9719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cs-CZ" sz="2400" b="0" dirty="0"/>
              <a:t>STRUKTURA</a:t>
            </a:r>
          </a:p>
        </p:txBody>
      </p:sp>
    </p:spTree>
    <p:extLst>
      <p:ext uri="{BB962C8B-B14F-4D97-AF65-F5344CB8AC3E}">
        <p14:creationId xmlns:p14="http://schemas.microsoft.com/office/powerpoint/2010/main" val="188043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3</a:t>
            </a:fld>
            <a:endParaRPr lang="de-AT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27813" y="818725"/>
            <a:ext cx="11088000" cy="0"/>
          </a:xfrm>
          <a:prstGeom prst="line">
            <a:avLst/>
          </a:prstGeom>
          <a:ln w="28575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 bwMode="auto">
          <a:xfrm>
            <a:off x="527813" y="922663"/>
            <a:ext cx="11088000" cy="443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Zhoršení vývoje ekonomiky EU bylo patrné již v před-kovidovém období; pandemie následovaná ruskou invazí na Ukrajinu testují ekonomickou odolnost EU; po více než 20 letech se inflace stala nejhorším a nejvážnějším ekonomickým problémem EU a přestala být pod kontrolou; druhým vážným problémem se stalo prudké zhoršení fiskální disciplíny, projevujícím se ve zvyšujícím se veřejném zadlužování, další tlak na veřejné finance vyplyne z potřeby zajistit dodatečné sociální a bezpečnostní výdaje; růst HDP výrazně zpomalil a jeho struktura se mění; taktéž vnější bilance se zhoršuje, byť si EU jako celek stále udržuje přebytkovou pozici vůči zbytku světa; globální ekonomika je ovlivněna vysokou nejistotou v kombinace s probíhajícími změnami globálních hodnotových řetězců; nejméně problematickým ukazatelem se nyní zdá míra nezaměstnanosti, nicméně relativně příznivá situace na trhu práce též čelí značným rizikům plynoucím z následků energetické krize</a:t>
            </a: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Hospodářská prognóza EU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2021:</a:t>
            </a:r>
            <a:r>
              <a:rPr lang="en-GB" sz="1800" b="1" i="0" u="none" strike="noStrike" kern="1200" baseline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5.4%</a:t>
            </a:r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baseline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2022: 2.7%</a:t>
            </a:r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pPr algn="just" fontAlgn="base">
              <a:spcBef>
                <a:spcPts val="4200"/>
              </a:spcBef>
              <a:tabLst>
                <a:tab pos="2060575" algn="l"/>
                <a:tab pos="2336800" algn="l"/>
              </a:tabLst>
            </a:pPr>
            <a:endParaRPr lang="cs-CZ" sz="1600" b="1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Nadpis 2"/>
          <p:cNvSpPr txBox="1">
            <a:spLocks/>
          </p:cNvSpPr>
          <p:nvPr/>
        </p:nvSpPr>
        <p:spPr>
          <a:xfrm>
            <a:off x="527812" y="17641"/>
            <a:ext cx="11359387" cy="9719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cs-CZ" sz="2400" b="0" dirty="0"/>
              <a:t>ZÁSADNÍ ZMĚNA EKONOMICKÉHO VÝVOJE EU</a:t>
            </a:r>
          </a:p>
        </p:txBody>
      </p:sp>
      <p:graphicFrame>
        <p:nvGraphicFramePr>
          <p:cNvPr id="6" name="Table 1">
            <a:extLst>
              <a:ext uri="{FF2B5EF4-FFF2-40B4-BE49-F238E27FC236}">
                <a16:creationId xmlns:a16="http://schemas.microsoft.com/office/drawing/2014/main" id="{E0DA9769-0046-807A-18A6-658F686DB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636854"/>
              </p:ext>
            </p:extLst>
          </p:nvPr>
        </p:nvGraphicFramePr>
        <p:xfrm>
          <a:off x="752822" y="3947142"/>
          <a:ext cx="10686354" cy="1680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059">
                  <a:extLst>
                    <a:ext uri="{9D8B030D-6E8A-4147-A177-3AD203B41FA5}">
                      <a16:colId xmlns:a16="http://schemas.microsoft.com/office/drawing/2014/main" val="895046517"/>
                    </a:ext>
                  </a:extLst>
                </a:gridCol>
                <a:gridCol w="1781059">
                  <a:extLst>
                    <a:ext uri="{9D8B030D-6E8A-4147-A177-3AD203B41FA5}">
                      <a16:colId xmlns:a16="http://schemas.microsoft.com/office/drawing/2014/main" val="882817988"/>
                    </a:ext>
                  </a:extLst>
                </a:gridCol>
                <a:gridCol w="1781059">
                  <a:extLst>
                    <a:ext uri="{9D8B030D-6E8A-4147-A177-3AD203B41FA5}">
                      <a16:colId xmlns:a16="http://schemas.microsoft.com/office/drawing/2014/main" val="2417124033"/>
                    </a:ext>
                  </a:extLst>
                </a:gridCol>
                <a:gridCol w="1781059">
                  <a:extLst>
                    <a:ext uri="{9D8B030D-6E8A-4147-A177-3AD203B41FA5}">
                      <a16:colId xmlns:a16="http://schemas.microsoft.com/office/drawing/2014/main" val="1128449104"/>
                    </a:ext>
                  </a:extLst>
                </a:gridCol>
                <a:gridCol w="1781059">
                  <a:extLst>
                    <a:ext uri="{9D8B030D-6E8A-4147-A177-3AD203B41FA5}">
                      <a16:colId xmlns:a16="http://schemas.microsoft.com/office/drawing/2014/main" val="2909627370"/>
                    </a:ext>
                  </a:extLst>
                </a:gridCol>
                <a:gridCol w="1781059">
                  <a:extLst>
                    <a:ext uri="{9D8B030D-6E8A-4147-A177-3AD203B41FA5}">
                      <a16:colId xmlns:a16="http://schemas.microsoft.com/office/drawing/2014/main" val="1088574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</a:t>
                      </a:r>
                      <a:r>
                        <a:rPr lang="en-GB" dirty="0"/>
                        <a:t>e</a:t>
                      </a:r>
                      <a:r>
                        <a:rPr lang="cs-CZ" dirty="0" err="1"/>
                        <a:t>álný</a:t>
                      </a:r>
                      <a:r>
                        <a:rPr lang="cs-CZ" dirty="0"/>
                        <a:t> růst HDP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investice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infla</a:t>
                      </a:r>
                      <a:r>
                        <a:rPr lang="cs-CZ" dirty="0" err="1"/>
                        <a:t>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míra nezaměstnanosti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běžný účet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rozpočtová bilance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48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2021:</a:t>
                      </a:r>
                      <a:r>
                        <a:rPr lang="en-GB" sz="1800" baseline="0" dirty="0"/>
                        <a:t> 5</a:t>
                      </a:r>
                      <a:r>
                        <a:rPr lang="cs-CZ" sz="1800" baseline="0" dirty="0"/>
                        <a:t>,</a:t>
                      </a:r>
                      <a:r>
                        <a:rPr lang="en-GB" sz="1800" baseline="0" dirty="0"/>
                        <a:t>4%</a:t>
                      </a:r>
                    </a:p>
                    <a:p>
                      <a:pPr algn="ctr"/>
                      <a:r>
                        <a:rPr lang="en-GB" sz="1800" baseline="0" dirty="0"/>
                        <a:t>2022: 2</a:t>
                      </a:r>
                      <a:r>
                        <a:rPr lang="cs-CZ" sz="1800" baseline="0" dirty="0"/>
                        <a:t>,</a:t>
                      </a:r>
                      <a:r>
                        <a:rPr lang="en-GB" sz="1800" baseline="0" dirty="0"/>
                        <a:t>7%</a:t>
                      </a:r>
                    </a:p>
                    <a:p>
                      <a:pPr algn="ctr"/>
                      <a:r>
                        <a:rPr lang="en-GB" sz="1800" baseline="0" dirty="0"/>
                        <a:t>2023: </a:t>
                      </a:r>
                      <a:r>
                        <a:rPr lang="cs-CZ" sz="1800" baseline="0" dirty="0"/>
                        <a:t>1,5</a:t>
                      </a:r>
                      <a:r>
                        <a:rPr lang="en-GB" sz="1800" baseline="0" dirty="0"/>
                        <a:t>%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2021: 4,2%</a:t>
                      </a:r>
                    </a:p>
                    <a:p>
                      <a:pPr algn="ctr"/>
                      <a:r>
                        <a:rPr lang="cs-CZ" sz="1800" dirty="0"/>
                        <a:t>2022: 3,1%</a:t>
                      </a:r>
                    </a:p>
                    <a:p>
                      <a:pPr algn="ctr"/>
                      <a:r>
                        <a:rPr lang="cs-CZ" sz="1800" dirty="0"/>
                        <a:t>2023: 3,6%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2021: 2</a:t>
                      </a:r>
                      <a:r>
                        <a:rPr lang="cs-CZ" sz="1800" dirty="0"/>
                        <a:t>,</a:t>
                      </a:r>
                      <a:r>
                        <a:rPr lang="en-GB" sz="1800" dirty="0"/>
                        <a:t>9%</a:t>
                      </a:r>
                    </a:p>
                    <a:p>
                      <a:pPr algn="ctr"/>
                      <a:r>
                        <a:rPr lang="en-GB" sz="1800" dirty="0"/>
                        <a:t>2022:</a:t>
                      </a:r>
                      <a:r>
                        <a:rPr lang="en-GB" sz="1800" baseline="0" dirty="0"/>
                        <a:t> </a:t>
                      </a:r>
                      <a:r>
                        <a:rPr lang="cs-CZ" sz="1800" baseline="0" dirty="0"/>
                        <a:t>8,3</a:t>
                      </a:r>
                      <a:r>
                        <a:rPr lang="en-GB" sz="1800" baseline="0" dirty="0"/>
                        <a:t>%</a:t>
                      </a:r>
                    </a:p>
                    <a:p>
                      <a:pPr algn="ctr"/>
                      <a:r>
                        <a:rPr lang="en-GB" sz="1800" baseline="0" dirty="0"/>
                        <a:t>2023: </a:t>
                      </a:r>
                      <a:r>
                        <a:rPr lang="cs-CZ" sz="1800" baseline="0" dirty="0"/>
                        <a:t>4,6</a:t>
                      </a:r>
                      <a:r>
                        <a:rPr lang="en-GB" sz="1800" baseline="0" dirty="0"/>
                        <a:t>%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2021: 7</a:t>
                      </a:r>
                      <a:r>
                        <a:rPr lang="cs-CZ" sz="1800" dirty="0"/>
                        <a:t>,</a:t>
                      </a:r>
                      <a:r>
                        <a:rPr lang="en-GB" sz="1800" dirty="0"/>
                        <a:t>0%</a:t>
                      </a:r>
                    </a:p>
                    <a:p>
                      <a:pPr algn="ctr"/>
                      <a:r>
                        <a:rPr lang="en-GB" sz="1800" dirty="0"/>
                        <a:t>2022: 6</a:t>
                      </a:r>
                      <a:r>
                        <a:rPr lang="cs-CZ" sz="1800" dirty="0"/>
                        <a:t>,</a:t>
                      </a:r>
                      <a:r>
                        <a:rPr lang="en-GB" sz="1800" dirty="0"/>
                        <a:t>7%</a:t>
                      </a:r>
                      <a:endParaRPr lang="cs-CZ" sz="1800" dirty="0"/>
                    </a:p>
                    <a:p>
                      <a:pPr algn="ctr"/>
                      <a:r>
                        <a:rPr lang="cs-CZ" sz="1800" dirty="0"/>
                        <a:t>2023: 6,5%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2021: 3,0%</a:t>
                      </a:r>
                    </a:p>
                    <a:p>
                      <a:pPr algn="ctr"/>
                      <a:r>
                        <a:rPr lang="cs-CZ" sz="1800" dirty="0"/>
                        <a:t>2022: 2,1%</a:t>
                      </a:r>
                    </a:p>
                    <a:p>
                      <a:pPr algn="ctr"/>
                      <a:r>
                        <a:rPr lang="cs-CZ" sz="1800" dirty="0"/>
                        <a:t>2023: 2,6%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2021: -4,7%</a:t>
                      </a:r>
                    </a:p>
                    <a:p>
                      <a:pPr algn="ctr"/>
                      <a:r>
                        <a:rPr lang="cs-CZ" sz="1800" dirty="0"/>
                        <a:t>2022: -3,6%</a:t>
                      </a:r>
                    </a:p>
                    <a:p>
                      <a:pPr algn="ctr"/>
                      <a:r>
                        <a:rPr lang="cs-CZ" sz="1800" dirty="0"/>
                        <a:t>2023: -2,5%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870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62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4</a:t>
            </a:fld>
            <a:endParaRPr lang="de-AT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27813" y="818725"/>
            <a:ext cx="11088000" cy="0"/>
          </a:xfrm>
          <a:prstGeom prst="line">
            <a:avLst/>
          </a:prstGeom>
          <a:ln w="28575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 bwMode="auto">
          <a:xfrm>
            <a:off x="527813" y="922663"/>
            <a:ext cx="11088000" cy="394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Ekonomika České republiky byla až do roku 2019 charakteristická velmi příznivou symbiózou klíčových makroekonomických veličin, doprovázenou velmi malými strukturálními poruchami. K negativnímu zvratu došlo již v roce 2020 a dosud trvá. To se projevuje ve ztrátě pozitivní konvergenční trajektorie vůči průměru EU. Česká republika má jednu z aktuálně nejvyšších měr inflace v EU, jeden z nejslabších hospodářských růstů, velmi negativně se vyvíjející veřejné finance a slábnoucí vnější konkurenceschopnost. Je otázkou, jak dlouho v těchto podmínkách je udržitelné mít nejnižší míru nezaměstnanosti v EU, navíc při aktuálně podstatně pomalejším tempu investic. Pandemie a dopady ruské agrese navíc odhalily slabou odolnost české ekonomiky vůči neočekávaným exogenním šokům</a:t>
            </a: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Hospodářská prognóza České republiky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2021:</a:t>
            </a:r>
            <a:r>
              <a:rPr lang="en-GB" sz="1800" b="1" i="0" u="none" strike="noStrike" kern="1200" baseline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5.4%</a:t>
            </a:r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kern="1200" baseline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2022: 2.7%</a:t>
            </a:r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pPr algn="just" fontAlgn="base">
              <a:spcBef>
                <a:spcPts val="4200"/>
              </a:spcBef>
              <a:tabLst>
                <a:tab pos="2060575" algn="l"/>
                <a:tab pos="2336800" algn="l"/>
              </a:tabLst>
            </a:pPr>
            <a:endParaRPr lang="cs-CZ" sz="1600" b="1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Nadpis 2"/>
          <p:cNvSpPr txBox="1">
            <a:spLocks/>
          </p:cNvSpPr>
          <p:nvPr/>
        </p:nvSpPr>
        <p:spPr>
          <a:xfrm>
            <a:off x="527812" y="17641"/>
            <a:ext cx="11359387" cy="9719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cs-CZ" sz="2400" b="0" dirty="0"/>
              <a:t>EKONOMIKA ČESKÉ REPUBLIKY VYKAZUJE HORŠÍ VÝVOJOVÉ CHARAKTERISTIKY OPROTI PRŮMĚRU EU</a:t>
            </a:r>
          </a:p>
        </p:txBody>
      </p:sp>
      <p:graphicFrame>
        <p:nvGraphicFramePr>
          <p:cNvPr id="6" name="Table 1">
            <a:extLst>
              <a:ext uri="{FF2B5EF4-FFF2-40B4-BE49-F238E27FC236}">
                <a16:creationId xmlns:a16="http://schemas.microsoft.com/office/drawing/2014/main" id="{E0DA9769-0046-807A-18A6-658F686DB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149885"/>
              </p:ext>
            </p:extLst>
          </p:nvPr>
        </p:nvGraphicFramePr>
        <p:xfrm>
          <a:off x="803880" y="3645436"/>
          <a:ext cx="1068635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059">
                  <a:extLst>
                    <a:ext uri="{9D8B030D-6E8A-4147-A177-3AD203B41FA5}">
                      <a16:colId xmlns:a16="http://schemas.microsoft.com/office/drawing/2014/main" val="895046517"/>
                    </a:ext>
                  </a:extLst>
                </a:gridCol>
                <a:gridCol w="1781059">
                  <a:extLst>
                    <a:ext uri="{9D8B030D-6E8A-4147-A177-3AD203B41FA5}">
                      <a16:colId xmlns:a16="http://schemas.microsoft.com/office/drawing/2014/main" val="1643687704"/>
                    </a:ext>
                  </a:extLst>
                </a:gridCol>
                <a:gridCol w="1781059">
                  <a:extLst>
                    <a:ext uri="{9D8B030D-6E8A-4147-A177-3AD203B41FA5}">
                      <a16:colId xmlns:a16="http://schemas.microsoft.com/office/drawing/2014/main" val="2417124033"/>
                    </a:ext>
                  </a:extLst>
                </a:gridCol>
                <a:gridCol w="1781059">
                  <a:extLst>
                    <a:ext uri="{9D8B030D-6E8A-4147-A177-3AD203B41FA5}">
                      <a16:colId xmlns:a16="http://schemas.microsoft.com/office/drawing/2014/main" val="1128449104"/>
                    </a:ext>
                  </a:extLst>
                </a:gridCol>
                <a:gridCol w="1781059">
                  <a:extLst>
                    <a:ext uri="{9D8B030D-6E8A-4147-A177-3AD203B41FA5}">
                      <a16:colId xmlns:a16="http://schemas.microsoft.com/office/drawing/2014/main" val="2909627370"/>
                    </a:ext>
                  </a:extLst>
                </a:gridCol>
                <a:gridCol w="1781059">
                  <a:extLst>
                    <a:ext uri="{9D8B030D-6E8A-4147-A177-3AD203B41FA5}">
                      <a16:colId xmlns:a16="http://schemas.microsoft.com/office/drawing/2014/main" val="1088574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</a:t>
                      </a:r>
                      <a:r>
                        <a:rPr lang="en-GB" dirty="0"/>
                        <a:t>e</a:t>
                      </a:r>
                      <a:r>
                        <a:rPr lang="cs-CZ" dirty="0" err="1"/>
                        <a:t>álný</a:t>
                      </a:r>
                      <a:r>
                        <a:rPr lang="cs-CZ" dirty="0"/>
                        <a:t> růst HDP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investice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infla</a:t>
                      </a:r>
                      <a:r>
                        <a:rPr lang="cs-CZ" dirty="0" err="1"/>
                        <a:t>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míra nezaměstnanosti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běžný účet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rozpočtová bilance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48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2021:</a:t>
                      </a:r>
                      <a:r>
                        <a:rPr lang="en-GB" sz="1800" baseline="0" dirty="0"/>
                        <a:t> </a:t>
                      </a:r>
                      <a:r>
                        <a:rPr lang="cs-CZ" sz="1800" baseline="0" dirty="0"/>
                        <a:t>3,3</a:t>
                      </a:r>
                      <a:r>
                        <a:rPr lang="en-GB" sz="1800" baseline="0" dirty="0"/>
                        <a:t>%</a:t>
                      </a:r>
                    </a:p>
                    <a:p>
                      <a:pPr algn="ctr"/>
                      <a:r>
                        <a:rPr lang="en-GB" sz="1800" baseline="0" dirty="0"/>
                        <a:t>2022: </a:t>
                      </a:r>
                      <a:r>
                        <a:rPr lang="cs-CZ" sz="1800" baseline="0" dirty="0"/>
                        <a:t>1,9</a:t>
                      </a:r>
                      <a:r>
                        <a:rPr lang="en-GB" sz="1800" baseline="0" dirty="0"/>
                        <a:t>%</a:t>
                      </a:r>
                    </a:p>
                    <a:p>
                      <a:pPr algn="ctr"/>
                      <a:r>
                        <a:rPr lang="en-GB" sz="1800" baseline="0" dirty="0"/>
                        <a:t>2023: </a:t>
                      </a:r>
                      <a:r>
                        <a:rPr lang="cs-CZ" sz="1800" baseline="0" dirty="0"/>
                        <a:t>2,7</a:t>
                      </a:r>
                      <a:r>
                        <a:rPr lang="en-GB" sz="1800" baseline="0" dirty="0"/>
                        <a:t>%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2021: 0,9%</a:t>
                      </a:r>
                    </a:p>
                    <a:p>
                      <a:pPr algn="ctr"/>
                      <a:r>
                        <a:rPr lang="cs-CZ" sz="1800" dirty="0"/>
                        <a:t>2022: 3,1%</a:t>
                      </a:r>
                    </a:p>
                    <a:p>
                      <a:pPr algn="ctr"/>
                      <a:r>
                        <a:rPr lang="cs-CZ" sz="1800" dirty="0"/>
                        <a:t>2023: 5,6%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2021: </a:t>
                      </a:r>
                      <a:r>
                        <a:rPr lang="cs-CZ" sz="1800" dirty="0"/>
                        <a:t>3,3</a:t>
                      </a:r>
                      <a:r>
                        <a:rPr lang="en-GB" sz="1800" dirty="0"/>
                        <a:t>%</a:t>
                      </a:r>
                    </a:p>
                    <a:p>
                      <a:pPr algn="ctr"/>
                      <a:r>
                        <a:rPr lang="en-GB" sz="1800" dirty="0"/>
                        <a:t>2022:</a:t>
                      </a:r>
                      <a:r>
                        <a:rPr lang="en-GB" sz="1800" baseline="0" dirty="0"/>
                        <a:t> </a:t>
                      </a:r>
                      <a:r>
                        <a:rPr lang="cs-CZ" sz="1800" baseline="0" dirty="0"/>
                        <a:t>11,7</a:t>
                      </a:r>
                      <a:r>
                        <a:rPr lang="en-GB" sz="1800" baseline="0" dirty="0"/>
                        <a:t>%</a:t>
                      </a:r>
                    </a:p>
                    <a:p>
                      <a:pPr algn="ctr"/>
                      <a:r>
                        <a:rPr lang="en-GB" sz="1800" baseline="0" dirty="0"/>
                        <a:t>2023: </a:t>
                      </a:r>
                      <a:r>
                        <a:rPr lang="cs-CZ" sz="1800" baseline="0" dirty="0"/>
                        <a:t>4,5</a:t>
                      </a:r>
                      <a:r>
                        <a:rPr lang="en-GB" sz="1800" baseline="0" dirty="0"/>
                        <a:t>%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2021:</a:t>
                      </a:r>
                      <a:r>
                        <a:rPr lang="cs-CZ" sz="1800" dirty="0"/>
                        <a:t>2,8</a:t>
                      </a:r>
                      <a:r>
                        <a:rPr lang="en-GB" sz="1800" dirty="0"/>
                        <a:t>%</a:t>
                      </a:r>
                    </a:p>
                    <a:p>
                      <a:pPr algn="ctr"/>
                      <a:r>
                        <a:rPr lang="en-GB" sz="1800" dirty="0"/>
                        <a:t>2022: </a:t>
                      </a:r>
                      <a:r>
                        <a:rPr lang="cs-CZ" sz="1800" dirty="0"/>
                        <a:t>2,</a:t>
                      </a:r>
                      <a:r>
                        <a:rPr lang="en-GB" sz="1800" dirty="0"/>
                        <a:t>6%</a:t>
                      </a:r>
                      <a:endParaRPr lang="cs-CZ" sz="1800" dirty="0"/>
                    </a:p>
                    <a:p>
                      <a:pPr algn="ctr"/>
                      <a:r>
                        <a:rPr lang="cs-CZ" sz="1800" dirty="0"/>
                        <a:t>2023: 2,6%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2021: -2,3%</a:t>
                      </a:r>
                    </a:p>
                    <a:p>
                      <a:pPr algn="ctr"/>
                      <a:r>
                        <a:rPr lang="cs-CZ" sz="1800" dirty="0"/>
                        <a:t>2022: -3,7%</a:t>
                      </a:r>
                    </a:p>
                    <a:p>
                      <a:pPr algn="ctr"/>
                      <a:r>
                        <a:rPr lang="cs-CZ" sz="1800" dirty="0"/>
                        <a:t>2023: -3,8%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2021: -5,9%</a:t>
                      </a:r>
                    </a:p>
                    <a:p>
                      <a:pPr algn="ctr"/>
                      <a:r>
                        <a:rPr lang="cs-CZ" sz="1800" dirty="0"/>
                        <a:t>2022: -4,3%</a:t>
                      </a:r>
                    </a:p>
                    <a:p>
                      <a:pPr algn="ctr"/>
                      <a:r>
                        <a:rPr lang="cs-CZ" sz="1800" dirty="0"/>
                        <a:t>2023: -3,9%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870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58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5</a:t>
            </a:fld>
            <a:endParaRPr lang="de-AT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27813" y="818725"/>
            <a:ext cx="11088000" cy="0"/>
          </a:xfrm>
          <a:prstGeom prst="line">
            <a:avLst/>
          </a:prstGeom>
          <a:ln w="28575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 bwMode="auto">
          <a:xfrm>
            <a:off x="304801" y="17641"/>
            <a:ext cx="11088000" cy="1023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ts val="4200"/>
              </a:spcBef>
              <a:tabLst>
                <a:tab pos="2060575" algn="l"/>
                <a:tab pos="2336800" algn="l"/>
              </a:tabLst>
            </a:pPr>
            <a:endParaRPr lang="cs-CZ" sz="1600" b="1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cs-CZ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Zelená dohoda pro EU: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aktuálně a čistě finančně, náklady převyšují přínosy; investiční cyklus zelené transformace zaměřené na snížení emisí uhlíku, zvýšení podílu obnovitelných zdrojů energie a zvýšení energetické účinnosti je dlouhodobý;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Potřeba zajistit zvýšenou ekonomickou odolnost: 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nejfrekventovanější výraz v souvislosti s pandemií; nový obsah, především v kontextu energetické odolnosti (stát se nezávislým na strategických dodávkách surovin z Ruska), získal v důsledku války na Ukrajině; cílem je učinit EU méně zranitelnou ve všech strategických segmentech;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Zvýšená globální bezpečnostní rizika: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vyžaduje potřebu zvýšení výdajů na obranu a bezpečnost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en-GB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</a:t>
            </a:r>
            <a:r>
              <a:rPr lang="cs-CZ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ální</a:t>
            </a:r>
            <a:r>
              <a:rPr lang="cs-CZ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záležitosti: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aktuálně dvě klíčové dimenze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(1)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důsledky procesu Spravedlivé transformace a Zelené dohody pro EU na trh práce a sociální situaci;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 zapojit přibližně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mil</a:t>
            </a:r>
            <a:r>
              <a:rPr lang="cs-CZ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iónů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uprchlíků z Ukrajiny na pracovní trh a vzdělávací systém EU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ts val="4200"/>
              </a:spcBef>
              <a:tabLst>
                <a:tab pos="2060575" algn="l"/>
                <a:tab pos="2336800" algn="l"/>
              </a:tabLst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ts val="4200"/>
              </a:spcBef>
              <a:tabLst>
                <a:tab pos="2060575" algn="l"/>
                <a:tab pos="2336800" algn="l"/>
              </a:tabLst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cs-CZ" sz="1400" b="1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</a:endParaRPr>
          </a:p>
          <a:p>
            <a:pPr algn="just" fontAlgn="base">
              <a:spcBef>
                <a:spcPts val="4200"/>
              </a:spcBef>
              <a:tabLst>
                <a:tab pos="2060575" algn="l"/>
                <a:tab pos="2336800" algn="l"/>
              </a:tabLst>
            </a:pPr>
            <a:endParaRPr lang="cs-CZ" sz="1200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</a:endParaRPr>
          </a:p>
          <a:p>
            <a:pPr lvl="0" algn="just">
              <a:lnSpc>
                <a:spcPct val="107000"/>
              </a:lnSpc>
            </a:pPr>
            <a:endParaRPr lang="cs-CZ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buFontTx/>
              <a:buChar char="-"/>
            </a:pPr>
            <a:endParaRPr lang="cs-CZ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Nadpis 2"/>
          <p:cNvSpPr txBox="1">
            <a:spLocks/>
          </p:cNvSpPr>
          <p:nvPr/>
        </p:nvSpPr>
        <p:spPr>
          <a:xfrm>
            <a:off x="527812" y="17641"/>
            <a:ext cx="11359387" cy="9719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cs-CZ" sz="2400" b="0" dirty="0"/>
              <a:t>NOVÉ STRATEGICKÉ PRIORITY EU</a:t>
            </a:r>
          </a:p>
        </p:txBody>
      </p:sp>
    </p:spTree>
    <p:extLst>
      <p:ext uri="{BB962C8B-B14F-4D97-AF65-F5344CB8AC3E}">
        <p14:creationId xmlns:p14="http://schemas.microsoft.com/office/powerpoint/2010/main" val="322164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6</a:t>
            </a:fld>
            <a:endParaRPr lang="de-AT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27813" y="818725"/>
            <a:ext cx="11088000" cy="0"/>
          </a:xfrm>
          <a:prstGeom prst="line">
            <a:avLst/>
          </a:prstGeom>
          <a:ln w="28575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 bwMode="auto">
          <a:xfrm>
            <a:off x="527813" y="922663"/>
            <a:ext cx="11088000" cy="60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cs-CZ" sz="1600" b="1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Nadpis 2"/>
          <p:cNvSpPr txBox="1">
            <a:spLocks/>
          </p:cNvSpPr>
          <p:nvPr/>
        </p:nvSpPr>
        <p:spPr>
          <a:xfrm>
            <a:off x="527812" y="17641"/>
            <a:ext cx="11359387" cy="9719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just"/>
            <a:r>
              <a:rPr lang="en-GB" sz="2400" b="0" dirty="0"/>
              <a:t>THE </a:t>
            </a:r>
            <a:r>
              <a:rPr lang="cs-CZ" sz="2400" b="0" dirty="0"/>
              <a:t>GREEN TRANSITION: A LOT OF WORK DONE, …</a:t>
            </a:r>
          </a:p>
        </p:txBody>
      </p:sp>
      <p:pic>
        <p:nvPicPr>
          <p:cNvPr id="6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65" y="818725"/>
            <a:ext cx="7676940" cy="5230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62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7</a:t>
            </a:fld>
            <a:endParaRPr lang="de-AT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27813" y="818725"/>
            <a:ext cx="11088000" cy="0"/>
          </a:xfrm>
          <a:prstGeom prst="line">
            <a:avLst/>
          </a:prstGeom>
          <a:ln w="28575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2"/>
          <p:cNvSpPr txBox="1">
            <a:spLocks/>
          </p:cNvSpPr>
          <p:nvPr/>
        </p:nvSpPr>
        <p:spPr>
          <a:xfrm>
            <a:off x="527812" y="17641"/>
            <a:ext cx="11359387" cy="9719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just"/>
            <a:r>
              <a:rPr lang="cs-CZ" sz="2400" b="0" dirty="0"/>
              <a:t>… BUT STILL A LONG WAY TO GO</a:t>
            </a:r>
          </a:p>
        </p:txBody>
      </p:sp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818725"/>
            <a:ext cx="5760720" cy="5210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93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8</a:t>
            </a:fld>
            <a:endParaRPr lang="de-AT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27813" y="818725"/>
            <a:ext cx="11088000" cy="0"/>
          </a:xfrm>
          <a:prstGeom prst="line">
            <a:avLst/>
          </a:prstGeom>
          <a:ln w="28575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 bwMode="auto">
          <a:xfrm>
            <a:off x="527813" y="922663"/>
            <a:ext cx="11088000" cy="397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ktuální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priority pro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modernizaci dopravního systému EU (leitmotiv: čistší, ekologičtější a inteligentnější mobilita v souladu s cíli Zelené dohody pro EU – nasměrovat odvětví dopravy ke </a:t>
            </a:r>
            <a:r>
              <a:rPr lang="cs-CZ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snížení emisí o 90%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Zlepšení propojení;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Přesun většího počtu cestujících a objemu nákladu na železnici a vnitrozemské vodní cesty;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 instalace dobíjecích stanic, alternativní čerpací infrastruktury a zavádění nových digitálních technologií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Větší důraz na udržitelnou městskou mobilitu a zjednodušení výběru různých možností dopravy v efektivní multimodální dopravní soustavě</a:t>
            </a:r>
            <a:endParaRPr lang="en-GB" sz="1600" b="1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Nadpis 2"/>
          <p:cNvSpPr txBox="1">
            <a:spLocks/>
          </p:cNvSpPr>
          <p:nvPr/>
        </p:nvSpPr>
        <p:spPr>
          <a:xfrm>
            <a:off x="527812" y="17641"/>
            <a:ext cx="11359387" cy="9719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just"/>
            <a:r>
              <a:rPr lang="cs-CZ" sz="2400" b="0" dirty="0"/>
              <a:t>NOVÉ PRIORITY EU V OBLASTI DOPRAVY A MOBILITY</a:t>
            </a:r>
          </a:p>
        </p:txBody>
      </p:sp>
    </p:spTree>
    <p:extLst>
      <p:ext uri="{BB962C8B-B14F-4D97-AF65-F5344CB8AC3E}">
        <p14:creationId xmlns:p14="http://schemas.microsoft.com/office/powerpoint/2010/main" val="232217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/>
              <a:t>Strana</a:t>
            </a:r>
            <a:r>
              <a:rPr lang="de-DE" dirty="0"/>
              <a:t> </a:t>
            </a:r>
            <a:fld id="{26E76F1F-475F-482A-A2C6-CD2E081FF2E5}" type="slidenum">
              <a:rPr lang="de-DE" smtClean="0"/>
              <a:t>9</a:t>
            </a:fld>
            <a:endParaRPr lang="de-AT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27813" y="818725"/>
            <a:ext cx="11088000" cy="0"/>
          </a:xfrm>
          <a:prstGeom prst="line">
            <a:avLst/>
          </a:prstGeom>
          <a:ln w="28575">
            <a:solidFill>
              <a:srgbClr val="004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 bwMode="auto">
          <a:xfrm>
            <a:off x="527813" y="922663"/>
            <a:ext cx="11088000" cy="712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Inteligentní a udržitelná Transevropská dopravní síť TEN-T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hlavní osobní železniční tratě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sítě TEN-T: do roku 2040,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rychlost vlaků alespoň 160 km/h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(konkurenceschopné vysokorychlostní železniční spojení v celé EU);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kanály a řeky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minimální počet dní v roce zabezpečeny dobré plavební podmínky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které neomezuje například stav vody; další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posílení letišť se železnicí 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(především všechna hlavní letiště EU s více než 4 miliony odbavených cestujících ročně;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kombinace letecké a vlakové dopravy 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tratích, které k tomu mají vhodnou infrastrukturu;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vybudování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většího počtu překládkových terminálů, zlepšení manipulační kapacity nákladních terminálů, zkrácení čekací doby na železničních hraničních přechodech, vypravování delších vlaků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(přesun více nákladu na ekologičtější druhy dopravy, možnost přepravy nákladních automobilů po celé železniční síti); vytvoření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devíti evropských dopravních koridorů integrujících železniční, silniční a vodní dopravu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2040: nová, průběžná lhůta pro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pokrok v budování hlavních úseků sítě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2050: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lhůta pro dokončení širší, globální sítě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424 velkých měst zapojených do sítě TEN-T: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vypracování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plánů udržitelné městské mobility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(podpora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mobility s nulovými emisemi,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zkvalitnění veřejné dopravy a infrastruktury pro chodce a cyklisty</a:t>
            </a:r>
            <a:r>
              <a:rPr lang="cs-CZ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4200"/>
              </a:spcBef>
              <a:buFontTx/>
              <a:buChar char="-"/>
              <a:tabLst>
                <a:tab pos="2060575" algn="l"/>
                <a:tab pos="2336800" algn="l"/>
              </a:tabLst>
            </a:pPr>
            <a:endParaRPr lang="en-GB" sz="1600" b="1" dirty="0">
              <a:solidFill>
                <a:schemeClr val="bg2">
                  <a:lumMod val="25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Nadpis 2"/>
          <p:cNvSpPr txBox="1">
            <a:spLocks/>
          </p:cNvSpPr>
          <p:nvPr/>
        </p:nvSpPr>
        <p:spPr>
          <a:xfrm>
            <a:off x="527812" y="17641"/>
            <a:ext cx="11359387" cy="9719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00497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just"/>
            <a:r>
              <a:rPr lang="cs-CZ" sz="2400" b="0" dirty="0"/>
              <a:t>ZLEPŠENÍ PROPOJENÍ</a:t>
            </a:r>
          </a:p>
        </p:txBody>
      </p:sp>
    </p:spTree>
    <p:extLst>
      <p:ext uri="{BB962C8B-B14F-4D97-AF65-F5344CB8AC3E}">
        <p14:creationId xmlns:p14="http://schemas.microsoft.com/office/powerpoint/2010/main" val="145061279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ce_CS (1)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ce_CS.potx" id="{54DCA26E-5502-9149-9C19-6087B5416A9D}" vid="{72BF20B1-9103-9E4C-BFCB-B9B8C85C183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12703</TotalTime>
  <Words>1894</Words>
  <Application>Microsoft Office PowerPoint</Application>
  <PresentationFormat>Širokoúhlá obrazovka</PresentationFormat>
  <Paragraphs>200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prezentce_CS (1)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Matulová Petra</dc:creator>
  <cp:lastModifiedBy>Libor Zadnik</cp:lastModifiedBy>
  <cp:revision>668</cp:revision>
  <cp:lastPrinted>2021-11-22T10:47:22Z</cp:lastPrinted>
  <dcterms:created xsi:type="dcterms:W3CDTF">2017-09-19T12:44:03Z</dcterms:created>
  <dcterms:modified xsi:type="dcterms:W3CDTF">2022-09-22T08:17:48Z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a104e-2916-42dc-a2f6-6210338509ed_Enabled">
    <vt:lpwstr>False</vt:lpwstr>
  </property>
  <property fmtid="{D5CDD505-2E9C-101B-9397-08002B2CF9AE}" pid="3" name="MSIP_Label_2b3a104e-2916-42dc-a2f6-6210338509ed_SiteId">
    <vt:lpwstr>e70aafb3-2e89-46a5-ba50-66803e8a4411</vt:lpwstr>
  </property>
  <property fmtid="{D5CDD505-2E9C-101B-9397-08002B2CF9AE}" pid="4" name="MSIP_Label_2b3a104e-2916-42dc-a2f6-6210338509ed_Owner">
    <vt:lpwstr>cen83517@csin.cz</vt:lpwstr>
  </property>
  <property fmtid="{D5CDD505-2E9C-101B-9397-08002B2CF9AE}" pid="5" name="MSIP_Label_2b3a104e-2916-42dc-a2f6-6210338509ed_SetDate">
    <vt:lpwstr>2018-10-01T14:05:14.4487955Z</vt:lpwstr>
  </property>
  <property fmtid="{D5CDD505-2E9C-101B-9397-08002B2CF9AE}" pid="6" name="MSIP_Label_2b3a104e-2916-42dc-a2f6-6210338509ed_Name">
    <vt:lpwstr>ČS vyhrazené</vt:lpwstr>
  </property>
  <property fmtid="{D5CDD505-2E9C-101B-9397-08002B2CF9AE}" pid="7" name="MSIP_Label_2b3a104e-2916-42dc-a2f6-6210338509ed_Application">
    <vt:lpwstr>Microsoft Azure Information Protection</vt:lpwstr>
  </property>
  <property fmtid="{D5CDD505-2E9C-101B-9397-08002B2CF9AE}" pid="8" name="MSIP_Label_2b3a104e-2916-42dc-a2f6-6210338509ed_Extended_MSFT_Method">
    <vt:lpwstr>Automatic</vt:lpwstr>
  </property>
</Properties>
</file>