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4"/>
  </p:notesMasterIdLst>
  <p:sldIdLst>
    <p:sldId id="257" r:id="rId5"/>
    <p:sldId id="305" r:id="rId6"/>
    <p:sldId id="278" r:id="rId7"/>
    <p:sldId id="307" r:id="rId8"/>
    <p:sldId id="308" r:id="rId9"/>
    <p:sldId id="272" r:id="rId10"/>
    <p:sldId id="293" r:id="rId11"/>
    <p:sldId id="317" r:id="rId12"/>
    <p:sldId id="310" r:id="rId13"/>
    <p:sldId id="319" r:id="rId14"/>
    <p:sldId id="314" r:id="rId15"/>
    <p:sldId id="318" r:id="rId16"/>
    <p:sldId id="311" r:id="rId17"/>
    <p:sldId id="295" r:id="rId18"/>
    <p:sldId id="302" r:id="rId19"/>
    <p:sldId id="320" r:id="rId20"/>
    <p:sldId id="265" r:id="rId21"/>
    <p:sldId id="286" r:id="rId22"/>
    <p:sldId id="267" r:id="rId23"/>
  </p:sldIdLst>
  <p:sldSz cx="12192000" cy="6858000"/>
  <p:notesSz cx="6797675" cy="9926638"/>
  <p:defaultText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04"/>
    <p:restoredTop sz="76230" autoAdjust="0"/>
  </p:normalViewPr>
  <p:slideViewPr>
    <p:cSldViewPr snapToGrid="0">
      <p:cViewPr varScale="1">
        <p:scale>
          <a:sx n="124" d="100"/>
          <a:sy n="124" d="100"/>
        </p:scale>
        <p:origin x="21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S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C196D4C-8EBA-3F4D-BF37-EB94359A605B}" type="datetimeFigureOut">
              <a:rPr lang="en-SK" smtClean="0"/>
              <a:t>09/19/2025</a:t>
            </a:fld>
            <a:endParaRPr lang="en-S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S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S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D722DFB-8F01-8F41-9CBA-B1916D5D197F}" type="slidenum">
              <a:rPr lang="en-SK" smtClean="0"/>
              <a:t>‹#›</a:t>
            </a:fld>
            <a:endParaRPr lang="en-SK"/>
          </a:p>
        </p:txBody>
      </p:sp>
    </p:spTree>
    <p:extLst>
      <p:ext uri="{BB962C8B-B14F-4D97-AF65-F5344CB8AC3E}">
        <p14:creationId xmlns:p14="http://schemas.microsoft.com/office/powerpoint/2010/main" val="302277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D722DFB-8F01-8F41-9CBA-B1916D5D197F}" type="slidenum">
              <a:rPr lang="en-SK" smtClean="0"/>
              <a:t>2</a:t>
            </a:fld>
            <a:endParaRPr lang="en-SK"/>
          </a:p>
        </p:txBody>
      </p:sp>
    </p:spTree>
    <p:extLst>
      <p:ext uri="{BB962C8B-B14F-4D97-AF65-F5344CB8AC3E}">
        <p14:creationId xmlns:p14="http://schemas.microsoft.com/office/powerpoint/2010/main" val="265252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11</a:t>
            </a:fld>
            <a:endParaRPr lang="en-SK"/>
          </a:p>
        </p:txBody>
      </p:sp>
    </p:spTree>
    <p:extLst>
      <p:ext uri="{BB962C8B-B14F-4D97-AF65-F5344CB8AC3E}">
        <p14:creationId xmlns:p14="http://schemas.microsoft.com/office/powerpoint/2010/main" val="165257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12</a:t>
            </a:fld>
            <a:endParaRPr lang="en-SK"/>
          </a:p>
        </p:txBody>
      </p:sp>
    </p:spTree>
    <p:extLst>
      <p:ext uri="{BB962C8B-B14F-4D97-AF65-F5344CB8AC3E}">
        <p14:creationId xmlns:p14="http://schemas.microsoft.com/office/powerpoint/2010/main" val="376895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13</a:t>
            </a:fld>
            <a:endParaRPr lang="en-SK"/>
          </a:p>
        </p:txBody>
      </p:sp>
    </p:spTree>
    <p:extLst>
      <p:ext uri="{BB962C8B-B14F-4D97-AF65-F5344CB8AC3E}">
        <p14:creationId xmlns:p14="http://schemas.microsoft.com/office/powerpoint/2010/main" val="331572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14</a:t>
            </a:fld>
            <a:endParaRPr lang="en-SK"/>
          </a:p>
        </p:txBody>
      </p:sp>
    </p:spTree>
    <p:extLst>
      <p:ext uri="{BB962C8B-B14F-4D97-AF65-F5344CB8AC3E}">
        <p14:creationId xmlns:p14="http://schemas.microsoft.com/office/powerpoint/2010/main" val="41707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9D722DFB-8F01-8F41-9CBA-B1916D5D197F}" type="slidenum">
              <a:rPr lang="en-SK" smtClean="0"/>
              <a:t>15</a:t>
            </a:fld>
            <a:endParaRPr lang="en-SK"/>
          </a:p>
        </p:txBody>
      </p:sp>
    </p:spTree>
    <p:extLst>
      <p:ext uri="{BB962C8B-B14F-4D97-AF65-F5344CB8AC3E}">
        <p14:creationId xmlns:p14="http://schemas.microsoft.com/office/powerpoint/2010/main" val="310145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D722DFB-8F01-8F41-9CBA-B1916D5D197F}" type="slidenum">
              <a:rPr lang="en-SK" smtClean="0"/>
              <a:t>16</a:t>
            </a:fld>
            <a:endParaRPr lang="en-SK"/>
          </a:p>
        </p:txBody>
      </p:sp>
    </p:spTree>
    <p:extLst>
      <p:ext uri="{BB962C8B-B14F-4D97-AF65-F5344CB8AC3E}">
        <p14:creationId xmlns:p14="http://schemas.microsoft.com/office/powerpoint/2010/main" val="359703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9D722DFB-8F01-8F41-9CBA-B1916D5D197F}" type="slidenum">
              <a:rPr lang="en-SK" smtClean="0"/>
              <a:t>17</a:t>
            </a:fld>
            <a:endParaRPr lang="en-SK"/>
          </a:p>
        </p:txBody>
      </p:sp>
    </p:spTree>
    <p:extLst>
      <p:ext uri="{BB962C8B-B14F-4D97-AF65-F5344CB8AC3E}">
        <p14:creationId xmlns:p14="http://schemas.microsoft.com/office/powerpoint/2010/main" val="56541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*Údaje (financie a termíny) vychádzajú</a:t>
            </a:r>
            <a:r>
              <a:rPr lang="sk-SK" baseline="0" dirty="0" smtClean="0"/>
              <a:t> z priebežného hodnotenia činností NDS (2Q 2024 – 4Q 2024)</a:t>
            </a:r>
          </a:p>
          <a:p>
            <a:r>
              <a:rPr lang="sk-SK" b="1" dirty="0" smtClean="0"/>
              <a:t>R1 Banská Bystrica – Slovenská Ľupča, I. etapa</a:t>
            </a:r>
            <a:r>
              <a:rPr lang="sk-SK" b="1" baseline="0" dirty="0" smtClean="0"/>
              <a:t> </a:t>
            </a:r>
            <a:r>
              <a:rPr lang="sk-SK" dirty="0" smtClean="0"/>
              <a:t>- vybudovanie rýchlostnej cesty R1 Banská Bystrica - Slovenská Ľupča o celkovej dĺžke 3,04 km. Rýchlostná cesta R1 v danom úseku je navrhovaná v parametroch smerovo rozdelenej komunikácie s obmedzeným prístupom v kategórii R 22,5/100 (80 a súvisiace stavebné objekty). </a:t>
            </a:r>
          </a:p>
          <a:p>
            <a:endParaRPr lang="sk-SK" dirty="0" smtClean="0"/>
          </a:p>
          <a:p>
            <a:r>
              <a:rPr lang="sk-SK" b="1" dirty="0" smtClean="0"/>
              <a:t>D3 Žilina (</a:t>
            </a:r>
            <a:r>
              <a:rPr lang="sk-SK" b="1" dirty="0" err="1" smtClean="0"/>
              <a:t>Brodno</a:t>
            </a:r>
            <a:r>
              <a:rPr lang="sk-SK" b="1" dirty="0" smtClean="0"/>
              <a:t>) – Kysucké Nové Mesto, privádzač:</a:t>
            </a:r>
            <a:r>
              <a:rPr lang="sk-SK" b="1" baseline="0" dirty="0" smtClean="0"/>
              <a:t> </a:t>
            </a:r>
            <a:r>
              <a:rPr lang="sk-SK" dirty="0" smtClean="0"/>
              <a:t>Národná diaľničná spoločnosť v stredu 17. júla 2024 slávnostne spustila premávku po novovybudovanom úseku D3 Žilina, </a:t>
            </a:r>
            <a:r>
              <a:rPr lang="sk-SK" dirty="0" err="1" smtClean="0"/>
              <a:t>Brodno</a:t>
            </a:r>
            <a:r>
              <a:rPr lang="sk-SK" dirty="0" smtClean="0"/>
              <a:t> – Kysucké Nové Mesto, privádzač. Privádzač k budúcej D3 odľahčí vyťaženú cestu I/11 zo Žiliny do Kysuckého Nového Mesta a pomôže obyvateľom </a:t>
            </a:r>
            <a:r>
              <a:rPr lang="sk-SK" dirty="0" err="1" smtClean="0"/>
              <a:t>Kysúc</a:t>
            </a:r>
            <a:r>
              <a:rPr lang="sk-SK" dirty="0" smtClean="0"/>
              <a:t> dostať sa rýchlejšie za prácou do Žiliny a v neposlednom rade aj do blízkeho priemyselného parku. Pre Žilinský kraj a územie regiónu </a:t>
            </a:r>
            <a:r>
              <a:rPr lang="sk-SK" dirty="0" err="1" smtClean="0"/>
              <a:t>Kysúc</a:t>
            </a:r>
            <a:r>
              <a:rPr lang="sk-SK" dirty="0" smtClean="0"/>
              <a:t> má privádzač extrémny význam. Jeho výstavba bola z veľkej časti financovaná z európskych zdrojov, celková investícia predstavuje sumu 19,3 milióna eur. Celková dĺžka privádzača je takmer 1,4 kilometra. Súčasťou stavby sú 4 mosty v dĺžke takmer 380 metrov, 600 metrov protihlukových stien a 4 križovatky. Na tlmenie prípadných negatívnych vplyvov bola zrealizovaná aj </a:t>
            </a:r>
            <a:r>
              <a:rPr lang="sk-SK" dirty="0" err="1" smtClean="0"/>
              <a:t>antivibračná</a:t>
            </a:r>
            <a:r>
              <a:rPr lang="sk-SK" dirty="0" smtClean="0"/>
              <a:t> podzemná stena v dĺžke 75 metrov. Z pohľadu ochrany prítomnej fauny boli pri výstavbe rešpektované migračné koridory vysokej zveri či vtáctva.</a:t>
            </a:r>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18</a:t>
            </a:fld>
            <a:endParaRPr lang="en-SK"/>
          </a:p>
        </p:txBody>
      </p:sp>
    </p:spTree>
    <p:extLst>
      <p:ext uri="{BB962C8B-B14F-4D97-AF65-F5344CB8AC3E}">
        <p14:creationId xmlns:p14="http://schemas.microsoft.com/office/powerpoint/2010/main" val="1205374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dirty="0" smtClean="0">
                <a:solidFill>
                  <a:srgbClr val="0055A0"/>
                </a:solidFill>
                <a:latin typeface="Helvetica" pitchFamily="2" charset="0"/>
              </a:rPr>
              <a:t>Riešenie:</a:t>
            </a:r>
            <a:r>
              <a:rPr lang="sk-SK" sz="1200" baseline="0" dirty="0" smtClean="0">
                <a:solidFill>
                  <a:srgbClr val="0055A0"/>
                </a:solidFill>
                <a:latin typeface="Helvetica" pitchFamily="2" charset="0"/>
              </a:rPr>
              <a:t> </a:t>
            </a:r>
            <a:r>
              <a:rPr lang="sk-SK" sz="1200" dirty="0" smtClean="0">
                <a:solidFill>
                  <a:srgbClr val="0055A0"/>
                </a:solidFill>
                <a:latin typeface="Helvetica" pitchFamily="2" charset="0"/>
              </a:rPr>
              <a:t>stavebný zákon,</a:t>
            </a:r>
            <a:r>
              <a:rPr lang="sk-SK" sz="1200" baseline="0" dirty="0" smtClean="0">
                <a:solidFill>
                  <a:srgbClr val="0055A0"/>
                </a:solidFill>
                <a:latin typeface="Helvetica" pitchFamily="2" charset="0"/>
              </a:rPr>
              <a:t> zákon o strategických investíciách</a:t>
            </a:r>
            <a:r>
              <a:rPr lang="sk-SK" sz="1200" dirty="0" smtClean="0">
                <a:solidFill>
                  <a:srgbClr val="0055A0"/>
                </a:solidFill>
                <a:latin typeface="Helvetica" pitchFamily="2" charset="0"/>
              </a:rPr>
              <a:t> – ukáže to prax</a:t>
            </a:r>
          </a:p>
          <a:p>
            <a:endParaRPr lang="sk-SK" dirty="0" smtClean="0"/>
          </a:p>
          <a:p>
            <a:r>
              <a:rPr lang="sk-SK" dirty="0" smtClean="0"/>
              <a:t>Financovanie:</a:t>
            </a:r>
          </a:p>
          <a:p>
            <a:endParaRPr lang="sk-SK" dirty="0" smtClean="0"/>
          </a:p>
          <a:p>
            <a:r>
              <a:rPr lang="sk-SK" dirty="0" smtClean="0"/>
              <a:t>Činnosti SSC a NDS sú limitované výškou pridelených finančných prostriedkov na výstavbu, rekonštrukciu, opravy a údržbu cestnej siete. MD SR v súčinnosti so SSC a NDS, či už pri formovaní štátneho rozpočtu, či príprave strategických materiálov, dlhodobo upozorňuje na negatívne dôsledky nedostatočne financovanej údržby a rekonštrukcie ciest a apeluje na navýšenie finančných prostriedkov do budovania a údržby cestnej infraštruktúry, avšak stále neúspešne. Súčasná vláda vo svojom programovom vyhlásení zdôraznila, že má záujem riešiť problematiku ciest s ohľadom na naše vnútroštátne potreby i európsku víziu. Doprava je komplexný systém vyžadujúci zdroje na systémové, organizačné, prevádzkové a investičné opatrenia, a zároveň predstavuje kľúčový predpoklad pre rozvoj a udržateľnosť národného hospodárstva krajiny. Rozvoj infraštruktúry potrebuje optimálny a rýchly proces prípravy a financovania, aby bolo možné prinášať nevyhnutné výsledky pre občanov Slovenskej republiky. Našou prioritou je zabrániť hroziacim ekonomickým škodám a nebezpečenstvu pre občanov spôsobeným katastrofálnym stavom súčasnej infraštruktúry a zároveň rozvíjať dopravnú sieť tak, aby reflektovala na medzinárodné záväzky, národné strategické plány a plány rozvoja regiónov. Cestná doprava bude mať aj ďalšie dekády nezastupiteľné miesto v dopravnom mixe Slovenskej republiky, preto je nevyhnutné naďalej cestnú infraštruktúru rozvíjať a udržiavať v prevádzkyschopnom stave. Našou prioritou je nastaviť udržateľný systém financovania dopravnej infraštruktúry a využiť príležitosti poskytované Európskou úniou na financovanie modernizácie dopravného sektora.</a:t>
            </a:r>
          </a:p>
          <a:p>
            <a:r>
              <a:rPr lang="sk-SK" sz="1200" kern="1200" dirty="0" smtClean="0">
                <a:solidFill>
                  <a:schemeClr val="tx1"/>
                </a:solidFill>
                <a:effectLst/>
                <a:latin typeface="+mn-lt"/>
                <a:ea typeface="+mn-ea"/>
                <a:cs typeface="+mn-cs"/>
              </a:rPr>
              <a:t>Hoci diaľnice sú prioritou aj z hľadiska implementácie Programu Slovensko (2021 – 2027), je zrejmé, že pre rozvoj viacerých regiónov Slovenska budú vždy mimoriadne dôležité aj cesty I. triedy, po ktorých sa stále realizuje takmer polovica dopravných výkonov na cestnej sieti. Pokiaľ ide o základnú cestnú sieť TEN –T „karty sú rozdané“ alebo inak povedané, financie sú alokované, napr. na úseky diaľnice D3 na </a:t>
            </a:r>
            <a:r>
              <a:rPr lang="sk-SK" sz="1200" kern="1200" dirty="0" err="1" smtClean="0">
                <a:solidFill>
                  <a:schemeClr val="tx1"/>
                </a:solidFill>
                <a:effectLst/>
                <a:latin typeface="+mn-lt"/>
                <a:ea typeface="+mn-ea"/>
                <a:cs typeface="+mn-cs"/>
              </a:rPr>
              <a:t>Kysuciach</a:t>
            </a:r>
            <a:r>
              <a:rPr lang="sk-SK" sz="1200" kern="1200" dirty="0" smtClean="0">
                <a:solidFill>
                  <a:schemeClr val="tx1"/>
                </a:solidFill>
                <a:effectLst/>
                <a:latin typeface="+mn-lt"/>
                <a:ea typeface="+mn-ea"/>
                <a:cs typeface="+mn-cs"/>
              </a:rPr>
              <a:t> a dostavbu obchvatu Košíc na R2, a ostáva mimoriadne náročná úloha pre vládu, ako a z čoho financovať projekty, ktoré sa do „prioritného“ balíka nedostali. Namieste je otázka, ako financovať ostatné naliehavé projekty? Po doterajších priaznivých skúsenostiach s výstavbou diaľnic R1, D4 a  R7,  budeme zvažovať okrem európskych zdrojov, aj otvorenie ďalších projektov verejno-súkromného partnerstva (PPP), pričom horúcim kandidátom je dostavba diaľnice R4, a vyšší podiel financovania zo štátneho rozpočtu. Táto téma si vyžaduje dôkladnú analýzu možností a odbornú diskusiu, čo by bolo pre Slovensko najvhodnejšie.</a:t>
            </a:r>
          </a:p>
          <a:p>
            <a:r>
              <a:rPr lang="sk-SK" dirty="0" smtClean="0"/>
              <a:t> </a:t>
            </a:r>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19</a:t>
            </a:fld>
            <a:endParaRPr lang="en-SK"/>
          </a:p>
        </p:txBody>
      </p:sp>
    </p:spTree>
    <p:extLst>
      <p:ext uri="{BB962C8B-B14F-4D97-AF65-F5344CB8AC3E}">
        <p14:creationId xmlns:p14="http://schemas.microsoft.com/office/powerpoint/2010/main" val="464262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20</a:t>
            </a:fld>
            <a:endParaRPr lang="en-SK"/>
          </a:p>
        </p:txBody>
      </p:sp>
    </p:spTree>
    <p:extLst>
      <p:ext uri="{BB962C8B-B14F-4D97-AF65-F5344CB8AC3E}">
        <p14:creationId xmlns:p14="http://schemas.microsoft.com/office/powerpoint/2010/main" val="22206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3</a:t>
            </a:fld>
            <a:endParaRPr lang="en-SK"/>
          </a:p>
        </p:txBody>
      </p:sp>
    </p:spTree>
    <p:extLst>
      <p:ext uri="{BB962C8B-B14F-4D97-AF65-F5344CB8AC3E}">
        <p14:creationId xmlns:p14="http://schemas.microsoft.com/office/powerpoint/2010/main" val="246597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4</a:t>
            </a:fld>
            <a:endParaRPr lang="en-SK"/>
          </a:p>
        </p:txBody>
      </p:sp>
    </p:spTree>
    <p:extLst>
      <p:ext uri="{BB962C8B-B14F-4D97-AF65-F5344CB8AC3E}">
        <p14:creationId xmlns:p14="http://schemas.microsoft.com/office/powerpoint/2010/main" val="74535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5</a:t>
            </a:fld>
            <a:endParaRPr lang="en-SK"/>
          </a:p>
        </p:txBody>
      </p:sp>
    </p:spTree>
    <p:extLst>
      <p:ext uri="{BB962C8B-B14F-4D97-AF65-F5344CB8AC3E}">
        <p14:creationId xmlns:p14="http://schemas.microsoft.com/office/powerpoint/2010/main" val="351919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6</a:t>
            </a:fld>
            <a:endParaRPr lang="en-SK"/>
          </a:p>
        </p:txBody>
      </p:sp>
    </p:spTree>
    <p:extLst>
      <p:ext uri="{BB962C8B-B14F-4D97-AF65-F5344CB8AC3E}">
        <p14:creationId xmlns:p14="http://schemas.microsoft.com/office/powerpoint/2010/main" val="346805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smtClean="0">
                <a:solidFill>
                  <a:schemeClr val="tx1"/>
                </a:solidFill>
                <a:effectLst/>
                <a:latin typeface="+mn-lt"/>
                <a:ea typeface="+mn-ea"/>
                <a:cs typeface="+mn-cs"/>
              </a:rPr>
              <a:t>Novela zákona č. 669/2007</a:t>
            </a:r>
            <a:r>
              <a:rPr lang="sk-SK" sz="1200" kern="1200" dirty="0" smtClean="0">
                <a:solidFill>
                  <a:schemeClr val="tx1"/>
                </a:solidFill>
                <a:effectLst/>
                <a:latin typeface="+mn-lt"/>
                <a:ea typeface="+mn-ea"/>
                <a:cs typeface="+mn-cs"/>
              </a:rPr>
              <a:t> </a:t>
            </a:r>
            <a:r>
              <a:rPr lang="sk-SK" sz="1200" b="1" kern="1200" dirty="0" smtClean="0">
                <a:solidFill>
                  <a:schemeClr val="tx1"/>
                </a:solidFill>
                <a:effectLst/>
                <a:latin typeface="+mn-lt"/>
                <a:ea typeface="+mn-ea"/>
                <a:cs typeface="+mn-cs"/>
              </a:rPr>
              <a:t>o jednorazových mimoriadnych opatreniach v príprave niektorých stavieb diaľnic</a:t>
            </a:r>
            <a:r>
              <a:rPr lang="sk-SK" sz="1200" kern="1200" dirty="0" smtClean="0">
                <a:solidFill>
                  <a:schemeClr val="tx1"/>
                </a:solidFill>
                <a:effectLst/>
                <a:latin typeface="+mn-lt"/>
                <a:ea typeface="+mn-ea"/>
                <a:cs typeface="+mn-cs"/>
              </a:rPr>
              <a:t>, ktorá </a:t>
            </a:r>
            <a:r>
              <a:rPr lang="sk-SK" sz="1200" b="1" kern="1200" dirty="0" smtClean="0">
                <a:solidFill>
                  <a:schemeClr val="tx1"/>
                </a:solidFill>
                <a:effectLst/>
                <a:latin typeface="+mn-lt"/>
                <a:ea typeface="+mn-ea"/>
                <a:cs typeface="+mn-cs"/>
              </a:rPr>
              <a:t>akceleruje jednotlivé fázy investičnej prípravy</a:t>
            </a:r>
            <a:r>
              <a:rPr lang="sk-SK" sz="1200" kern="1200" dirty="0" smtClean="0">
                <a:solidFill>
                  <a:schemeClr val="tx1"/>
                </a:solidFill>
                <a:effectLst/>
                <a:latin typeface="+mn-lt"/>
                <a:ea typeface="+mn-ea"/>
                <a:cs typeface="+mn-cs"/>
              </a:rPr>
              <a:t> diaľnic. Cieľom je najmä zjednodušenie procesu vyvlastňovania a skrátenie povoľovacích procesov. </a:t>
            </a:r>
          </a:p>
          <a:p>
            <a:endParaRPr lang="sk-S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kern="1200" dirty="0" smtClean="0">
                <a:solidFill>
                  <a:schemeClr val="tx1"/>
                </a:solidFill>
                <a:effectLst/>
                <a:latin typeface="+mn-lt"/>
                <a:ea typeface="+mn-ea"/>
                <a:cs typeface="+mn-cs"/>
              </a:rPr>
              <a:t>Dňa 27. 6. 2024 bol vyhlásený v Zbierke zákonov SR </a:t>
            </a:r>
            <a:r>
              <a:rPr lang="sk-SK" sz="1200" b="1" kern="1200" dirty="0" smtClean="0">
                <a:solidFill>
                  <a:schemeClr val="tx1"/>
                </a:solidFill>
                <a:effectLst/>
                <a:latin typeface="+mn-lt"/>
                <a:ea typeface="+mn-ea"/>
                <a:cs typeface="+mn-cs"/>
              </a:rPr>
              <a:t>Zákon č. 142/2024 Z. z.</a:t>
            </a:r>
            <a:r>
              <a:rPr lang="sk-SK" sz="1200" b="1" kern="1200" baseline="0" dirty="0" smtClean="0">
                <a:solidFill>
                  <a:schemeClr val="tx1"/>
                </a:solidFill>
                <a:effectLst/>
                <a:latin typeface="+mn-lt"/>
                <a:ea typeface="+mn-ea"/>
                <a:cs typeface="+mn-cs"/>
              </a:rPr>
              <a:t> </a:t>
            </a:r>
            <a:r>
              <a:rPr lang="sk-SK" sz="1200" b="1" kern="1200" dirty="0" smtClean="0">
                <a:solidFill>
                  <a:schemeClr val="tx1"/>
                </a:solidFill>
                <a:effectLst/>
                <a:latin typeface="+mn-lt"/>
                <a:ea typeface="+mn-ea"/>
                <a:cs typeface="+mn-cs"/>
              </a:rPr>
              <a:t>o mimoriadnych opatreniach pre strategické investície a pre výstavbu </a:t>
            </a:r>
            <a:r>
              <a:rPr lang="sk-SK" sz="1200" b="1" kern="1200" dirty="0" err="1" smtClean="0">
                <a:solidFill>
                  <a:schemeClr val="tx1"/>
                </a:solidFill>
                <a:effectLst/>
                <a:latin typeface="+mn-lt"/>
                <a:ea typeface="+mn-ea"/>
                <a:cs typeface="+mn-cs"/>
              </a:rPr>
              <a:t>transeurópskej</a:t>
            </a:r>
            <a:r>
              <a:rPr lang="sk-SK" sz="1200" b="1" kern="1200" dirty="0" smtClean="0">
                <a:solidFill>
                  <a:schemeClr val="tx1"/>
                </a:solidFill>
                <a:effectLst/>
                <a:latin typeface="+mn-lt"/>
                <a:ea typeface="+mn-ea"/>
                <a:cs typeface="+mn-cs"/>
              </a:rPr>
              <a:t> dopravnej siete a o zmene a doplnení niektorých zákonov</a:t>
            </a:r>
            <a:r>
              <a:rPr lang="sk-SK" sz="1200" kern="1200" dirty="0" smtClean="0">
                <a:solidFill>
                  <a:schemeClr val="tx1"/>
                </a:solidFill>
                <a:effectLst/>
                <a:latin typeface="+mn-lt"/>
                <a:ea typeface="+mn-ea"/>
                <a:cs typeface="+mn-cs"/>
              </a:rPr>
              <a:t>. Zákon upravuje podmienky na prípravu, uskutočňovanie a dokončovanie investičných projektov, o ktorých vláda Slovenskej republiky rozhodne, že sú strategickou investíciou a ich realizácia je vo verejnom záujme. Zákon docieli efektívnejšie majetkovoprávne vysporiadanie pozemkov a stavieb, povoľovacie procesy a verejné obstarávanie pri strategicky významných projektoch. Zákon ďalej upravuje práva a povinnosti držiteľa osvedčenia o strategickej investícií, pôsobnosť orgánov štátnej správy, ako aj osobitosti povoľovacích a vyvlastňovacích konaní. Cieľom bolo upraviť oblasť povoľovania projektov </a:t>
            </a:r>
            <a:r>
              <a:rPr lang="sk-SK" sz="1200" kern="1200" dirty="0" err="1" smtClean="0">
                <a:solidFill>
                  <a:schemeClr val="tx1"/>
                </a:solidFill>
                <a:effectLst/>
                <a:latin typeface="+mn-lt"/>
                <a:ea typeface="+mn-ea"/>
                <a:cs typeface="+mn-cs"/>
              </a:rPr>
              <a:t>transeurópskej</a:t>
            </a:r>
            <a:r>
              <a:rPr lang="sk-SK" sz="1200" kern="1200" dirty="0" smtClean="0">
                <a:solidFill>
                  <a:schemeClr val="tx1"/>
                </a:solidFill>
                <a:effectLst/>
                <a:latin typeface="+mn-lt"/>
                <a:ea typeface="+mn-ea"/>
                <a:cs typeface="+mn-cs"/>
              </a:rPr>
              <a:t> dopravnej siete (TEN-T), ktoré sú vnímané ako hlavné dopravné koridory v Slovenskej republike s medzinárodným či národným významom.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kern="1200" dirty="0" smtClean="0">
                <a:solidFill>
                  <a:schemeClr val="tx1"/>
                </a:solidFill>
                <a:effectLst/>
                <a:latin typeface="+mn-lt"/>
                <a:ea typeface="+mn-ea"/>
                <a:cs typeface="+mn-cs"/>
              </a:rPr>
              <a:t>Cieľom </a:t>
            </a:r>
            <a:r>
              <a:rPr lang="sk-SK" sz="1200" b="1" kern="1200" dirty="0" smtClean="0">
                <a:solidFill>
                  <a:schemeClr val="tx1"/>
                </a:solidFill>
                <a:effectLst/>
                <a:latin typeface="+mn-lt"/>
                <a:ea typeface="+mn-ea"/>
                <a:cs typeface="+mn-cs"/>
              </a:rPr>
              <a:t>novely EIA zákona </a:t>
            </a:r>
            <a:r>
              <a:rPr lang="sk-SK" sz="1200" kern="1200" dirty="0" smtClean="0">
                <a:solidFill>
                  <a:schemeClr val="tx1"/>
                </a:solidFill>
                <a:effectLst/>
                <a:latin typeface="+mn-lt"/>
                <a:ea typeface="+mn-ea"/>
                <a:cs typeface="+mn-cs"/>
              </a:rPr>
              <a:t>je odstrániť  problémy administratívneho procesu, prispôsobiť procesy novej stavebnej legislatíve, zjednodušiť a zrýchliť proces EIA.</a:t>
            </a:r>
            <a:r>
              <a:rPr lang="sk-SK" sz="1200" kern="1200" baseline="0" dirty="0" smtClean="0">
                <a:solidFill>
                  <a:schemeClr val="tx1"/>
                </a:solidFill>
                <a:effectLst/>
                <a:latin typeface="+mn-lt"/>
                <a:ea typeface="+mn-ea"/>
                <a:cs typeface="+mn-cs"/>
              </a:rPr>
              <a:t> </a:t>
            </a:r>
            <a:r>
              <a:rPr lang="sk-SK" sz="1200" kern="1200" dirty="0" smtClean="0">
                <a:solidFill>
                  <a:schemeClr val="tx1"/>
                </a:solidFill>
                <a:effectLst/>
                <a:latin typeface="+mn-lt"/>
                <a:ea typeface="+mn-ea"/>
                <a:cs typeface="+mn-cs"/>
              </a:rPr>
              <a:t>Novela výrazne posilňuje odbornosť procesov zisťovacieho konania aj posudzovania vplyvov na úkor v súčasnosti prebujnenej </a:t>
            </a:r>
            <a:r>
              <a:rPr lang="sk-SK" sz="1200" kern="1200" dirty="0" err="1" smtClean="0">
                <a:solidFill>
                  <a:schemeClr val="tx1"/>
                </a:solidFill>
                <a:effectLst/>
                <a:latin typeface="+mn-lt"/>
                <a:ea typeface="+mn-ea"/>
                <a:cs typeface="+mn-cs"/>
              </a:rPr>
              <a:t>procesnosti</a:t>
            </a:r>
            <a:r>
              <a:rPr lang="sk-SK" sz="1200" kern="1200" dirty="0" smtClean="0">
                <a:solidFill>
                  <a:schemeClr val="tx1"/>
                </a:solidFill>
                <a:effectLst/>
                <a:latin typeface="+mn-lt"/>
                <a:ea typeface="+mn-ea"/>
                <a:cs typeface="+mn-cs"/>
              </a:rPr>
              <a:t> zákona o EIA. Zároveň znižuje procesnú náročnosť všetkých konaní za súčasného posilnenia požiadaviek na odbornosť dokumentácie EIA a jej spracovateľov. To povedie k obmedzeniu účelových obštrukcií v procese. Samotný proces posudzovania by sa tak mal urýchliť.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kern="1200" dirty="0" smtClean="0">
                <a:solidFill>
                  <a:schemeClr val="tx1"/>
                </a:solidFill>
                <a:effectLst/>
                <a:latin typeface="+mn-lt"/>
                <a:ea typeface="+mn-ea"/>
                <a:cs typeface="+mn-cs"/>
              </a:rPr>
              <a:t>Účelom </a:t>
            </a:r>
            <a:r>
              <a:rPr lang="sk-SK" sz="1200" b="1" kern="1200" dirty="0" smtClean="0">
                <a:solidFill>
                  <a:schemeClr val="tx1"/>
                </a:solidFill>
                <a:effectLst/>
                <a:latin typeface="+mn-lt"/>
                <a:ea typeface="+mn-ea"/>
                <a:cs typeface="+mn-cs"/>
              </a:rPr>
              <a:t>nového stavebného zákona </a:t>
            </a:r>
            <a:r>
              <a:rPr lang="sk-SK" sz="1200" kern="1200" dirty="0" smtClean="0">
                <a:solidFill>
                  <a:schemeClr val="tx1"/>
                </a:solidFill>
                <a:effectLst/>
                <a:latin typeface="+mn-lt"/>
                <a:ea typeface="+mn-ea"/>
                <a:cs typeface="+mn-cs"/>
              </a:rPr>
              <a:t>a sústavy jeho vykonávacích predpisov je vytvoriť právny rámec na zjednodušenie a urýchlenie výstavby, zníženie administratívnej záťaže povoľovacích konaní s dôrazom na zabezpečenie transparentnosti v tejto oblasti. Nový stavebný zákon ako aj jeho vykonávacie právne predpisy ovplyvnia viaceré ekonomické i spoločenské procesy vytvárajúce predpoklady na úspešný ďalší rozvoj Slovenskej republiky.</a:t>
            </a:r>
          </a:p>
          <a:p>
            <a:r>
              <a:rPr lang="sk-SK" sz="1200" b="0" i="0" kern="1200" dirty="0" smtClean="0">
                <a:solidFill>
                  <a:schemeClr val="tx1"/>
                </a:solidFill>
                <a:effectLst/>
                <a:latin typeface="+mn-lt"/>
                <a:ea typeface="+mn-ea"/>
                <a:cs typeface="+mn-cs"/>
              </a:rPr>
              <a:t>Novým stavebným zákonom sa odstránia nedostatky, ktoré má súčasná legislatíva na úseku stavebného práva, pričom</a:t>
            </a:r>
          </a:p>
          <a:p>
            <a:r>
              <a:rPr lang="sk-SK" sz="1200" b="0" i="0" kern="1200" dirty="0" smtClean="0">
                <a:solidFill>
                  <a:schemeClr val="tx1"/>
                </a:solidFill>
                <a:effectLst/>
                <a:latin typeface="+mn-lt"/>
                <a:ea typeface="+mn-ea"/>
                <a:cs typeface="+mn-cs"/>
              </a:rPr>
              <a:t>-je koncepčne usporiadaný podľa súčasných požiadaviek na vnútorné usporiadanie zákonov; v súlade so zákonom č. 400/2015 Z. z. o tvorbe právnych predpisov a o Zbierke zákonov Slovenskej republiky v znení neskorších predpisov;</a:t>
            </a:r>
          </a:p>
          <a:p>
            <a:r>
              <a:rPr lang="sk-SK" sz="1200" b="0" i="0" kern="1200" dirty="0" smtClean="0">
                <a:solidFill>
                  <a:schemeClr val="tx1"/>
                </a:solidFill>
                <a:effectLst/>
                <a:latin typeface="+mn-lt"/>
                <a:ea typeface="+mn-ea"/>
                <a:cs typeface="+mn-cs"/>
              </a:rPr>
              <a:t>-v oblasti odbornej terminológie sa preberá historicky osvedčená a všeobecne zaužívanú terminológia, zároveň sa preberá nová terminológia z odborných medzinárodných dokumentov, z právne záväzných aktov Európskej únie a z Medzinárodnej štatistickej klasifikácie stavieb;</a:t>
            </a:r>
          </a:p>
          <a:p>
            <a:r>
              <a:rPr lang="sk-SK" sz="1200" b="0" i="0" kern="1200" dirty="0" smtClean="0">
                <a:solidFill>
                  <a:schemeClr val="tx1"/>
                </a:solidFill>
                <a:effectLst/>
                <a:latin typeface="+mn-lt"/>
                <a:ea typeface="+mn-ea"/>
                <a:cs typeface="+mn-cs"/>
              </a:rPr>
              <a:t>-posilňuje postavenie vlastníkov pozemkov a stavieb a ich práva k stavbe, pretože zhotoviť stavbu na pozemku je súčasťou ústavou chráneného práva užívať majetok vo svojom vlastníctve;</a:t>
            </a:r>
          </a:p>
          <a:p>
            <a:r>
              <a:rPr lang="sk-SK" sz="1200" b="0" i="0" kern="1200" dirty="0" smtClean="0">
                <a:solidFill>
                  <a:schemeClr val="tx1"/>
                </a:solidFill>
                <a:effectLst/>
                <a:latin typeface="+mn-lt"/>
                <a:ea typeface="+mn-ea"/>
                <a:cs typeface="+mn-cs"/>
              </a:rPr>
              <a:t>2</a:t>
            </a:r>
          </a:p>
          <a:p>
            <a:r>
              <a:rPr lang="sk-SK" sz="1200" b="0" i="0" kern="1200" dirty="0" smtClean="0">
                <a:solidFill>
                  <a:schemeClr val="tx1"/>
                </a:solidFill>
                <a:effectLst/>
                <a:latin typeface="+mn-lt"/>
                <a:ea typeface="+mn-ea"/>
                <a:cs typeface="+mn-cs"/>
              </a:rPr>
              <a:t>-obnovuje pôvodný účel orgánov štátnej stavebnej správy ako čisto odborných stavebnotechnických štátnych orgánov zbavených povinnosti sledovať netechnické činnosti (napríklad, účelnosť, užívacie vzťahy, susedské spory, riešenie hnuteľných vecí, a podobne);</a:t>
            </a:r>
          </a:p>
          <a:p>
            <a:r>
              <a:rPr lang="sk-SK" sz="1200" b="0" i="0" kern="1200" dirty="0" smtClean="0">
                <a:solidFill>
                  <a:schemeClr val="tx1"/>
                </a:solidFill>
                <a:effectLst/>
                <a:latin typeface="+mn-lt"/>
                <a:ea typeface="+mn-ea"/>
                <a:cs typeface="+mn-cs"/>
              </a:rPr>
              <a:t>-výrazne zjednodušuje proces prípravy výstavby tým, že opúšťa terajšie dvojzložkové rozhodovanie (územné rozhodovanie a stavebné povoľovanie) a zavádza len jedno konanie – konanie o stavebnom zámere, ktorým stavebný úrad vyjadruje súhlas s navrhovanou stavebnou činnosťou;</a:t>
            </a:r>
          </a:p>
          <a:p>
            <a:r>
              <a:rPr lang="sk-SK" sz="1200" b="0" i="0" kern="1200" dirty="0" smtClean="0">
                <a:solidFill>
                  <a:schemeClr val="tx1"/>
                </a:solidFill>
                <a:effectLst/>
                <a:latin typeface="+mn-lt"/>
                <a:ea typeface="+mn-ea"/>
                <a:cs typeface="+mn-cs"/>
              </a:rPr>
              <a:t>-ponecháva agendu stavebného úradu ako preneseného výkonu štátnej správy na úseku stavebného práva na obci, pričom obce môžu zriaďovať stavebné obvody obdobne ako sú súčasné spoločné obecné úrady; </a:t>
            </a:r>
          </a:p>
          <a:p>
            <a:r>
              <a:rPr lang="sk-SK" sz="1200" b="0" i="0" kern="1200" dirty="0" smtClean="0">
                <a:solidFill>
                  <a:schemeClr val="tx1"/>
                </a:solidFill>
                <a:effectLst/>
                <a:latin typeface="+mn-lt"/>
                <a:ea typeface="+mn-ea"/>
                <a:cs typeface="+mn-cs"/>
              </a:rPr>
              <a:t>-sleduje sprísnenie odbornej prípravy zamestnancov pracujúcich v štátnej správe na úseku stavebného práva;</a:t>
            </a:r>
          </a:p>
          <a:p>
            <a:r>
              <a:rPr lang="sk-SK" sz="1200" b="0" i="0" kern="1200" dirty="0" smtClean="0">
                <a:solidFill>
                  <a:schemeClr val="tx1"/>
                </a:solidFill>
                <a:effectLst/>
                <a:latin typeface="+mn-lt"/>
                <a:ea typeface="+mn-ea"/>
                <a:cs typeface="+mn-cs"/>
              </a:rPr>
              <a:t>-upravuje ochranu umeleckých diel v stavbách a na verejných priestranstvách pred poškodením alebo zničením stavebnou činnosťou; ide o požiadavky vyplývajúce z medzinárodných právnych dokumentov (z Dohovoru o ochrane architektonického dedičstva Európy, z Dohovoru o ochrane archeologického dedičstva a z Dohovoru o hodnote kultúrneho dedičstva pre spoločnosť);</a:t>
            </a:r>
          </a:p>
          <a:p>
            <a:r>
              <a:rPr lang="sk-SK" sz="1200" b="0" i="0" kern="1200" dirty="0" smtClean="0">
                <a:solidFill>
                  <a:schemeClr val="tx1"/>
                </a:solidFill>
                <a:effectLst/>
                <a:latin typeface="+mn-lt"/>
                <a:ea typeface="+mn-ea"/>
                <a:cs typeface="+mn-cs"/>
              </a:rPr>
              <a:t>-precizuje správne konanie a procesné práva a povinnosti účastníkov a dotknutých osôb a obsah výstupných rozhodnutí; </a:t>
            </a:r>
          </a:p>
          <a:p>
            <a:r>
              <a:rPr lang="sk-SK" sz="1200" b="0" i="0" kern="1200" dirty="0" smtClean="0">
                <a:solidFill>
                  <a:schemeClr val="tx1"/>
                </a:solidFill>
                <a:effectLst/>
                <a:latin typeface="+mn-lt"/>
                <a:ea typeface="+mn-ea"/>
                <a:cs typeface="+mn-cs"/>
              </a:rPr>
              <a:t>-ustanovuje dodatočný postup vo vzťahu k nepovoleným stavbám zhotoveným do účinnosti navrhovaného stavebného zákona, aby sa do určitého času buď takéto stavby dodatočne osvedčili, alebo odstránili; sleduje sa tým, aby tieto stavby nefigurovali ako trvalo nepovolené, neskolaudované, ale roky bezproblémovo užívané;</a:t>
            </a:r>
          </a:p>
          <a:p>
            <a:r>
              <a:rPr lang="sk-SK" sz="1200" b="0" i="0" kern="1200" dirty="0" smtClean="0">
                <a:solidFill>
                  <a:schemeClr val="tx1"/>
                </a:solidFill>
                <a:effectLst/>
                <a:latin typeface="+mn-lt"/>
                <a:ea typeface="+mn-ea"/>
                <a:cs typeface="+mn-cs"/>
              </a:rPr>
              <a:t>-precizuje priestupky a iné správne delikty a rozširuje okruh sankcionovaných osôb aj na ďalšie osoby vo výstavbe (na zhotoviteľov stavieb, na osoby vykonávajúce stavebný dozor), pretože pri prevažujúcom dodávateľskom spôsobe výstavby stavebník je len objednávateľom služby (výstavby) a osobne neriadi výstavbu; podľa občianskeho práva za porušenia zákona a za škody spôsobené poskytnutím služby má zodpovedať ten, kto ich spôsobil (zhotoviteľ), a nie objednávateľ služby (stavebník); </a:t>
            </a:r>
          </a:p>
          <a:p>
            <a:r>
              <a:rPr lang="sk-SK" sz="1200" b="0" i="0" kern="1200" dirty="0" smtClean="0">
                <a:solidFill>
                  <a:schemeClr val="tx1"/>
                </a:solidFill>
                <a:effectLst/>
                <a:latin typeface="+mn-lt"/>
                <a:ea typeface="+mn-ea"/>
                <a:cs typeface="+mn-cs"/>
              </a:rPr>
              <a:t>-zvýrazňuje dôležitosť účasti oprávnených osôb vo výstavbe, najmä precizuje oprávnenia a zodpovednosť projektanta, stavbyvedúceho, zhotoviteľa stavby, osoby vykonávajúcej stavebný dozor, geodeta a statika v príprave výstavby a pri zhotovovaní stavby.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smtClean="0">
              <a:solidFill>
                <a:schemeClr val="tx1"/>
              </a:solidFill>
              <a:effectLst/>
              <a:latin typeface="+mn-lt"/>
              <a:ea typeface="+mn-ea"/>
              <a:cs typeface="+mn-cs"/>
            </a:endParaRPr>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7</a:t>
            </a:fld>
            <a:endParaRPr lang="en-SK"/>
          </a:p>
        </p:txBody>
      </p:sp>
    </p:spTree>
    <p:extLst>
      <p:ext uri="{BB962C8B-B14F-4D97-AF65-F5344CB8AC3E}">
        <p14:creationId xmlns:p14="http://schemas.microsoft.com/office/powerpoint/2010/main" val="141581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285750" lvl="0" indent="-285750">
              <a:spcAft>
                <a:spcPts val="0"/>
              </a:spcAft>
              <a:buFont typeface="Wingdings" panose="05000000000000000000" pitchFamily="2" charset="2"/>
              <a:buChar char="ü"/>
            </a:pPr>
            <a:r>
              <a:rPr lang="sk-SK" b="1" dirty="0" smtClean="0">
                <a:latin typeface="Calibri" panose="020F0502020204030204" pitchFamily="34" charset="0"/>
                <a:ea typeface="Calibri" panose="020F0502020204030204" pitchFamily="34" charset="0"/>
              </a:rPr>
              <a:t>Rámcová dohoda  - poradca/konzultantské služby</a:t>
            </a:r>
            <a:r>
              <a:rPr lang="sk-SK" dirty="0" smtClean="0">
                <a:latin typeface="Calibri" panose="020F0502020204030204" pitchFamily="34" charset="0"/>
                <a:ea typeface="Calibri" panose="020F0502020204030204" pitchFamily="34" charset="0"/>
              </a:rPr>
              <a:t>  – posúdenie vhodnosti a plnenie podmienok PPP projektu „mosty“ k zadaniu do verejnej súťaže.</a:t>
            </a:r>
          </a:p>
          <a:p>
            <a:pPr lvl="0">
              <a:spcAft>
                <a:spcPts val="0"/>
              </a:spcAft>
            </a:pPr>
            <a:endParaRPr lang="sk-SK" dirty="0" smtClean="0">
              <a:latin typeface="Calibri" panose="020F0502020204030204" pitchFamily="34" charset="0"/>
              <a:ea typeface="Calibri" panose="020F0502020204030204" pitchFamily="34" charset="0"/>
            </a:endParaRPr>
          </a:p>
          <a:p>
            <a:pPr lvl="0">
              <a:spcAft>
                <a:spcPts val="0"/>
              </a:spcAft>
            </a:pPr>
            <a:endParaRPr lang="sk-SK" dirty="0" smtClean="0">
              <a:latin typeface="Calibri" panose="020F0502020204030204" pitchFamily="34" charset="0"/>
              <a:ea typeface="Calibri" panose="020F0502020204030204" pitchFamily="34" charset="0"/>
            </a:endParaRPr>
          </a:p>
          <a:p>
            <a:pPr marL="285750" lvl="0" indent="-285750">
              <a:spcAft>
                <a:spcPts val="0"/>
              </a:spcAft>
              <a:buFont typeface="Wingdings" panose="05000000000000000000" pitchFamily="2" charset="2"/>
              <a:buChar char="ü"/>
            </a:pPr>
            <a:r>
              <a:rPr lang="sk-SK" b="1" dirty="0" smtClean="0">
                <a:latin typeface="Calibri" panose="020F0502020204030204" pitchFamily="34" charset="0"/>
                <a:ea typeface="Calibri" panose="020F0502020204030204" pitchFamily="34" charset="0"/>
              </a:rPr>
              <a:t>Rámcová dohoda pre PORADENSTVO – formou elektronickej aukcie, 4 - 5 uchádzačov.</a:t>
            </a:r>
            <a:r>
              <a:rPr lang="sk-SK" dirty="0" smtClean="0">
                <a:latin typeface="Calibri" panose="020F0502020204030204" pitchFamily="34" charset="0"/>
                <a:ea typeface="Calibri" panose="020F0502020204030204" pitchFamily="34" charset="0"/>
              </a:rPr>
              <a:t> (využiť aj samosprávy... pre posúdenie potenciálu vhodnosti II. a III. tried 8/2025.</a:t>
            </a:r>
          </a:p>
          <a:p>
            <a:pPr marL="457200">
              <a:spcAft>
                <a:spcPts val="0"/>
              </a:spcAft>
            </a:pPr>
            <a:endParaRPr lang="sk-SK" dirty="0" smtClean="0">
              <a:latin typeface="Calibri" panose="020F0502020204030204" pitchFamily="34" charset="0"/>
              <a:ea typeface="Calibri" panose="020F0502020204030204" pitchFamily="34" charset="0"/>
            </a:endParaRPr>
          </a:p>
          <a:p>
            <a:pPr marL="457200">
              <a:spcAft>
                <a:spcPts val="0"/>
              </a:spcAft>
            </a:pPr>
            <a:endParaRPr lang="sk-SK" dirty="0" smtClean="0">
              <a:latin typeface="Calibri" panose="020F0502020204030204" pitchFamily="34" charset="0"/>
              <a:ea typeface="Calibri" panose="020F0502020204030204" pitchFamily="34" charset="0"/>
            </a:endParaRPr>
          </a:p>
          <a:p>
            <a:pPr marL="457200">
              <a:spcAft>
                <a:spcPts val="0"/>
              </a:spcAft>
            </a:pPr>
            <a:endParaRPr lang="sk-SK" dirty="0" smtClean="0">
              <a:latin typeface="Calibri" panose="020F0502020204030204" pitchFamily="34" charset="0"/>
              <a:ea typeface="Calibri" panose="020F0502020204030204" pitchFamily="34" charset="0"/>
            </a:endParaRPr>
          </a:p>
          <a:p>
            <a:pPr marL="285750" lvl="0" indent="-285750">
              <a:spcAft>
                <a:spcPts val="0"/>
              </a:spcAft>
              <a:buFont typeface="Wingdings" panose="05000000000000000000" pitchFamily="2" charset="2"/>
              <a:buChar char="ü"/>
            </a:pPr>
            <a:r>
              <a:rPr lang="sk-SK" b="1" dirty="0" smtClean="0">
                <a:latin typeface="Calibri" panose="020F0502020204030204" pitchFamily="34" charset="0"/>
                <a:ea typeface="Calibri" panose="020F0502020204030204" pitchFamily="34" charset="0"/>
              </a:rPr>
              <a:t>Komplexná oprava a obnova mostov na cestách I. triedy</a:t>
            </a:r>
            <a:r>
              <a:rPr lang="sk-SK" dirty="0" smtClean="0">
                <a:latin typeface="Calibri" panose="020F0502020204030204" pitchFamily="34" charset="0"/>
                <a:ea typeface="Calibri" panose="020F0502020204030204" pitchFamily="34" charset="0"/>
              </a:rPr>
              <a:t> – príprava formou súťažného dialógu, právny- technický – finančný obsah má samostatný dialóg.</a:t>
            </a:r>
          </a:p>
          <a:p>
            <a:endParaRPr lang="sk-SK" dirty="0"/>
          </a:p>
        </p:txBody>
      </p:sp>
      <p:sp>
        <p:nvSpPr>
          <p:cNvPr id="4" name="Zástupný objekt pre číslo snímky 3"/>
          <p:cNvSpPr>
            <a:spLocks noGrp="1"/>
          </p:cNvSpPr>
          <p:nvPr>
            <p:ph type="sldNum" sz="quarter" idx="10"/>
          </p:nvPr>
        </p:nvSpPr>
        <p:spPr/>
        <p:txBody>
          <a:bodyPr/>
          <a:lstStyle/>
          <a:p>
            <a:fld id="{9D722DFB-8F01-8F41-9CBA-B1916D5D197F}" type="slidenum">
              <a:rPr lang="en-SK" smtClean="0"/>
              <a:t>8</a:t>
            </a:fld>
            <a:endParaRPr lang="en-SK"/>
          </a:p>
        </p:txBody>
      </p:sp>
    </p:spTree>
    <p:extLst>
      <p:ext uri="{BB962C8B-B14F-4D97-AF65-F5344CB8AC3E}">
        <p14:creationId xmlns:p14="http://schemas.microsoft.com/office/powerpoint/2010/main" val="189921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9</a:t>
            </a:fld>
            <a:endParaRPr lang="en-SK"/>
          </a:p>
        </p:txBody>
      </p:sp>
    </p:spTree>
    <p:extLst>
      <p:ext uri="{BB962C8B-B14F-4D97-AF65-F5344CB8AC3E}">
        <p14:creationId xmlns:p14="http://schemas.microsoft.com/office/powerpoint/2010/main" val="397519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1" dirty="0" smtClean="0"/>
              <a:t>EETS - Dňa 15. 3. 2024 bola spustená ostrá prevádzka EETS na území Slovenska. </a:t>
            </a:r>
            <a:r>
              <a:rPr lang="sk-SK" sz="1200" kern="1200" dirty="0" smtClean="0">
                <a:solidFill>
                  <a:schemeClr val="tx1"/>
                </a:solidFill>
                <a:effectLst/>
                <a:latin typeface="+mn-lt"/>
                <a:ea typeface="+mn-ea"/>
                <a:cs typeface="+mn-cs"/>
              </a:rPr>
              <a:t>Dopravcovia, ktorí sa rozhodli zapojiť do EETS, okrem iného už nebudú musieť meniť na hraniciach palubné jednotky. Do európskeho výberu mýta na Slovensku sa zapojili všetky spoločnosti, ktoré prešli procesom akreditácie. Taliansky </a:t>
            </a:r>
            <a:r>
              <a:rPr lang="sk-SK" sz="1200" kern="1200" dirty="0" err="1" smtClean="0">
                <a:solidFill>
                  <a:schemeClr val="tx1"/>
                </a:solidFill>
                <a:effectLst/>
                <a:latin typeface="+mn-lt"/>
                <a:ea typeface="+mn-ea"/>
                <a:cs typeface="+mn-cs"/>
              </a:rPr>
              <a:t>Telepass</a:t>
            </a:r>
            <a:r>
              <a:rPr lang="sk-SK" sz="1200" kern="1200" dirty="0" smtClean="0">
                <a:solidFill>
                  <a:schemeClr val="tx1"/>
                </a:solidFill>
                <a:effectLst/>
                <a:latin typeface="+mn-lt"/>
                <a:ea typeface="+mn-ea"/>
                <a:cs typeface="+mn-cs"/>
              </a:rPr>
              <a:t>, nemecký Toll4Europe a české spoločnosti </a:t>
            </a:r>
            <a:r>
              <a:rPr lang="sk-SK" sz="1200" kern="1200" dirty="0" err="1" smtClean="0">
                <a:solidFill>
                  <a:schemeClr val="tx1"/>
                </a:solidFill>
                <a:effectLst/>
                <a:latin typeface="+mn-lt"/>
                <a:ea typeface="+mn-ea"/>
                <a:cs typeface="+mn-cs"/>
              </a:rPr>
              <a:t>Eurowag</a:t>
            </a:r>
            <a:r>
              <a:rPr lang="sk-SK" sz="1200" kern="1200" dirty="0" smtClean="0">
                <a:solidFill>
                  <a:schemeClr val="tx1"/>
                </a:solidFill>
                <a:effectLst/>
                <a:latin typeface="+mn-lt"/>
                <a:ea typeface="+mn-ea"/>
                <a:cs typeface="+mn-cs"/>
              </a:rPr>
              <a:t> a ITIS. spoločnosti o zákazníka súperia prostredníctvom pridaných benefitov. Napríklad prostredníctvom modernejších palubných jednotiek alebo výhodnejších komplexných ponúk. Slovenskí dopravcovia tak môžu využívať všetky výhody konkurenčného boja v „mýtnom roamingu“ vo svoj prospech.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EDZ - </a:t>
            </a:r>
            <a:r>
              <a:rPr lang="sk-SK" sz="1200" b="0" dirty="0" smtClean="0"/>
              <a:t>Dňa 21. 12.  2023 bola podpísaná zmluva o prevzatí časti podniku </a:t>
            </a:r>
            <a:r>
              <a:rPr lang="sk-SK" sz="1200" b="0" dirty="0" err="1" smtClean="0"/>
              <a:t>SkyToll</a:t>
            </a:r>
            <a:r>
              <a:rPr lang="sk-SK" sz="1200" b="0" dirty="0" smtClean="0"/>
              <a:t>, ktorá sa zaoberá predajom, distribúciou a prevádzkou elektronickej diaľničnej známky. </a:t>
            </a:r>
            <a:r>
              <a:rPr lang="sk-SK" sz="1200" b="1" dirty="0" smtClean="0"/>
              <a:t>NDS, a. s., od 1. 1. 2024 prevzala kontrolu nad systémom úhrady diaľničných známok. </a:t>
            </a:r>
            <a:r>
              <a:rPr lang="sk-SK" sz="1200" b="0" dirty="0" smtClean="0"/>
              <a:t>Od začiatku roka 2024 spravuje niekoľko stoviek predajných miest a online predaj diaľničných známok. Technicky náročný proces bol zvládnutý bez zásadného obmedzenia komfortu zákazníkov. Zároveň od 1. 8. 2024 bola zavedená jednodňová diaľničná známka,</a:t>
            </a:r>
            <a:r>
              <a:rPr lang="sk-SK" sz="1200" b="0" baseline="0" dirty="0" smtClean="0"/>
              <a:t> zrušené spoplatnenie vybraných obchvatov miest a od 1. 1. 2025 zvýšené ceny diaľničných známok.</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Pokračovanie vo výstavbe diaľnice R1 za Banskou Bystricou </a:t>
            </a:r>
            <a:r>
              <a:rPr lang="sk-SK" sz="1200" b="0" dirty="0" smtClean="0"/>
              <a:t>– </a:t>
            </a:r>
            <a:r>
              <a:rPr lang="sk-SK" sz="1200" b="1" dirty="0" smtClean="0"/>
              <a:t>Národná diaľničná spoločnosť, a. s., podpísala dňa 26. 3. 2024 zmluvu o dielo na realizáciu stavebných prác úseku diaľnice R1 Banská Bystrica – Slovenská Ľupča </a:t>
            </a:r>
            <a:r>
              <a:rPr lang="sk-SK" sz="1200" b="0" dirty="0" smtClean="0"/>
              <a:t>.</a:t>
            </a:r>
            <a:r>
              <a:rPr lang="sk-SK" sz="1200" b="0" baseline="0" dirty="0" smtClean="0"/>
              <a:t> </a:t>
            </a:r>
            <a:r>
              <a:rPr lang="sk-SK" sz="1200" b="0" dirty="0" smtClean="0"/>
              <a:t>Zmluvná cena 73,8 mil. eur bez DPH a doba výstavby je plánovaná na 32 mesiacov. Viac ako trojkilometrový úsek už v rámci prvej etapy pomôže riešiť komplikovanú dopravnú situáciu najmä pri mestskej časti </a:t>
            </a:r>
            <a:r>
              <a:rPr lang="sk-SK" sz="1200" b="0" dirty="0" err="1" smtClean="0"/>
              <a:t>Šalková</a:t>
            </a:r>
            <a:r>
              <a:rPr lang="sk-SK" sz="1200" b="0" dirty="0" smtClean="0"/>
              <a:t>. Pre širšie okolie je najdôležitejšie vybudovanie nového mostu cez Hron. Ten nahradí súčasný most, ktorý je na hranici životnosti. Stavebné práce začali</a:t>
            </a:r>
            <a:r>
              <a:rPr lang="sk-SK" sz="1200" b="0" baseline="0" dirty="0" smtClean="0"/>
              <a:t> až v 4Q2024 kvôli nemožnosti výrubov vo vegetačnom období.</a:t>
            </a: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Urýchlenie prác vedúcich k sprejazdneniu tunela Višňové </a:t>
            </a:r>
            <a:r>
              <a:rPr lang="sk-SK" sz="1200" b="0" dirty="0" smtClean="0"/>
              <a:t>- Národná diaľničná spoločnosť, a. s., podpísala so zhotoviteľmi stavebných prác a technologickej časti úseku diaľnice D1 Lietavská Lúčka – Višňové – </a:t>
            </a:r>
            <a:r>
              <a:rPr lang="sk-SK" sz="1200" b="0" dirty="0" err="1" smtClean="0"/>
              <a:t>Dubná</a:t>
            </a:r>
            <a:r>
              <a:rPr lang="sk-SK" sz="1200" b="0" dirty="0" smtClean="0"/>
              <a:t> skala dodatky na akceleráciu prác v tuneli Višňové. Zároveň sa rozdelili stavebné práce tak, aby prioritne boli dokončené objekty nevyhnutné pre bezpečné a komfortné užívanie úseku. Stavebné objekty, ktoré nie sú potrebné pre sprejazdnenie, budú dokončené až následne. Cieľom je odovzdať tento dôležitý úsek do predčasného užívania vo februári 2026. Tunel Višňové bude mať celkovú dĺžku 7,5 kilometra a pôjde o najdlhší tunel na Slovensku. Celý diaľničný úsek D1 Lietavská Lúčka - </a:t>
            </a:r>
            <a:r>
              <a:rPr lang="sk-SK" sz="1200" b="0" dirty="0" err="1" smtClean="0"/>
              <a:t>Dubná</a:t>
            </a:r>
            <a:r>
              <a:rPr lang="sk-SK" sz="1200" b="0" dirty="0" smtClean="0"/>
              <a:t> Skala vrátane tunela bude mať 13,5 kilometra.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Zabezpečenie začatia stavebných prác na obchvatoch Sabinova a Šale - </a:t>
            </a:r>
            <a:r>
              <a:rPr lang="sk-SK" sz="1200" b="0" dirty="0" smtClean="0"/>
              <a:t>Slovenská správa ciest podpísala dňa </a:t>
            </a:r>
            <a:r>
              <a:rPr lang="sk-SK" sz="1200" b="1" dirty="0" smtClean="0"/>
              <a:t>30. 10. 2023 zmluvu o dielo </a:t>
            </a:r>
            <a:r>
              <a:rPr lang="sk-SK" sz="1200" b="0" dirty="0" smtClean="0"/>
              <a:t>na realizáciu stavebných prác stavby </a:t>
            </a:r>
            <a:r>
              <a:rPr lang="sk-SK" sz="1200" b="1" dirty="0" smtClean="0"/>
              <a:t>I/68 Sabinov, obchvat </a:t>
            </a:r>
            <a:r>
              <a:rPr lang="sk-SK" sz="1200" b="0" dirty="0" smtClean="0"/>
              <a:t>so zmluvnou cenou 86,8 mil. eur bez DPH. Realizácia stavby začala v januári 2024 a doba výstavby je plánovaná na 3 roky. Takmer 10 km dlhý obchvat presmeruje tranzitnú dopravu mimo historického centra. Celkovo bude na stavbe 16 mostov, 4 križovatky.</a:t>
            </a:r>
            <a:r>
              <a:rPr lang="sk-SK" sz="1200" b="0" baseline="0" dirty="0" smtClean="0"/>
              <a:t> </a:t>
            </a:r>
            <a:r>
              <a:rPr lang="sk-SK" sz="1200" b="0" dirty="0" smtClean="0"/>
              <a:t>Slovenská správa ciest podpísala dňa </a:t>
            </a:r>
            <a:r>
              <a:rPr lang="sk-SK" sz="1200" b="1" dirty="0" smtClean="0"/>
              <a:t>15. 7. 2024 zmluvu o dielo </a:t>
            </a:r>
            <a:r>
              <a:rPr lang="sk-SK" sz="1200" b="0" dirty="0" smtClean="0"/>
              <a:t>na realizáciu stavebných prác stavby </a:t>
            </a:r>
            <a:r>
              <a:rPr lang="sk-SK" sz="1200" b="1" dirty="0" smtClean="0"/>
              <a:t>I/75 Šaľa, obchvat </a:t>
            </a:r>
            <a:r>
              <a:rPr lang="sk-SK" sz="1200" b="0" dirty="0" smtClean="0"/>
              <a:t>so zmluvnou cenou 78,8 mil. eur bez DPH a doba výstavby je plánovaná na 3 roky. Takmer 12-kilometrový obchvat odkloní tranzitnú dopravu z Trnovca nad Váhom, Šale a Dlhej nad Váhom. Súčasťou stavby bude 14 mostov, pričom jeden z nich bude dlhý 700 metrov a preklenie rieku Váh.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Revízia STN týkajúcich sa projektovania diaľnic a ciest</a:t>
            </a:r>
            <a:r>
              <a:rPr lang="sk-SK" sz="1200" b="0" dirty="0" smtClean="0"/>
              <a:t> -  Nové STN boli spracované v súlade so všetkými platnými a pripravovanými legislatívnymi predpismi  Európskej únie (ďalej len „EÚ“) a Slovenskej republiky (ďalej len „SR“), STN a technických predpisov (ďalej len „TP“), ktoré sa danej problematiky týkajú, a so zohľadnením aktuálnych poznatkov z praxe. Výsledkom by malo byť zvýšenie dopravného komfortu a bezpečnosti cestnej premávky všetkých účastníkov dopravy pri optimálnych investičných nákladoch a zosúladenie slovenských noriem s európskym štandardom.</a:t>
            </a:r>
            <a:r>
              <a:rPr lang="sk-SK" sz="1200" b="0" baseline="0" dirty="0" smtClean="0"/>
              <a:t> </a:t>
            </a:r>
            <a:r>
              <a:rPr lang="sk-SK" sz="1200" b="0" dirty="0" smtClean="0"/>
              <a:t>Po ukončení formálnej a jazykovej korektúry boli schválené normy publikované </a:t>
            </a:r>
            <a:r>
              <a:rPr lang="sk-SK" sz="1200" b="1" dirty="0" smtClean="0"/>
              <a:t>s účinnosťou od 1.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dirty="0" smtClean="0"/>
          </a:p>
          <a:p>
            <a:endParaRPr lang="en-SK" dirty="0"/>
          </a:p>
        </p:txBody>
      </p:sp>
      <p:sp>
        <p:nvSpPr>
          <p:cNvPr id="4" name="Slide Number Placeholder 3"/>
          <p:cNvSpPr>
            <a:spLocks noGrp="1"/>
          </p:cNvSpPr>
          <p:nvPr>
            <p:ph type="sldNum" sz="quarter" idx="5"/>
          </p:nvPr>
        </p:nvSpPr>
        <p:spPr/>
        <p:txBody>
          <a:bodyPr/>
          <a:lstStyle/>
          <a:p>
            <a:fld id="{9D722DFB-8F01-8F41-9CBA-B1916D5D197F}" type="slidenum">
              <a:rPr lang="en-SK" smtClean="0"/>
              <a:t>10</a:t>
            </a:fld>
            <a:endParaRPr lang="en-SK"/>
          </a:p>
        </p:txBody>
      </p:sp>
    </p:spTree>
    <p:extLst>
      <p:ext uri="{BB962C8B-B14F-4D97-AF65-F5344CB8AC3E}">
        <p14:creationId xmlns:p14="http://schemas.microsoft.com/office/powerpoint/2010/main" val="2691217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697B-FD88-FF42-85E7-E3A9EF8B829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K"/>
          </a:p>
        </p:txBody>
      </p:sp>
      <p:sp>
        <p:nvSpPr>
          <p:cNvPr id="3" name="Subtitle 2">
            <a:extLst>
              <a:ext uri="{FF2B5EF4-FFF2-40B4-BE49-F238E27FC236}">
                <a16:creationId xmlns:a16="http://schemas.microsoft.com/office/drawing/2014/main" id="{F7223EDB-7697-BB84-C100-84979286A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K"/>
          </a:p>
        </p:txBody>
      </p:sp>
      <p:sp>
        <p:nvSpPr>
          <p:cNvPr id="4" name="Date Placeholder 3">
            <a:extLst>
              <a:ext uri="{FF2B5EF4-FFF2-40B4-BE49-F238E27FC236}">
                <a16:creationId xmlns:a16="http://schemas.microsoft.com/office/drawing/2014/main" id="{032E0CFE-03B5-9D07-26ED-E85DC0F3AAE9}"/>
              </a:ext>
            </a:extLst>
          </p:cNvPr>
          <p:cNvSpPr>
            <a:spLocks noGrp="1"/>
          </p:cNvSpPr>
          <p:nvPr>
            <p:ph type="dt" sz="half" idx="10"/>
          </p:nvPr>
        </p:nvSpPr>
        <p:spPr/>
        <p:txBody>
          <a:bodyPr/>
          <a:lstStyle/>
          <a:p>
            <a:fld id="{5C563EA8-5A30-154D-AF3A-8295CC7B0AFF}" type="datetime1">
              <a:rPr lang="sk-SK" smtClean="0"/>
              <a:t>19. 9. 2025</a:t>
            </a:fld>
            <a:endParaRPr lang="en-SK"/>
          </a:p>
        </p:txBody>
      </p:sp>
      <p:sp>
        <p:nvSpPr>
          <p:cNvPr id="5" name="Footer Placeholder 4">
            <a:extLst>
              <a:ext uri="{FF2B5EF4-FFF2-40B4-BE49-F238E27FC236}">
                <a16:creationId xmlns:a16="http://schemas.microsoft.com/office/drawing/2014/main" id="{EF8CD2BF-6B9C-2A7C-9420-20CF030FF7A4}"/>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83B8927F-6337-5354-B135-C30886D29810}"/>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231877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5635-3544-98C5-82EB-E34A55BE784A}"/>
              </a:ext>
            </a:extLst>
          </p:cNvPr>
          <p:cNvSpPr>
            <a:spLocks noGrp="1"/>
          </p:cNvSpPr>
          <p:nvPr>
            <p:ph type="title"/>
          </p:nvPr>
        </p:nvSpPr>
        <p:spPr/>
        <p:txBody>
          <a:bodyPr/>
          <a:lstStyle/>
          <a:p>
            <a:r>
              <a:rPr lang="en-GB"/>
              <a:t>Click to edit Master title style</a:t>
            </a:r>
            <a:endParaRPr lang="en-SK"/>
          </a:p>
        </p:txBody>
      </p:sp>
      <p:sp>
        <p:nvSpPr>
          <p:cNvPr id="3" name="Vertical Text Placeholder 2">
            <a:extLst>
              <a:ext uri="{FF2B5EF4-FFF2-40B4-BE49-F238E27FC236}">
                <a16:creationId xmlns:a16="http://schemas.microsoft.com/office/drawing/2014/main" id="{25823F3D-B16D-201B-B874-D20966DA6A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688A960D-49C4-2B23-26ED-579D22851D1F}"/>
              </a:ext>
            </a:extLst>
          </p:cNvPr>
          <p:cNvSpPr>
            <a:spLocks noGrp="1"/>
          </p:cNvSpPr>
          <p:nvPr>
            <p:ph type="dt" sz="half" idx="10"/>
          </p:nvPr>
        </p:nvSpPr>
        <p:spPr/>
        <p:txBody>
          <a:bodyPr/>
          <a:lstStyle/>
          <a:p>
            <a:fld id="{BE96C0F6-72CD-AE4E-9F63-F4E6592B4437}" type="datetime1">
              <a:rPr lang="sk-SK" smtClean="0"/>
              <a:t>19. 9. 2025</a:t>
            </a:fld>
            <a:endParaRPr lang="en-SK"/>
          </a:p>
        </p:txBody>
      </p:sp>
      <p:sp>
        <p:nvSpPr>
          <p:cNvPr id="5" name="Footer Placeholder 4">
            <a:extLst>
              <a:ext uri="{FF2B5EF4-FFF2-40B4-BE49-F238E27FC236}">
                <a16:creationId xmlns:a16="http://schemas.microsoft.com/office/drawing/2014/main" id="{C9C3EB26-8467-58A0-5298-1C899BB555CF}"/>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A3BFEEEE-7232-ECA3-78DA-97AF2DF293B2}"/>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399828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690D68-4A03-1C27-F4BB-E3F6588F71F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K"/>
          </a:p>
        </p:txBody>
      </p:sp>
      <p:sp>
        <p:nvSpPr>
          <p:cNvPr id="3" name="Vertical Text Placeholder 2">
            <a:extLst>
              <a:ext uri="{FF2B5EF4-FFF2-40B4-BE49-F238E27FC236}">
                <a16:creationId xmlns:a16="http://schemas.microsoft.com/office/drawing/2014/main" id="{42E484F0-3E32-3D78-1BB6-12488F7DBB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9B6D54DB-C6E1-D9E7-6295-B2543F447498}"/>
              </a:ext>
            </a:extLst>
          </p:cNvPr>
          <p:cNvSpPr>
            <a:spLocks noGrp="1"/>
          </p:cNvSpPr>
          <p:nvPr>
            <p:ph type="dt" sz="half" idx="10"/>
          </p:nvPr>
        </p:nvSpPr>
        <p:spPr/>
        <p:txBody>
          <a:bodyPr/>
          <a:lstStyle/>
          <a:p>
            <a:fld id="{F79E15D0-DF6E-2447-96F4-688E4F0A1DA2}" type="datetime1">
              <a:rPr lang="sk-SK" smtClean="0"/>
              <a:t>19. 9. 2025</a:t>
            </a:fld>
            <a:endParaRPr lang="en-SK"/>
          </a:p>
        </p:txBody>
      </p:sp>
      <p:sp>
        <p:nvSpPr>
          <p:cNvPr id="5" name="Footer Placeholder 4">
            <a:extLst>
              <a:ext uri="{FF2B5EF4-FFF2-40B4-BE49-F238E27FC236}">
                <a16:creationId xmlns:a16="http://schemas.microsoft.com/office/drawing/2014/main" id="{7B9A5192-8E83-6180-A199-1E6D10648D7E}"/>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F6CF422B-B31E-0B88-33E3-FC1DA8815C0F}"/>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123449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DA7D-4AC3-F26F-03CB-2E47885E56C2}"/>
              </a:ext>
            </a:extLst>
          </p:cNvPr>
          <p:cNvSpPr>
            <a:spLocks noGrp="1"/>
          </p:cNvSpPr>
          <p:nvPr>
            <p:ph type="title"/>
          </p:nvPr>
        </p:nvSpPr>
        <p:spPr/>
        <p:txBody>
          <a:bodyPr/>
          <a:lstStyle/>
          <a:p>
            <a:r>
              <a:rPr lang="en-GB"/>
              <a:t>Click to edit Master title style</a:t>
            </a:r>
            <a:endParaRPr lang="en-SK"/>
          </a:p>
        </p:txBody>
      </p:sp>
      <p:sp>
        <p:nvSpPr>
          <p:cNvPr id="3" name="Content Placeholder 2">
            <a:extLst>
              <a:ext uri="{FF2B5EF4-FFF2-40B4-BE49-F238E27FC236}">
                <a16:creationId xmlns:a16="http://schemas.microsoft.com/office/drawing/2014/main" id="{96B70C6C-1D97-F931-3836-4283D09678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153FAE24-7D25-AF01-9C00-94FC04D62F64}"/>
              </a:ext>
            </a:extLst>
          </p:cNvPr>
          <p:cNvSpPr>
            <a:spLocks noGrp="1"/>
          </p:cNvSpPr>
          <p:nvPr>
            <p:ph type="dt" sz="half" idx="10"/>
          </p:nvPr>
        </p:nvSpPr>
        <p:spPr/>
        <p:txBody>
          <a:bodyPr/>
          <a:lstStyle/>
          <a:p>
            <a:fld id="{BCE3CEB7-7C0E-E546-8288-A8DFB0ED8A74}" type="datetime1">
              <a:rPr lang="sk-SK" smtClean="0"/>
              <a:t>19. 9. 2025</a:t>
            </a:fld>
            <a:endParaRPr lang="en-SK"/>
          </a:p>
        </p:txBody>
      </p:sp>
      <p:sp>
        <p:nvSpPr>
          <p:cNvPr id="5" name="Footer Placeholder 4">
            <a:extLst>
              <a:ext uri="{FF2B5EF4-FFF2-40B4-BE49-F238E27FC236}">
                <a16:creationId xmlns:a16="http://schemas.microsoft.com/office/drawing/2014/main" id="{3F68C7B2-ABCC-22A2-2784-E8DB37A1C7A2}"/>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5B6C7BF2-8751-F534-C718-E62753B8FB53}"/>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121215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BBEA-847E-A8EF-649E-541D7620AAC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K"/>
          </a:p>
        </p:txBody>
      </p:sp>
      <p:sp>
        <p:nvSpPr>
          <p:cNvPr id="3" name="Text Placeholder 2">
            <a:extLst>
              <a:ext uri="{FF2B5EF4-FFF2-40B4-BE49-F238E27FC236}">
                <a16:creationId xmlns:a16="http://schemas.microsoft.com/office/drawing/2014/main" id="{EB0C2222-9511-5EF6-8446-DAD0F3CEB2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5ECA18-7509-8C9F-03C6-5B8657C58C95}"/>
              </a:ext>
            </a:extLst>
          </p:cNvPr>
          <p:cNvSpPr>
            <a:spLocks noGrp="1"/>
          </p:cNvSpPr>
          <p:nvPr>
            <p:ph type="dt" sz="half" idx="10"/>
          </p:nvPr>
        </p:nvSpPr>
        <p:spPr/>
        <p:txBody>
          <a:bodyPr/>
          <a:lstStyle/>
          <a:p>
            <a:fld id="{5D37F00F-30BE-724C-898C-7F829ABA0614}" type="datetime1">
              <a:rPr lang="sk-SK" smtClean="0"/>
              <a:t>19. 9. 2025</a:t>
            </a:fld>
            <a:endParaRPr lang="en-SK"/>
          </a:p>
        </p:txBody>
      </p:sp>
      <p:sp>
        <p:nvSpPr>
          <p:cNvPr id="5" name="Footer Placeholder 4">
            <a:extLst>
              <a:ext uri="{FF2B5EF4-FFF2-40B4-BE49-F238E27FC236}">
                <a16:creationId xmlns:a16="http://schemas.microsoft.com/office/drawing/2014/main" id="{5C516025-2A4C-E53C-F30B-437EECF0C448}"/>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09235926-0906-6959-5855-DA67AFB98979}"/>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287857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4B39-C91F-CE59-C28E-54548A6B2C6B}"/>
              </a:ext>
            </a:extLst>
          </p:cNvPr>
          <p:cNvSpPr>
            <a:spLocks noGrp="1"/>
          </p:cNvSpPr>
          <p:nvPr>
            <p:ph type="title"/>
          </p:nvPr>
        </p:nvSpPr>
        <p:spPr/>
        <p:txBody>
          <a:bodyPr/>
          <a:lstStyle/>
          <a:p>
            <a:r>
              <a:rPr lang="en-GB"/>
              <a:t>Click to edit Master title style</a:t>
            </a:r>
            <a:endParaRPr lang="en-SK"/>
          </a:p>
        </p:txBody>
      </p:sp>
      <p:sp>
        <p:nvSpPr>
          <p:cNvPr id="3" name="Content Placeholder 2">
            <a:extLst>
              <a:ext uri="{FF2B5EF4-FFF2-40B4-BE49-F238E27FC236}">
                <a16:creationId xmlns:a16="http://schemas.microsoft.com/office/drawing/2014/main" id="{3685950A-8935-6505-2C08-AACCAC6B39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Content Placeholder 3">
            <a:extLst>
              <a:ext uri="{FF2B5EF4-FFF2-40B4-BE49-F238E27FC236}">
                <a16:creationId xmlns:a16="http://schemas.microsoft.com/office/drawing/2014/main" id="{CDACA540-2388-25F5-0208-C9C3EF2F16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5" name="Date Placeholder 4">
            <a:extLst>
              <a:ext uri="{FF2B5EF4-FFF2-40B4-BE49-F238E27FC236}">
                <a16:creationId xmlns:a16="http://schemas.microsoft.com/office/drawing/2014/main" id="{F136C150-E43E-05CA-EB19-8021F23B31F0}"/>
              </a:ext>
            </a:extLst>
          </p:cNvPr>
          <p:cNvSpPr>
            <a:spLocks noGrp="1"/>
          </p:cNvSpPr>
          <p:nvPr>
            <p:ph type="dt" sz="half" idx="10"/>
          </p:nvPr>
        </p:nvSpPr>
        <p:spPr/>
        <p:txBody>
          <a:bodyPr/>
          <a:lstStyle/>
          <a:p>
            <a:fld id="{716D7F24-BCB2-4B45-B6A6-A8F707089040}" type="datetime1">
              <a:rPr lang="sk-SK" smtClean="0"/>
              <a:t>19. 9. 2025</a:t>
            </a:fld>
            <a:endParaRPr lang="en-SK"/>
          </a:p>
        </p:txBody>
      </p:sp>
      <p:sp>
        <p:nvSpPr>
          <p:cNvPr id="6" name="Footer Placeholder 5">
            <a:extLst>
              <a:ext uri="{FF2B5EF4-FFF2-40B4-BE49-F238E27FC236}">
                <a16:creationId xmlns:a16="http://schemas.microsoft.com/office/drawing/2014/main" id="{E92FD690-D707-6DAC-699B-FAC57843F6A0}"/>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B6F85119-A431-3013-AA9A-3532C6F5495D}"/>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299558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F4EE-FF69-9F98-E5D1-348DC5AD0242}"/>
              </a:ext>
            </a:extLst>
          </p:cNvPr>
          <p:cNvSpPr>
            <a:spLocks noGrp="1"/>
          </p:cNvSpPr>
          <p:nvPr>
            <p:ph type="title"/>
          </p:nvPr>
        </p:nvSpPr>
        <p:spPr>
          <a:xfrm>
            <a:off x="839788" y="365125"/>
            <a:ext cx="10515600" cy="1325563"/>
          </a:xfrm>
        </p:spPr>
        <p:txBody>
          <a:bodyPr/>
          <a:lstStyle/>
          <a:p>
            <a:r>
              <a:rPr lang="en-GB"/>
              <a:t>Click to edit Master title style</a:t>
            </a:r>
            <a:endParaRPr lang="en-SK"/>
          </a:p>
        </p:txBody>
      </p:sp>
      <p:sp>
        <p:nvSpPr>
          <p:cNvPr id="3" name="Text Placeholder 2">
            <a:extLst>
              <a:ext uri="{FF2B5EF4-FFF2-40B4-BE49-F238E27FC236}">
                <a16:creationId xmlns:a16="http://schemas.microsoft.com/office/drawing/2014/main" id="{84BF46D2-FBDC-7D74-CD1A-93EFAE2AD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94E949-E2E1-7925-DC3C-8522C03853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5" name="Text Placeholder 4">
            <a:extLst>
              <a:ext uri="{FF2B5EF4-FFF2-40B4-BE49-F238E27FC236}">
                <a16:creationId xmlns:a16="http://schemas.microsoft.com/office/drawing/2014/main" id="{49D0EF49-6222-6E88-D1EF-FBFC9DB98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8557D4-22EC-87C8-421D-3814D3860A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7" name="Date Placeholder 6">
            <a:extLst>
              <a:ext uri="{FF2B5EF4-FFF2-40B4-BE49-F238E27FC236}">
                <a16:creationId xmlns:a16="http://schemas.microsoft.com/office/drawing/2014/main" id="{5B534429-B2E5-5685-1BAD-21B7E47880F7}"/>
              </a:ext>
            </a:extLst>
          </p:cNvPr>
          <p:cNvSpPr>
            <a:spLocks noGrp="1"/>
          </p:cNvSpPr>
          <p:nvPr>
            <p:ph type="dt" sz="half" idx="10"/>
          </p:nvPr>
        </p:nvSpPr>
        <p:spPr/>
        <p:txBody>
          <a:bodyPr/>
          <a:lstStyle/>
          <a:p>
            <a:fld id="{1F2CB1B0-8F91-E24E-A67C-3B59EC70D94E}" type="datetime1">
              <a:rPr lang="sk-SK" smtClean="0"/>
              <a:t>19. 9. 2025</a:t>
            </a:fld>
            <a:endParaRPr lang="en-SK"/>
          </a:p>
        </p:txBody>
      </p:sp>
      <p:sp>
        <p:nvSpPr>
          <p:cNvPr id="8" name="Footer Placeholder 7">
            <a:extLst>
              <a:ext uri="{FF2B5EF4-FFF2-40B4-BE49-F238E27FC236}">
                <a16:creationId xmlns:a16="http://schemas.microsoft.com/office/drawing/2014/main" id="{4D6F1BDC-E123-C930-7801-DBA0FDF3AC1D}"/>
              </a:ext>
            </a:extLst>
          </p:cNvPr>
          <p:cNvSpPr>
            <a:spLocks noGrp="1"/>
          </p:cNvSpPr>
          <p:nvPr>
            <p:ph type="ftr" sz="quarter" idx="11"/>
          </p:nvPr>
        </p:nvSpPr>
        <p:spPr/>
        <p:txBody>
          <a:bodyPr/>
          <a:lstStyle/>
          <a:p>
            <a:endParaRPr lang="en-SK"/>
          </a:p>
        </p:txBody>
      </p:sp>
      <p:sp>
        <p:nvSpPr>
          <p:cNvPr id="9" name="Slide Number Placeholder 8">
            <a:extLst>
              <a:ext uri="{FF2B5EF4-FFF2-40B4-BE49-F238E27FC236}">
                <a16:creationId xmlns:a16="http://schemas.microsoft.com/office/drawing/2014/main" id="{687F4D0B-76F2-EA55-99EE-2370ED6C8124}"/>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157075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6AB4-4977-8F42-AAC4-4559A1C67882}"/>
              </a:ext>
            </a:extLst>
          </p:cNvPr>
          <p:cNvSpPr>
            <a:spLocks noGrp="1"/>
          </p:cNvSpPr>
          <p:nvPr>
            <p:ph type="title"/>
          </p:nvPr>
        </p:nvSpPr>
        <p:spPr/>
        <p:txBody>
          <a:bodyPr/>
          <a:lstStyle/>
          <a:p>
            <a:r>
              <a:rPr lang="en-GB"/>
              <a:t>Click to edit Master title style</a:t>
            </a:r>
            <a:endParaRPr lang="en-SK"/>
          </a:p>
        </p:txBody>
      </p:sp>
      <p:sp>
        <p:nvSpPr>
          <p:cNvPr id="3" name="Date Placeholder 2">
            <a:extLst>
              <a:ext uri="{FF2B5EF4-FFF2-40B4-BE49-F238E27FC236}">
                <a16:creationId xmlns:a16="http://schemas.microsoft.com/office/drawing/2014/main" id="{E90874EF-7128-1DB7-7F97-6D73648CBA0E}"/>
              </a:ext>
            </a:extLst>
          </p:cNvPr>
          <p:cNvSpPr>
            <a:spLocks noGrp="1"/>
          </p:cNvSpPr>
          <p:nvPr>
            <p:ph type="dt" sz="half" idx="10"/>
          </p:nvPr>
        </p:nvSpPr>
        <p:spPr/>
        <p:txBody>
          <a:bodyPr/>
          <a:lstStyle/>
          <a:p>
            <a:fld id="{22215C60-711C-C348-9100-B815316863D9}" type="datetime1">
              <a:rPr lang="sk-SK" smtClean="0"/>
              <a:t>19. 9. 2025</a:t>
            </a:fld>
            <a:endParaRPr lang="en-SK"/>
          </a:p>
        </p:txBody>
      </p:sp>
      <p:sp>
        <p:nvSpPr>
          <p:cNvPr id="4" name="Footer Placeholder 3">
            <a:extLst>
              <a:ext uri="{FF2B5EF4-FFF2-40B4-BE49-F238E27FC236}">
                <a16:creationId xmlns:a16="http://schemas.microsoft.com/office/drawing/2014/main" id="{90389592-9A9F-6DDA-48DA-3ACEE31367FE}"/>
              </a:ext>
            </a:extLst>
          </p:cNvPr>
          <p:cNvSpPr>
            <a:spLocks noGrp="1"/>
          </p:cNvSpPr>
          <p:nvPr>
            <p:ph type="ftr" sz="quarter" idx="11"/>
          </p:nvPr>
        </p:nvSpPr>
        <p:spPr/>
        <p:txBody>
          <a:bodyPr/>
          <a:lstStyle/>
          <a:p>
            <a:endParaRPr lang="en-SK"/>
          </a:p>
        </p:txBody>
      </p:sp>
      <p:sp>
        <p:nvSpPr>
          <p:cNvPr id="5" name="Slide Number Placeholder 4">
            <a:extLst>
              <a:ext uri="{FF2B5EF4-FFF2-40B4-BE49-F238E27FC236}">
                <a16:creationId xmlns:a16="http://schemas.microsoft.com/office/drawing/2014/main" id="{FCA76F85-F175-156F-93F0-61F9F740FE88}"/>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328653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3FE7B-7CE9-3BC2-05C9-EF60C3A84330}"/>
              </a:ext>
            </a:extLst>
          </p:cNvPr>
          <p:cNvSpPr>
            <a:spLocks noGrp="1"/>
          </p:cNvSpPr>
          <p:nvPr>
            <p:ph type="dt" sz="half" idx="10"/>
          </p:nvPr>
        </p:nvSpPr>
        <p:spPr/>
        <p:txBody>
          <a:bodyPr/>
          <a:lstStyle/>
          <a:p>
            <a:fld id="{12D2D7D8-1931-4A4A-8D5C-2FB703306A06}" type="datetime1">
              <a:rPr lang="sk-SK" smtClean="0"/>
              <a:t>19. 9. 2025</a:t>
            </a:fld>
            <a:endParaRPr lang="en-SK"/>
          </a:p>
        </p:txBody>
      </p:sp>
      <p:sp>
        <p:nvSpPr>
          <p:cNvPr id="3" name="Footer Placeholder 2">
            <a:extLst>
              <a:ext uri="{FF2B5EF4-FFF2-40B4-BE49-F238E27FC236}">
                <a16:creationId xmlns:a16="http://schemas.microsoft.com/office/drawing/2014/main" id="{E19B5C4C-0BD3-CF54-9E88-F2ACB1E7ED0C}"/>
              </a:ext>
            </a:extLst>
          </p:cNvPr>
          <p:cNvSpPr>
            <a:spLocks noGrp="1"/>
          </p:cNvSpPr>
          <p:nvPr>
            <p:ph type="ftr" sz="quarter" idx="11"/>
          </p:nvPr>
        </p:nvSpPr>
        <p:spPr/>
        <p:txBody>
          <a:bodyPr/>
          <a:lstStyle/>
          <a:p>
            <a:endParaRPr lang="en-SK"/>
          </a:p>
        </p:txBody>
      </p:sp>
      <p:sp>
        <p:nvSpPr>
          <p:cNvPr id="4" name="Slide Number Placeholder 3">
            <a:extLst>
              <a:ext uri="{FF2B5EF4-FFF2-40B4-BE49-F238E27FC236}">
                <a16:creationId xmlns:a16="http://schemas.microsoft.com/office/drawing/2014/main" id="{A9D3478E-9C74-86C6-4A38-D839EB67F709}"/>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204864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ACDA-9D3C-E283-FE23-EB5F13CCB2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K"/>
          </a:p>
        </p:txBody>
      </p:sp>
      <p:sp>
        <p:nvSpPr>
          <p:cNvPr id="3" name="Content Placeholder 2">
            <a:extLst>
              <a:ext uri="{FF2B5EF4-FFF2-40B4-BE49-F238E27FC236}">
                <a16:creationId xmlns:a16="http://schemas.microsoft.com/office/drawing/2014/main" id="{0F4356F4-E7A5-7F0E-4215-640D5192B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Text Placeholder 3">
            <a:extLst>
              <a:ext uri="{FF2B5EF4-FFF2-40B4-BE49-F238E27FC236}">
                <a16:creationId xmlns:a16="http://schemas.microsoft.com/office/drawing/2014/main" id="{14632B0A-E690-9806-F93E-E7633EA15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9074FD-5F17-2A95-2447-C21253508809}"/>
              </a:ext>
            </a:extLst>
          </p:cNvPr>
          <p:cNvSpPr>
            <a:spLocks noGrp="1"/>
          </p:cNvSpPr>
          <p:nvPr>
            <p:ph type="dt" sz="half" idx="10"/>
          </p:nvPr>
        </p:nvSpPr>
        <p:spPr/>
        <p:txBody>
          <a:bodyPr/>
          <a:lstStyle/>
          <a:p>
            <a:fld id="{ABF48498-D741-BD43-8996-F824631024C2}" type="datetime1">
              <a:rPr lang="sk-SK" smtClean="0"/>
              <a:t>19. 9. 2025</a:t>
            </a:fld>
            <a:endParaRPr lang="en-SK"/>
          </a:p>
        </p:txBody>
      </p:sp>
      <p:sp>
        <p:nvSpPr>
          <p:cNvPr id="6" name="Footer Placeholder 5">
            <a:extLst>
              <a:ext uri="{FF2B5EF4-FFF2-40B4-BE49-F238E27FC236}">
                <a16:creationId xmlns:a16="http://schemas.microsoft.com/office/drawing/2014/main" id="{170B9DFD-2DC7-739B-6287-BD2C1391E3C5}"/>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B022B083-8D65-7FCA-6F34-0F92247F2DC1}"/>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282287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726F-546E-96EE-70DA-E84868B0EA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K"/>
          </a:p>
        </p:txBody>
      </p:sp>
      <p:sp>
        <p:nvSpPr>
          <p:cNvPr id="3" name="Picture Placeholder 2">
            <a:extLst>
              <a:ext uri="{FF2B5EF4-FFF2-40B4-BE49-F238E27FC236}">
                <a16:creationId xmlns:a16="http://schemas.microsoft.com/office/drawing/2014/main" id="{B051172E-19E9-FDA0-A7CE-83ECA00F6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K"/>
          </a:p>
        </p:txBody>
      </p:sp>
      <p:sp>
        <p:nvSpPr>
          <p:cNvPr id="4" name="Text Placeholder 3">
            <a:extLst>
              <a:ext uri="{FF2B5EF4-FFF2-40B4-BE49-F238E27FC236}">
                <a16:creationId xmlns:a16="http://schemas.microsoft.com/office/drawing/2014/main" id="{31BB95B1-DEC6-9278-CD87-8A4F5E44B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4101CE-58C3-F362-05EC-24D55AB4FE05}"/>
              </a:ext>
            </a:extLst>
          </p:cNvPr>
          <p:cNvSpPr>
            <a:spLocks noGrp="1"/>
          </p:cNvSpPr>
          <p:nvPr>
            <p:ph type="dt" sz="half" idx="10"/>
          </p:nvPr>
        </p:nvSpPr>
        <p:spPr/>
        <p:txBody>
          <a:bodyPr/>
          <a:lstStyle/>
          <a:p>
            <a:fld id="{82E83A90-564B-2649-8CFC-8BEDEDBE99CC}" type="datetime1">
              <a:rPr lang="sk-SK" smtClean="0"/>
              <a:t>19. 9. 2025</a:t>
            </a:fld>
            <a:endParaRPr lang="en-SK"/>
          </a:p>
        </p:txBody>
      </p:sp>
      <p:sp>
        <p:nvSpPr>
          <p:cNvPr id="6" name="Footer Placeholder 5">
            <a:extLst>
              <a:ext uri="{FF2B5EF4-FFF2-40B4-BE49-F238E27FC236}">
                <a16:creationId xmlns:a16="http://schemas.microsoft.com/office/drawing/2014/main" id="{AE1A0A9C-809F-3DC6-BD09-832D01F6348A}"/>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0416EB60-426D-D166-4B86-80B8CF864072}"/>
              </a:ext>
            </a:extLst>
          </p:cNvPr>
          <p:cNvSpPr>
            <a:spLocks noGrp="1"/>
          </p:cNvSpPr>
          <p:nvPr>
            <p:ph type="sldNum" sz="quarter" idx="12"/>
          </p:nvPr>
        </p:nvSpPr>
        <p:spPr/>
        <p:txBody>
          <a:bodyPr/>
          <a:lstStyle/>
          <a:p>
            <a:fld id="{D1B3D289-9156-D948-92DD-A9D147D8AADA}" type="slidenum">
              <a:rPr lang="en-SK" smtClean="0"/>
              <a:t>‹#›</a:t>
            </a:fld>
            <a:endParaRPr lang="en-SK"/>
          </a:p>
        </p:txBody>
      </p:sp>
    </p:spTree>
    <p:extLst>
      <p:ext uri="{BB962C8B-B14F-4D97-AF65-F5344CB8AC3E}">
        <p14:creationId xmlns:p14="http://schemas.microsoft.com/office/powerpoint/2010/main" val="376844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8DC58-534A-0D1C-C036-85678B3C4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K"/>
          </a:p>
        </p:txBody>
      </p:sp>
      <p:sp>
        <p:nvSpPr>
          <p:cNvPr id="3" name="Text Placeholder 2">
            <a:extLst>
              <a:ext uri="{FF2B5EF4-FFF2-40B4-BE49-F238E27FC236}">
                <a16:creationId xmlns:a16="http://schemas.microsoft.com/office/drawing/2014/main" id="{3CA42CE7-748F-85C7-FC0B-D4E3735F9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7FCAA20A-E055-8BBB-D2F2-27860AC97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62BA8-B276-1145-9516-F7A3A1E213E1}" type="datetime1">
              <a:rPr lang="sk-SK" smtClean="0"/>
              <a:t>19. 9. 2025</a:t>
            </a:fld>
            <a:endParaRPr lang="en-SK"/>
          </a:p>
        </p:txBody>
      </p:sp>
      <p:sp>
        <p:nvSpPr>
          <p:cNvPr id="5" name="Footer Placeholder 4">
            <a:extLst>
              <a:ext uri="{FF2B5EF4-FFF2-40B4-BE49-F238E27FC236}">
                <a16:creationId xmlns:a16="http://schemas.microsoft.com/office/drawing/2014/main" id="{37381E4B-CFED-2C41-B3D1-8FEFB5DEDB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K"/>
          </a:p>
        </p:txBody>
      </p:sp>
      <p:sp>
        <p:nvSpPr>
          <p:cNvPr id="6" name="Slide Number Placeholder 5">
            <a:extLst>
              <a:ext uri="{FF2B5EF4-FFF2-40B4-BE49-F238E27FC236}">
                <a16:creationId xmlns:a16="http://schemas.microsoft.com/office/drawing/2014/main" id="{7F5BFF6B-F0AD-78B8-2406-A0290D7FA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3D289-9156-D948-92DD-A9D147D8AADA}" type="slidenum">
              <a:rPr lang="en-SK" smtClean="0"/>
              <a:t>‹#›</a:t>
            </a:fld>
            <a:endParaRPr lang="en-SK"/>
          </a:p>
        </p:txBody>
      </p:sp>
    </p:spTree>
    <p:extLst>
      <p:ext uri="{BB962C8B-B14F-4D97-AF65-F5344CB8AC3E}">
        <p14:creationId xmlns:p14="http://schemas.microsoft.com/office/powerpoint/2010/main" val="3748829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7.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9.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10.jpe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11.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18.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mindop.sk/"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4.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57150" y="2022477"/>
            <a:ext cx="5652940" cy="2387600"/>
          </a:xfrm>
        </p:spPr>
        <p:txBody>
          <a:bodyPr>
            <a:normAutofit/>
          </a:bodyPr>
          <a:lstStyle/>
          <a:p>
            <a:r>
              <a:rPr lang="pl-PL" sz="3800" b="1" dirty="0" smtClean="0">
                <a:solidFill>
                  <a:schemeClr val="bg1"/>
                </a:solidFill>
                <a:latin typeface="+mn-lt"/>
              </a:rPr>
              <a:t>Zámery a strategický pohľad</a:t>
            </a:r>
            <a:br>
              <a:rPr lang="pl-PL" sz="3800" b="1" dirty="0" smtClean="0">
                <a:solidFill>
                  <a:schemeClr val="bg1"/>
                </a:solidFill>
                <a:latin typeface="+mn-lt"/>
              </a:rPr>
            </a:br>
            <a:r>
              <a:rPr lang="pl-PL" sz="3800" b="1" dirty="0" smtClean="0">
                <a:solidFill>
                  <a:schemeClr val="bg1"/>
                </a:solidFill>
                <a:latin typeface="+mn-lt"/>
              </a:rPr>
              <a:t>Ministerstva dopravy SR</a:t>
            </a:r>
            <a:endParaRPr lang="en-SK" sz="3800" b="1" dirty="0">
              <a:solidFill>
                <a:schemeClr val="bg1"/>
              </a:solidFill>
              <a:latin typeface="+mn-lt"/>
            </a:endParaRP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6479788" y="4952447"/>
            <a:ext cx="5097898" cy="1212609"/>
          </a:xfrm>
        </p:spPr>
        <p:txBody>
          <a:bodyPr>
            <a:normAutofit/>
          </a:bodyPr>
          <a:lstStyle/>
          <a:p>
            <a:pPr algn="l"/>
            <a:r>
              <a:rPr lang="sk-SK" b="1" dirty="0" smtClean="0">
                <a:solidFill>
                  <a:srgbClr val="0055A0"/>
                </a:solidFill>
                <a:latin typeface="Helvetica" pitchFamily="2" charset="0"/>
              </a:rPr>
              <a:t>Vlasta Papcúnová</a:t>
            </a:r>
            <a:endParaRPr lang="sk-SK" dirty="0">
              <a:solidFill>
                <a:srgbClr val="0055A0"/>
              </a:solidFill>
              <a:latin typeface="Helvetica" pitchFamily="2" charset="0"/>
            </a:endParaRPr>
          </a:p>
          <a:p>
            <a:pPr algn="l"/>
            <a:r>
              <a:rPr lang="sk-SK" sz="1800" i="1" dirty="0">
                <a:solidFill>
                  <a:srgbClr val="0055A0"/>
                </a:solidFill>
                <a:latin typeface="Helvetica" pitchFamily="2" charset="0"/>
              </a:rPr>
              <a:t>Sekcia cestnej dopravy a pozemných komunikácií</a:t>
            </a:r>
            <a:endParaRPr lang="en-SK" sz="1800" i="1" dirty="0">
              <a:solidFill>
                <a:srgbClr val="0055A0"/>
              </a:solidFill>
              <a:latin typeface="Helvetica" pitchFamily="2" charset="0"/>
            </a:endParaRPr>
          </a:p>
        </p:txBody>
      </p:sp>
      <p:sp>
        <p:nvSpPr>
          <p:cNvPr id="4" name="Obdĺžnik 3"/>
          <p:cNvSpPr/>
          <p:nvPr/>
        </p:nvSpPr>
        <p:spPr>
          <a:xfrm>
            <a:off x="-857249" y="529707"/>
            <a:ext cx="7643813" cy="830997"/>
          </a:xfrm>
          <a:prstGeom prst="rect">
            <a:avLst/>
          </a:prstGeom>
        </p:spPr>
        <p:txBody>
          <a:bodyPr wrap="square">
            <a:spAutoFit/>
          </a:bodyPr>
          <a:lstStyle/>
          <a:p>
            <a:pPr algn="ctr"/>
            <a:r>
              <a:rPr lang="sk-SK" sz="2400" b="1" i="1" dirty="0">
                <a:solidFill>
                  <a:schemeClr val="bg1"/>
                </a:solidFill>
              </a:rPr>
              <a:t>Slovensko a Česko </a:t>
            </a:r>
            <a:endParaRPr lang="sk-SK" sz="2400" b="1" i="1" dirty="0" smtClean="0">
              <a:solidFill>
                <a:schemeClr val="bg1"/>
              </a:solidFill>
            </a:endParaRPr>
          </a:p>
          <a:p>
            <a:pPr algn="ctr"/>
            <a:r>
              <a:rPr lang="sk-SK" sz="2400" b="1" i="1" dirty="0" smtClean="0">
                <a:solidFill>
                  <a:schemeClr val="bg1"/>
                </a:solidFill>
              </a:rPr>
              <a:t>– spoločne </a:t>
            </a:r>
            <a:r>
              <a:rPr lang="sk-SK" sz="2400" b="1" i="1" dirty="0">
                <a:solidFill>
                  <a:schemeClr val="bg1"/>
                </a:solidFill>
              </a:rPr>
              <a:t>k modernej infraštruktúre.</a:t>
            </a:r>
          </a:p>
        </p:txBody>
      </p:sp>
    </p:spTree>
    <p:extLst>
      <p:ext uri="{BB962C8B-B14F-4D97-AF65-F5344CB8AC3E}">
        <p14:creationId xmlns:p14="http://schemas.microsoft.com/office/powerpoint/2010/main" val="1670658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5" name="Obrázok 4"/>
          <p:cNvPicPr>
            <a:picLocks noChangeAspect="1"/>
          </p:cNvPicPr>
          <p:nvPr/>
        </p:nvPicPr>
        <p:blipFill>
          <a:blip r:embed="rId5"/>
          <a:stretch>
            <a:fillRect/>
          </a:stretch>
        </p:blipFill>
        <p:spPr>
          <a:xfrm>
            <a:off x="2028585" y="281305"/>
            <a:ext cx="8703991" cy="6576695"/>
          </a:xfrm>
          <a:prstGeom prst="rect">
            <a:avLst/>
          </a:prstGeom>
        </p:spPr>
      </p:pic>
      <p:sp>
        <p:nvSpPr>
          <p:cNvPr id="7" name="Obdĺžnik 6"/>
          <p:cNvSpPr/>
          <p:nvPr/>
        </p:nvSpPr>
        <p:spPr>
          <a:xfrm>
            <a:off x="120384" y="283951"/>
            <a:ext cx="2069566" cy="923330"/>
          </a:xfrm>
          <a:prstGeom prst="rect">
            <a:avLst/>
          </a:prstGeom>
        </p:spPr>
        <p:txBody>
          <a:bodyPr wrap="square">
            <a:spAutoFit/>
          </a:bodyPr>
          <a:lstStyle/>
          <a:p>
            <a:r>
              <a:rPr lang="sk-SK" b="1" dirty="0">
                <a:solidFill>
                  <a:srgbClr val="FF0000"/>
                </a:solidFill>
                <a:latin typeface="Helvetica" pitchFamily="2" charset="0"/>
              </a:rPr>
              <a:t>Otvorenie R2 Kriváň - Mýtna </a:t>
            </a:r>
            <a:br>
              <a:rPr lang="sk-SK" b="1" dirty="0">
                <a:solidFill>
                  <a:srgbClr val="FF0000"/>
                </a:solidFill>
                <a:latin typeface="Helvetica" pitchFamily="2" charset="0"/>
              </a:rPr>
            </a:br>
            <a:r>
              <a:rPr lang="sk-SK" b="1" dirty="0">
                <a:solidFill>
                  <a:srgbClr val="FF0000"/>
                </a:solidFill>
                <a:latin typeface="Helvetica" pitchFamily="2" charset="0"/>
              </a:rPr>
              <a:t> v roku 2025</a:t>
            </a:r>
            <a:endParaRPr lang="sk-SK" dirty="0"/>
          </a:p>
        </p:txBody>
      </p:sp>
    </p:spTree>
    <p:extLst>
      <p:ext uri="{BB962C8B-B14F-4D97-AF65-F5344CB8AC3E}">
        <p14:creationId xmlns:p14="http://schemas.microsoft.com/office/powerpoint/2010/main" val="3145223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206709" y="603006"/>
            <a:ext cx="12191999" cy="706437"/>
          </a:xfrm>
        </p:spPr>
        <p:txBody>
          <a:bodyPr>
            <a:noAutofit/>
          </a:bodyPr>
          <a:lstStyle/>
          <a:p>
            <a:r>
              <a:rPr lang="sk-SK" sz="2800" b="1" dirty="0">
                <a:solidFill>
                  <a:srgbClr val="FF0000"/>
                </a:solidFill>
                <a:latin typeface="Helvetica" pitchFamily="2" charset="0"/>
                <a:ea typeface="+mn-ea"/>
                <a:cs typeface="+mn-cs"/>
              </a:rPr>
              <a:t>Otvorenie R2 Šaca – Košické Oľšany, II. úsek </a:t>
            </a:r>
            <a:br>
              <a:rPr lang="sk-SK" sz="2800" b="1" dirty="0">
                <a:solidFill>
                  <a:srgbClr val="FF0000"/>
                </a:solidFill>
                <a:latin typeface="Helvetica" pitchFamily="2" charset="0"/>
                <a:ea typeface="+mn-ea"/>
                <a:cs typeface="+mn-cs"/>
              </a:rPr>
            </a:br>
            <a:r>
              <a:rPr lang="sk-SK" sz="2800" b="1" dirty="0">
                <a:solidFill>
                  <a:srgbClr val="FF0000"/>
                </a:solidFill>
                <a:latin typeface="Helvetica" pitchFamily="2" charset="0"/>
                <a:ea typeface="+mn-ea"/>
                <a:cs typeface="+mn-cs"/>
              </a:rPr>
              <a:t> v roku 2025</a:t>
            </a: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4" name="Obrázok 3"/>
          <p:cNvPicPr>
            <a:picLocks noChangeAspect="1"/>
          </p:cNvPicPr>
          <p:nvPr/>
        </p:nvPicPr>
        <p:blipFill>
          <a:blip r:embed="rId5"/>
          <a:stretch>
            <a:fillRect/>
          </a:stretch>
        </p:blipFill>
        <p:spPr>
          <a:xfrm>
            <a:off x="1952233" y="1309443"/>
            <a:ext cx="8193181" cy="5157015"/>
          </a:xfrm>
          <a:prstGeom prst="rect">
            <a:avLst/>
          </a:prstGeom>
          <a:effectLst>
            <a:softEdge rad="31750"/>
          </a:effectLst>
        </p:spPr>
      </p:pic>
    </p:spTree>
    <p:extLst>
      <p:ext uri="{BB962C8B-B14F-4D97-AF65-F5344CB8AC3E}">
        <p14:creationId xmlns:p14="http://schemas.microsoft.com/office/powerpoint/2010/main" val="22643401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160605" y="489207"/>
            <a:ext cx="12191999" cy="706437"/>
          </a:xfrm>
        </p:spPr>
        <p:txBody>
          <a:bodyPr>
            <a:noAutofit/>
          </a:bodyPr>
          <a:lstStyle/>
          <a:p>
            <a:r>
              <a:rPr lang="sk-SK" sz="2800" b="1" dirty="0">
                <a:solidFill>
                  <a:srgbClr val="FF0000"/>
                </a:solidFill>
                <a:latin typeface="Helvetica" pitchFamily="2" charset="0"/>
                <a:ea typeface="+mn-ea"/>
                <a:cs typeface="+mn-cs"/>
              </a:rPr>
              <a:t>Otvorenie R3 Tvrdošín - Nižná nad Oravou </a:t>
            </a:r>
            <a:br>
              <a:rPr lang="sk-SK" sz="2800" b="1" dirty="0">
                <a:solidFill>
                  <a:srgbClr val="FF0000"/>
                </a:solidFill>
                <a:latin typeface="Helvetica" pitchFamily="2" charset="0"/>
                <a:ea typeface="+mn-ea"/>
                <a:cs typeface="+mn-cs"/>
              </a:rPr>
            </a:br>
            <a:r>
              <a:rPr lang="sk-SK" sz="2800" b="1" dirty="0">
                <a:solidFill>
                  <a:srgbClr val="FF0000"/>
                </a:solidFill>
                <a:latin typeface="Helvetica" pitchFamily="2" charset="0"/>
                <a:ea typeface="+mn-ea"/>
                <a:cs typeface="+mn-cs"/>
              </a:rPr>
              <a:t> v roku 2025</a:t>
            </a: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4" name="Obrázok 3"/>
          <p:cNvPicPr>
            <a:picLocks noChangeAspect="1"/>
          </p:cNvPicPr>
          <p:nvPr/>
        </p:nvPicPr>
        <p:blipFill>
          <a:blip r:embed="rId5"/>
          <a:stretch>
            <a:fillRect/>
          </a:stretch>
        </p:blipFill>
        <p:spPr>
          <a:xfrm>
            <a:off x="2935302" y="1292455"/>
            <a:ext cx="6179922" cy="5384712"/>
          </a:xfrm>
          <a:prstGeom prst="rect">
            <a:avLst/>
          </a:prstGeom>
          <a:effectLst>
            <a:softEdge rad="31750"/>
          </a:effectLst>
        </p:spPr>
      </p:pic>
    </p:spTree>
    <p:extLst>
      <p:ext uri="{BB962C8B-B14F-4D97-AF65-F5344CB8AC3E}">
        <p14:creationId xmlns:p14="http://schemas.microsoft.com/office/powerpoint/2010/main" val="3489095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8" name="Obrázo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37" y="457200"/>
            <a:ext cx="10537031" cy="5657850"/>
          </a:xfrm>
          <a:prstGeom prst="rect">
            <a:avLst/>
          </a:prstGeom>
        </p:spPr>
      </p:pic>
    </p:spTree>
    <p:extLst>
      <p:ext uri="{BB962C8B-B14F-4D97-AF65-F5344CB8AC3E}">
        <p14:creationId xmlns:p14="http://schemas.microsoft.com/office/powerpoint/2010/main" val="4258511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Obdĺžnik 4"/>
          <p:cNvSpPr/>
          <p:nvPr/>
        </p:nvSpPr>
        <p:spPr>
          <a:xfrm>
            <a:off x="1074420" y="508754"/>
            <a:ext cx="6320922" cy="338554"/>
          </a:xfrm>
          <a:prstGeom prst="rect">
            <a:avLst/>
          </a:prstGeom>
        </p:spPr>
        <p:txBody>
          <a:bodyPr wrap="square">
            <a:spAutoFit/>
          </a:bodyPr>
          <a:lstStyle/>
          <a:p>
            <a:r>
              <a:rPr lang="sk-SK" sz="1600" b="1" u="sng" dirty="0" smtClean="0">
                <a:solidFill>
                  <a:srgbClr val="0055A0"/>
                </a:solidFill>
                <a:ea typeface="+mj-ea"/>
                <a:cs typeface="+mj-cs"/>
              </a:rPr>
              <a:t>ŤAH D3</a:t>
            </a:r>
            <a:endParaRPr lang="sk-SK" sz="1600" b="1" u="sng" dirty="0">
              <a:solidFill>
                <a:srgbClr val="0055A0"/>
              </a:solidFill>
              <a:ea typeface="+mj-ea"/>
              <a:cs typeface="+mj-cs"/>
            </a:endParaRPr>
          </a:p>
        </p:txBody>
      </p:sp>
      <p:pic>
        <p:nvPicPr>
          <p:cNvPr id="3" name="Obrázo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420" y="508754"/>
            <a:ext cx="10058400" cy="5657850"/>
          </a:xfrm>
          <a:prstGeom prst="rect">
            <a:avLst/>
          </a:prstGeom>
        </p:spPr>
      </p:pic>
    </p:spTree>
    <p:extLst>
      <p:ext uri="{BB962C8B-B14F-4D97-AF65-F5344CB8AC3E}">
        <p14:creationId xmlns:p14="http://schemas.microsoft.com/office/powerpoint/2010/main" val="8310748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Obdĺžnik 4"/>
          <p:cNvSpPr/>
          <p:nvPr/>
        </p:nvSpPr>
        <p:spPr>
          <a:xfrm>
            <a:off x="2323939" y="445916"/>
            <a:ext cx="7015163" cy="646331"/>
          </a:xfrm>
          <a:prstGeom prst="rect">
            <a:avLst/>
          </a:prstGeom>
        </p:spPr>
        <p:txBody>
          <a:bodyPr wrap="square">
            <a:spAutoFit/>
          </a:bodyPr>
          <a:lstStyle/>
          <a:p>
            <a:r>
              <a:rPr lang="sk-SK" sz="3600" b="1" dirty="0" smtClean="0">
                <a:solidFill>
                  <a:srgbClr val="0055A0"/>
                </a:solidFill>
                <a:ea typeface="+mj-ea"/>
                <a:cs typeface="+mj-cs"/>
              </a:rPr>
              <a:t>Nová koncepcia odpočívadiel 2025 </a:t>
            </a:r>
            <a:endParaRPr lang="sk-SK" sz="3600" b="1" dirty="0">
              <a:solidFill>
                <a:srgbClr val="0055A0"/>
              </a:solidFill>
              <a:ea typeface="+mj-ea"/>
              <a:cs typeface="+mj-cs"/>
            </a:endParaRPr>
          </a:p>
        </p:txBody>
      </p:sp>
      <p:pic>
        <p:nvPicPr>
          <p:cNvPr id="3" name="Obrázo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1" y="1351965"/>
            <a:ext cx="5025358" cy="5082838"/>
          </a:xfrm>
          <a:prstGeom prst="rect">
            <a:avLst/>
          </a:prstGeom>
        </p:spPr>
      </p:pic>
      <p:pic>
        <p:nvPicPr>
          <p:cNvPr id="6" name="Obrázo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5738" y="1183921"/>
            <a:ext cx="3342554" cy="5251407"/>
          </a:xfrm>
          <a:prstGeom prst="rect">
            <a:avLst/>
          </a:prstGeom>
          <a:ln>
            <a:noFill/>
          </a:ln>
          <a:effectLst>
            <a:softEdge rad="31750"/>
          </a:effectLst>
        </p:spPr>
      </p:pic>
    </p:spTree>
    <p:extLst>
      <p:ext uri="{BB962C8B-B14F-4D97-AF65-F5344CB8AC3E}">
        <p14:creationId xmlns:p14="http://schemas.microsoft.com/office/powerpoint/2010/main" val="2926725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509601"/>
            <a:ext cx="10515600" cy="1325563"/>
          </a:xfrm>
        </p:spPr>
        <p:txBody>
          <a:bodyPr>
            <a:noAutofit/>
          </a:bodyPr>
          <a:lstStyle/>
          <a:p>
            <a:pPr>
              <a:lnSpc>
                <a:spcPct val="110000"/>
              </a:lnSpc>
            </a:pPr>
            <a:r>
              <a:rPr lang="sk-SK" sz="2000" b="1" i="1" dirty="0">
                <a:solidFill>
                  <a:srgbClr val="FF0000"/>
                </a:solidFill>
                <a:latin typeface="Helvetica" pitchFamily="2" charset="0"/>
              </a:rPr>
              <a:t>Koľkí z nás prišli dnes na konferenciu vlakom?</a:t>
            </a:r>
            <a:br>
              <a:rPr lang="sk-SK" sz="2000" b="1" i="1" dirty="0">
                <a:solidFill>
                  <a:srgbClr val="FF0000"/>
                </a:solidFill>
                <a:latin typeface="Helvetica" pitchFamily="2" charset="0"/>
              </a:rPr>
            </a:br>
            <a:r>
              <a:rPr lang="sk-SK" sz="2000" b="1" i="1" dirty="0" smtClean="0">
                <a:solidFill>
                  <a:srgbClr val="FF0000"/>
                </a:solidFill>
                <a:latin typeface="Helvetica" pitchFamily="2" charset="0"/>
              </a:rPr>
              <a:t>                                                    A </a:t>
            </a:r>
            <a:r>
              <a:rPr lang="sk-SK" sz="2000" b="1" i="1" dirty="0">
                <a:solidFill>
                  <a:srgbClr val="FF0000"/>
                </a:solidFill>
                <a:latin typeface="Helvetica" pitchFamily="2" charset="0"/>
              </a:rPr>
              <a:t>koľkí by si želali, aby cesta trvala o polovicu krajšie? </a:t>
            </a:r>
            <a:r>
              <a:rPr lang="sk-SK" sz="2000" i="1" dirty="0">
                <a:solidFill>
                  <a:srgbClr val="FF0000"/>
                </a:solidFill>
                <a:latin typeface="Helvetica" pitchFamily="2" charset="0"/>
              </a:rPr>
              <a:t/>
            </a:r>
            <a:br>
              <a:rPr lang="sk-SK" sz="2000" i="1" dirty="0">
                <a:solidFill>
                  <a:srgbClr val="FF0000"/>
                </a:solidFill>
                <a:latin typeface="Helvetica" pitchFamily="2" charset="0"/>
              </a:rPr>
            </a:br>
            <a:endParaRPr lang="sk-SK" sz="2000" dirty="0"/>
          </a:p>
        </p:txBody>
      </p:sp>
      <p:sp>
        <p:nvSpPr>
          <p:cNvPr id="3" name="Zástupný objekt pre obsah 2"/>
          <p:cNvSpPr>
            <a:spLocks noGrp="1"/>
          </p:cNvSpPr>
          <p:nvPr>
            <p:ph sz="half" idx="1"/>
          </p:nvPr>
        </p:nvSpPr>
        <p:spPr>
          <a:xfrm>
            <a:off x="815148" y="2273053"/>
            <a:ext cx="5181600" cy="3284257"/>
          </a:xfrm>
        </p:spPr>
        <p:txBody>
          <a:bodyPr>
            <a:normAutofit lnSpcReduction="10000"/>
          </a:bodyPr>
          <a:lstStyle/>
          <a:p>
            <a:pPr marL="0" indent="0" algn="ctr">
              <a:buNone/>
            </a:pPr>
            <a:r>
              <a:rPr lang="sk-SK" b="1" dirty="0" smtClean="0">
                <a:solidFill>
                  <a:srgbClr val="0055A0"/>
                </a:solidFill>
              </a:rPr>
              <a:t>Dnes – 2025</a:t>
            </a:r>
          </a:p>
          <a:p>
            <a:pPr marL="0" indent="0" algn="ctr">
              <a:buNone/>
            </a:pPr>
            <a:endParaRPr lang="sk-SK" b="1" dirty="0" smtClean="0">
              <a:solidFill>
                <a:srgbClr val="0055A0"/>
              </a:solidFill>
            </a:endParaRPr>
          </a:p>
          <a:p>
            <a:pPr>
              <a:buFont typeface="Wingdings" panose="05000000000000000000" pitchFamily="2" charset="2"/>
              <a:buChar char="§"/>
            </a:pPr>
            <a:r>
              <a:rPr lang="sk-SK" sz="2000" dirty="0">
                <a:solidFill>
                  <a:srgbClr val="0055A0"/>
                </a:solidFill>
              </a:rPr>
              <a:t>Priemerná rýchlosť vlakov: 80 -100 </a:t>
            </a:r>
            <a:r>
              <a:rPr lang="sk-SK" sz="2000" dirty="0" smtClean="0">
                <a:solidFill>
                  <a:srgbClr val="0055A0"/>
                </a:solidFill>
              </a:rPr>
              <a:t>km/h</a:t>
            </a:r>
          </a:p>
          <a:p>
            <a:pPr>
              <a:buFont typeface="Wingdings" panose="05000000000000000000" pitchFamily="2" charset="2"/>
              <a:buChar char="§"/>
            </a:pPr>
            <a:r>
              <a:rPr lang="sk-SK" sz="2000" dirty="0" smtClean="0">
                <a:solidFill>
                  <a:srgbClr val="0055A0"/>
                </a:solidFill>
              </a:rPr>
              <a:t>Bratislava </a:t>
            </a:r>
            <a:r>
              <a:rPr lang="sk-SK" sz="2000" dirty="0">
                <a:solidFill>
                  <a:srgbClr val="0055A0"/>
                </a:solidFill>
              </a:rPr>
              <a:t>– Praha vlakom: </a:t>
            </a:r>
            <a:r>
              <a:rPr lang="sk-SK" sz="2000" dirty="0" smtClean="0">
                <a:solidFill>
                  <a:srgbClr val="0055A0"/>
                </a:solidFill>
              </a:rPr>
              <a:t>  4:10 h. </a:t>
            </a:r>
          </a:p>
          <a:p>
            <a:pPr>
              <a:buFont typeface="Wingdings" panose="05000000000000000000" pitchFamily="2" charset="2"/>
              <a:buChar char="§"/>
            </a:pPr>
            <a:r>
              <a:rPr lang="sk-SK" sz="2000" dirty="0">
                <a:solidFill>
                  <a:srgbClr val="0055A0"/>
                </a:solidFill>
              </a:rPr>
              <a:t>Nedostatočná </a:t>
            </a:r>
            <a:r>
              <a:rPr lang="sk-SK" sz="2000" dirty="0" err="1" smtClean="0">
                <a:solidFill>
                  <a:srgbClr val="0055A0"/>
                </a:solidFill>
              </a:rPr>
              <a:t>interoperabilita</a:t>
            </a:r>
            <a:r>
              <a:rPr lang="sk-SK" sz="2000" dirty="0" smtClean="0">
                <a:solidFill>
                  <a:srgbClr val="0055A0"/>
                </a:solidFill>
              </a:rPr>
              <a:t> </a:t>
            </a:r>
            <a:r>
              <a:rPr lang="sk-SK" sz="2000" dirty="0">
                <a:solidFill>
                  <a:srgbClr val="0055A0"/>
                </a:solidFill>
              </a:rPr>
              <a:t>ETCS </a:t>
            </a:r>
            <a:endParaRPr lang="sk-SK" sz="2000" dirty="0" smtClean="0">
              <a:solidFill>
                <a:srgbClr val="0055A0"/>
              </a:solidFill>
            </a:endParaRPr>
          </a:p>
          <a:p>
            <a:pPr>
              <a:buFont typeface="Wingdings" panose="05000000000000000000" pitchFamily="2" charset="2"/>
              <a:buChar char="§"/>
            </a:pPr>
            <a:r>
              <a:rPr lang="sk-SK" sz="2000" dirty="0">
                <a:solidFill>
                  <a:srgbClr val="0055A0"/>
                </a:solidFill>
              </a:rPr>
              <a:t>Preťažené prihraničné úseky </a:t>
            </a:r>
            <a:r>
              <a:rPr lang="sk-SK" sz="2000" dirty="0" smtClean="0">
                <a:solidFill>
                  <a:srgbClr val="0055A0"/>
                </a:solidFill>
              </a:rPr>
              <a:t>(</a:t>
            </a:r>
            <a:r>
              <a:rPr lang="sk-SK" sz="2000" dirty="0">
                <a:solidFill>
                  <a:srgbClr val="0055A0"/>
                </a:solidFill>
              </a:rPr>
              <a:t>Púchov – Horní </a:t>
            </a:r>
            <a:r>
              <a:rPr lang="sk-SK" sz="2000" dirty="0" err="1">
                <a:solidFill>
                  <a:srgbClr val="0055A0"/>
                </a:solidFill>
              </a:rPr>
              <a:t>Lideč</a:t>
            </a:r>
            <a:r>
              <a:rPr lang="sk-SK" sz="2000" dirty="0">
                <a:solidFill>
                  <a:srgbClr val="0055A0"/>
                </a:solidFill>
              </a:rPr>
              <a:t>)</a:t>
            </a:r>
          </a:p>
          <a:p>
            <a:pPr>
              <a:buFont typeface="Wingdings" panose="05000000000000000000" pitchFamily="2" charset="2"/>
              <a:buChar char="§"/>
            </a:pPr>
            <a:r>
              <a:rPr lang="sk-SK" sz="2000" dirty="0" err="1">
                <a:solidFill>
                  <a:srgbClr val="0055A0"/>
                </a:solidFill>
              </a:rPr>
              <a:t>Multimodalita</a:t>
            </a:r>
            <a:r>
              <a:rPr lang="sk-SK" sz="2000" dirty="0">
                <a:solidFill>
                  <a:srgbClr val="0055A0"/>
                </a:solidFill>
              </a:rPr>
              <a:t> ( cyklotrasy, autobusy) iba lokálne</a:t>
            </a:r>
          </a:p>
        </p:txBody>
      </p:sp>
      <p:sp>
        <p:nvSpPr>
          <p:cNvPr id="4" name="Zástupný objekt pre obsah 3"/>
          <p:cNvSpPr>
            <a:spLocks noGrp="1"/>
          </p:cNvSpPr>
          <p:nvPr>
            <p:ph sz="half" idx="2"/>
          </p:nvPr>
        </p:nvSpPr>
        <p:spPr>
          <a:xfrm>
            <a:off x="6172200" y="2273053"/>
            <a:ext cx="5181600" cy="3645407"/>
          </a:xfrm>
        </p:spPr>
        <p:txBody>
          <a:bodyPr>
            <a:normAutofit lnSpcReduction="10000"/>
          </a:bodyPr>
          <a:lstStyle/>
          <a:p>
            <a:pPr marL="0" indent="0" algn="ctr">
              <a:buNone/>
            </a:pPr>
            <a:r>
              <a:rPr lang="sk-SK" b="1" dirty="0" smtClean="0">
                <a:solidFill>
                  <a:srgbClr val="0055A0"/>
                </a:solidFill>
              </a:rPr>
              <a:t>Vízia – 2030</a:t>
            </a:r>
          </a:p>
          <a:p>
            <a:pPr marL="0" indent="0">
              <a:buNone/>
            </a:pPr>
            <a:endParaRPr lang="sk-SK" b="1" dirty="0" smtClean="0">
              <a:solidFill>
                <a:srgbClr val="0055A0"/>
              </a:solidFill>
            </a:endParaRPr>
          </a:p>
          <a:p>
            <a:pPr>
              <a:buFont typeface="Wingdings" panose="05000000000000000000" pitchFamily="2" charset="2"/>
              <a:buChar char="§"/>
            </a:pPr>
            <a:r>
              <a:rPr lang="sk-SK" sz="2000" dirty="0">
                <a:solidFill>
                  <a:srgbClr val="0055A0"/>
                </a:solidFill>
              </a:rPr>
              <a:t>rýchlosť na hlavných tratiach : 160 – 200 km/h</a:t>
            </a:r>
          </a:p>
          <a:p>
            <a:pPr>
              <a:buFont typeface="Wingdings" panose="05000000000000000000" pitchFamily="2" charset="2"/>
              <a:buChar char="§"/>
            </a:pPr>
            <a:r>
              <a:rPr lang="sk-SK" sz="2000" dirty="0">
                <a:solidFill>
                  <a:srgbClr val="0055A0"/>
                </a:solidFill>
              </a:rPr>
              <a:t>Bratislava – Praha vlakom: </a:t>
            </a:r>
            <a:r>
              <a:rPr lang="sk-SK" sz="2000" dirty="0" smtClean="0">
                <a:solidFill>
                  <a:srgbClr val="0055A0"/>
                </a:solidFill>
              </a:rPr>
              <a:t>  3:15 h. </a:t>
            </a:r>
            <a:endParaRPr lang="sk-SK" sz="2000" dirty="0">
              <a:solidFill>
                <a:srgbClr val="0055A0"/>
              </a:solidFill>
            </a:endParaRPr>
          </a:p>
          <a:p>
            <a:pPr>
              <a:buFont typeface="Wingdings" panose="05000000000000000000" pitchFamily="2" charset="2"/>
              <a:buChar char="§"/>
            </a:pPr>
            <a:r>
              <a:rPr lang="sk-SK" sz="2000" dirty="0">
                <a:solidFill>
                  <a:srgbClr val="0055A0"/>
                </a:solidFill>
              </a:rPr>
              <a:t>Plná kompatibilita  ETCS </a:t>
            </a:r>
            <a:r>
              <a:rPr lang="sk-SK" sz="2000" dirty="0" smtClean="0">
                <a:solidFill>
                  <a:srgbClr val="0055A0"/>
                </a:solidFill>
              </a:rPr>
              <a:t> SR </a:t>
            </a:r>
            <a:r>
              <a:rPr lang="sk-SK" sz="2000" dirty="0">
                <a:solidFill>
                  <a:srgbClr val="0055A0"/>
                </a:solidFill>
              </a:rPr>
              <a:t>– </a:t>
            </a:r>
            <a:r>
              <a:rPr lang="sk-SK" sz="2000" dirty="0" smtClean="0">
                <a:solidFill>
                  <a:srgbClr val="0055A0"/>
                </a:solidFill>
              </a:rPr>
              <a:t>ČR</a:t>
            </a:r>
          </a:p>
          <a:p>
            <a:pPr>
              <a:lnSpc>
                <a:spcPct val="100000"/>
              </a:lnSpc>
              <a:buFont typeface="Wingdings" panose="05000000000000000000" pitchFamily="2" charset="2"/>
              <a:buChar char="§"/>
            </a:pPr>
            <a:r>
              <a:rPr lang="sk-SK" sz="2000" dirty="0">
                <a:solidFill>
                  <a:srgbClr val="0055A0"/>
                </a:solidFill>
              </a:rPr>
              <a:t>Lepšie prepojenie TEN-T koridorov, nové logistické uzly</a:t>
            </a:r>
          </a:p>
          <a:p>
            <a:pPr lvl="0">
              <a:lnSpc>
                <a:spcPct val="100000"/>
              </a:lnSpc>
              <a:buFont typeface="Wingdings" panose="05000000000000000000" pitchFamily="2" charset="2"/>
              <a:buChar char="§"/>
            </a:pPr>
            <a:r>
              <a:rPr lang="sk-SK" sz="2000" dirty="0">
                <a:solidFill>
                  <a:srgbClr val="0055A0"/>
                </a:solidFill>
              </a:rPr>
              <a:t>Integrovaná doprava: </a:t>
            </a:r>
            <a:r>
              <a:rPr lang="sk-SK" sz="2000" dirty="0" smtClean="0">
                <a:solidFill>
                  <a:srgbClr val="0055A0"/>
                </a:solidFill>
              </a:rPr>
              <a:t>vlak </a:t>
            </a:r>
            <a:r>
              <a:rPr lang="sk-SK" sz="2000" dirty="0">
                <a:solidFill>
                  <a:srgbClr val="0055A0"/>
                </a:solidFill>
              </a:rPr>
              <a:t>– autobus – </a:t>
            </a:r>
            <a:r>
              <a:rPr lang="sk-SK" sz="2000" dirty="0" err="1" smtClean="0">
                <a:solidFill>
                  <a:srgbClr val="0055A0"/>
                </a:solidFill>
              </a:rPr>
              <a:t>cyklo</a:t>
            </a:r>
            <a:r>
              <a:rPr lang="sk-SK" sz="2000" dirty="0" smtClean="0">
                <a:solidFill>
                  <a:srgbClr val="0055A0"/>
                </a:solidFill>
              </a:rPr>
              <a:t>, prepojené </a:t>
            </a:r>
            <a:r>
              <a:rPr lang="sk-SK" sz="2000" dirty="0">
                <a:solidFill>
                  <a:srgbClr val="0055A0"/>
                </a:solidFill>
              </a:rPr>
              <a:t>aplikáciami</a:t>
            </a:r>
          </a:p>
          <a:p>
            <a:pPr>
              <a:buFont typeface="Wingdings" panose="05000000000000000000" pitchFamily="2" charset="2"/>
              <a:buChar char="§"/>
            </a:pPr>
            <a:endParaRPr lang="sk-SK" sz="2000" dirty="0"/>
          </a:p>
        </p:txBody>
      </p:sp>
      <p:pic>
        <p:nvPicPr>
          <p:cNvPr id="7" name="Obrázok 6"/>
          <p:cNvPicPr>
            <a:picLocks noChangeAspect="1"/>
          </p:cNvPicPr>
          <p:nvPr/>
        </p:nvPicPr>
        <p:blipFill>
          <a:blip r:embed="rId3"/>
          <a:stretch>
            <a:fillRect/>
          </a:stretch>
        </p:blipFill>
        <p:spPr>
          <a:xfrm>
            <a:off x="5619019" y="1445522"/>
            <a:ext cx="975223" cy="1313046"/>
          </a:xfrm>
          <a:prstGeom prst="rect">
            <a:avLst/>
          </a:prstGeom>
        </p:spPr>
      </p:pic>
      <p:pic>
        <p:nvPicPr>
          <p:cNvPr id="6" name="Obrázok 5"/>
          <p:cNvPicPr>
            <a:picLocks noChangeAspect="1"/>
          </p:cNvPicPr>
          <p:nvPr/>
        </p:nvPicPr>
        <p:blipFill>
          <a:blip r:embed="rId4"/>
          <a:stretch>
            <a:fillRect/>
          </a:stretch>
        </p:blipFill>
        <p:spPr>
          <a:xfrm>
            <a:off x="10650070" y="6260880"/>
            <a:ext cx="1541929" cy="597119"/>
          </a:xfrm>
          <a:prstGeom prst="rect">
            <a:avLst/>
          </a:prstGeom>
        </p:spPr>
      </p:pic>
      <p:pic>
        <p:nvPicPr>
          <p:cNvPr id="8" name="Obrázok 7"/>
          <p:cNvPicPr>
            <a:picLocks noChangeAspect="1"/>
          </p:cNvPicPr>
          <p:nvPr/>
        </p:nvPicPr>
        <p:blipFill>
          <a:blip r:embed="rId5"/>
          <a:stretch>
            <a:fillRect/>
          </a:stretch>
        </p:blipFill>
        <p:spPr>
          <a:xfrm>
            <a:off x="4395266" y="3055"/>
            <a:ext cx="7796733" cy="73346"/>
          </a:xfrm>
          <a:prstGeom prst="rect">
            <a:avLst/>
          </a:prstGeom>
        </p:spPr>
      </p:pic>
    </p:spTree>
    <p:extLst>
      <p:ext uri="{BB962C8B-B14F-4D97-AF65-F5344CB8AC3E}">
        <p14:creationId xmlns:p14="http://schemas.microsoft.com/office/powerpoint/2010/main" val="3157746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925807" y="528222"/>
            <a:ext cx="9134645" cy="706437"/>
          </a:xfrm>
        </p:spPr>
        <p:txBody>
          <a:bodyPr>
            <a:normAutofit/>
          </a:bodyPr>
          <a:lstStyle/>
          <a:p>
            <a:r>
              <a:rPr lang="sk-SK" sz="2800" b="1" dirty="0">
                <a:solidFill>
                  <a:srgbClr val="FF0000"/>
                </a:solidFill>
                <a:latin typeface="Helvetica" pitchFamily="2" charset="0"/>
                <a:ea typeface="+mn-ea"/>
                <a:cs typeface="+mn-cs"/>
              </a:rPr>
              <a:t>Vízia a inšpirácia z ČR</a:t>
            </a:r>
            <a:endParaRPr lang="en-SK" sz="2800" b="1" dirty="0">
              <a:solidFill>
                <a:srgbClr val="FF0000"/>
              </a:solidFill>
              <a:latin typeface="Helvetica" pitchFamily="2" charset="0"/>
              <a:ea typeface="+mn-ea"/>
              <a:cs typeface="+mn-cs"/>
            </a:endParaRP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1374162" y="1566032"/>
            <a:ext cx="9013372" cy="793475"/>
          </a:xfrm>
        </p:spPr>
        <p:txBody>
          <a:bodyPr>
            <a:noAutofit/>
          </a:bodyPr>
          <a:lstStyle/>
          <a:p>
            <a:pPr marL="457200" indent="-457200">
              <a:buFont typeface="Courier New" panose="02070309020205020404" pitchFamily="49" charset="0"/>
              <a:buChar char="o"/>
            </a:pPr>
            <a:r>
              <a:rPr lang="sk-SK" sz="2800" i="1" dirty="0" smtClean="0">
                <a:solidFill>
                  <a:srgbClr val="0055A0"/>
                </a:solidFill>
                <a:latin typeface="Helvetica" pitchFamily="2" charset="0"/>
              </a:rPr>
              <a:t>Vznik Fondu rozvoja cestnej infraštruktúry</a:t>
            </a:r>
            <a:endParaRPr lang="sk-SK" sz="2800" i="1" dirty="0">
              <a:solidFill>
                <a:srgbClr val="0055A0"/>
              </a:solidFill>
              <a:latin typeface="Helvetica" pitchFamily="2" charset="0"/>
            </a:endParaRPr>
          </a:p>
        </p:txBody>
      </p:sp>
      <p:pic>
        <p:nvPicPr>
          <p:cNvPr id="4" name="Obrázok 3"/>
          <p:cNvPicPr>
            <a:picLocks noChangeAspect="1"/>
          </p:cNvPicPr>
          <p:nvPr/>
        </p:nvPicPr>
        <p:blipFill>
          <a:blip r:embed="rId4"/>
          <a:stretch>
            <a:fillRect/>
          </a:stretch>
        </p:blipFill>
        <p:spPr>
          <a:xfrm>
            <a:off x="2707492" y="2634272"/>
            <a:ext cx="6819287" cy="3144121"/>
          </a:xfrm>
          <a:prstGeom prst="rect">
            <a:avLst/>
          </a:prstGeom>
        </p:spPr>
      </p:pic>
    </p:spTree>
    <p:extLst>
      <p:ext uri="{BB962C8B-B14F-4D97-AF65-F5344CB8AC3E}">
        <p14:creationId xmlns:p14="http://schemas.microsoft.com/office/powerpoint/2010/main" val="278900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title"/>
          </p:nvPr>
        </p:nvSpPr>
        <p:spPr>
          <a:xfrm>
            <a:off x="722299" y="365125"/>
            <a:ext cx="10631501" cy="1071789"/>
          </a:xfrm>
        </p:spPr>
        <p:txBody>
          <a:bodyPr>
            <a:noAutofit/>
          </a:bodyPr>
          <a:lstStyle/>
          <a:p>
            <a:pPr algn="ctr"/>
            <a:r>
              <a:rPr lang="sk-SK" sz="2800" b="1" dirty="0">
                <a:solidFill>
                  <a:srgbClr val="FF0000"/>
                </a:solidFill>
                <a:latin typeface="Helvetica" pitchFamily="2" charset="0"/>
                <a:ea typeface="+mn-ea"/>
                <a:cs typeface="+mn-cs"/>
              </a:rPr>
              <a:t>Komunikácia s verejnosťou</a:t>
            </a:r>
            <a:endParaRPr lang="en-SK" sz="2800" b="1" dirty="0">
              <a:solidFill>
                <a:srgbClr val="FF0000"/>
              </a:solidFill>
              <a:latin typeface="Helvetica" pitchFamily="2" charset="0"/>
              <a:ea typeface="+mn-ea"/>
              <a:cs typeface="+mn-cs"/>
            </a:endParaRPr>
          </a:p>
        </p:txBody>
      </p:sp>
      <p:sp>
        <p:nvSpPr>
          <p:cNvPr id="5" name="Zástupný objekt pre obsah 4"/>
          <p:cNvSpPr>
            <a:spLocks noGrp="1"/>
          </p:cNvSpPr>
          <p:nvPr>
            <p:ph idx="1"/>
          </p:nvPr>
        </p:nvSpPr>
        <p:spPr/>
        <p:txBody>
          <a:bodyPr>
            <a:normAutofit/>
          </a:bodyPr>
          <a:lstStyle/>
          <a:p>
            <a:pPr marL="0" indent="0" algn="just">
              <a:buNone/>
            </a:pPr>
            <a:endParaRPr lang="sk-SK" sz="1600" dirty="0" smtClean="0">
              <a:solidFill>
                <a:srgbClr val="0055A0"/>
              </a:solidFill>
            </a:endParaRPr>
          </a:p>
          <a:p>
            <a:pPr marL="0" indent="0" algn="just">
              <a:buNone/>
            </a:pPr>
            <a:endParaRPr lang="sk-SK" sz="1600" dirty="0">
              <a:solidFill>
                <a:srgbClr val="0055A0"/>
              </a:solidFill>
            </a:endParaRPr>
          </a:p>
        </p:txBody>
      </p:sp>
      <p:pic>
        <p:nvPicPr>
          <p:cNvPr id="3" name="Obrázok 2"/>
          <p:cNvPicPr>
            <a:picLocks noChangeAspect="1"/>
          </p:cNvPicPr>
          <p:nvPr/>
        </p:nvPicPr>
        <p:blipFill>
          <a:blip r:embed="rId5"/>
          <a:stretch>
            <a:fillRect/>
          </a:stretch>
        </p:blipFill>
        <p:spPr>
          <a:xfrm>
            <a:off x="2332158" y="1436914"/>
            <a:ext cx="7349263" cy="3823856"/>
          </a:xfrm>
          <a:prstGeom prst="rect">
            <a:avLst/>
          </a:prstGeom>
          <a:effectLst>
            <a:softEdge rad="31750"/>
          </a:effectLst>
        </p:spPr>
      </p:pic>
      <p:sp>
        <p:nvSpPr>
          <p:cNvPr id="4" name="Obdĺžnik 3"/>
          <p:cNvSpPr/>
          <p:nvPr/>
        </p:nvSpPr>
        <p:spPr>
          <a:xfrm>
            <a:off x="2782735" y="5543141"/>
            <a:ext cx="6448112" cy="584775"/>
          </a:xfrm>
          <a:prstGeom prst="rect">
            <a:avLst/>
          </a:prstGeom>
        </p:spPr>
        <p:txBody>
          <a:bodyPr wrap="none">
            <a:spAutoFit/>
          </a:bodyPr>
          <a:lstStyle/>
          <a:p>
            <a:pPr algn="just"/>
            <a:r>
              <a:rPr lang="sk-SK" sz="3200" b="1" i="1" dirty="0" smtClean="0">
                <a:solidFill>
                  <a:srgbClr val="0055A0"/>
                </a:solidFill>
              </a:rPr>
              <a:t>        „</a:t>
            </a:r>
            <a:r>
              <a:rPr lang="sk-SK" sz="3200" b="1" i="1" dirty="0">
                <a:solidFill>
                  <a:srgbClr val="0055A0"/>
                </a:solidFill>
              </a:rPr>
              <a:t>Krížom krážom s Jožom </a:t>
            </a:r>
            <a:r>
              <a:rPr lang="sk-SK" sz="3200" b="1" i="1" dirty="0" err="1">
                <a:solidFill>
                  <a:srgbClr val="0055A0"/>
                </a:solidFill>
              </a:rPr>
              <a:t>Ražom</a:t>
            </a:r>
            <a:r>
              <a:rPr lang="sk-SK" sz="3200" b="1" i="1" dirty="0">
                <a:solidFill>
                  <a:srgbClr val="0055A0"/>
                </a:solidFill>
              </a:rPr>
              <a:t>“</a:t>
            </a:r>
          </a:p>
        </p:txBody>
      </p:sp>
    </p:spTree>
    <p:extLst>
      <p:ext uri="{BB962C8B-B14F-4D97-AF65-F5344CB8AC3E}">
        <p14:creationId xmlns:p14="http://schemas.microsoft.com/office/powerpoint/2010/main" val="1818106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bdĺžnik 5"/>
          <p:cNvSpPr/>
          <p:nvPr/>
        </p:nvSpPr>
        <p:spPr>
          <a:xfrm>
            <a:off x="606653" y="1926023"/>
            <a:ext cx="10090134" cy="707886"/>
          </a:xfrm>
          <a:prstGeom prst="rect">
            <a:avLst/>
          </a:prstGeom>
        </p:spPr>
        <p:txBody>
          <a:bodyPr wrap="square">
            <a:spAutoFit/>
          </a:bodyPr>
          <a:lstStyle/>
          <a:p>
            <a:pPr algn="ctr"/>
            <a:r>
              <a:rPr lang="sk-SK" sz="4000" b="1" dirty="0">
                <a:solidFill>
                  <a:srgbClr val="0055A0"/>
                </a:solidFill>
                <a:latin typeface="Helvetica" pitchFamily="2" charset="0"/>
              </a:rPr>
              <a:t>Ďakujem </a:t>
            </a:r>
            <a:r>
              <a:rPr lang="sk-SK" sz="4000" b="1" dirty="0" smtClean="0">
                <a:solidFill>
                  <a:srgbClr val="0055A0"/>
                </a:solidFill>
                <a:latin typeface="Helvetica" pitchFamily="2" charset="0"/>
              </a:rPr>
              <a:t>za </a:t>
            </a:r>
            <a:r>
              <a:rPr lang="sk-SK" sz="4000" b="1" dirty="0">
                <a:solidFill>
                  <a:srgbClr val="0055A0"/>
                </a:solidFill>
                <a:latin typeface="Helvetica" pitchFamily="2" charset="0"/>
              </a:rPr>
              <a:t>v</a:t>
            </a:r>
            <a:r>
              <a:rPr lang="sk-SK" sz="4000" b="1" dirty="0" smtClean="0">
                <a:solidFill>
                  <a:srgbClr val="0055A0"/>
                </a:solidFill>
                <a:latin typeface="Helvetica" pitchFamily="2" charset="0"/>
              </a:rPr>
              <a:t>áš čas.</a:t>
            </a:r>
            <a:endParaRPr lang="sk-SK" sz="1400" dirty="0"/>
          </a:p>
        </p:txBody>
      </p:sp>
      <p:sp>
        <p:nvSpPr>
          <p:cNvPr id="5" name="Podnadpis 4"/>
          <p:cNvSpPr>
            <a:spLocks noGrp="1"/>
          </p:cNvSpPr>
          <p:nvPr>
            <p:ph type="subTitle" idx="1"/>
          </p:nvPr>
        </p:nvSpPr>
        <p:spPr>
          <a:xfrm>
            <a:off x="983605" y="3721070"/>
            <a:ext cx="9474366" cy="1655762"/>
          </a:xfrm>
        </p:spPr>
        <p:txBody>
          <a:bodyPr>
            <a:noAutofit/>
          </a:bodyPr>
          <a:lstStyle/>
          <a:p>
            <a:r>
              <a:rPr lang="sk-SK" sz="2800" dirty="0" smtClean="0">
                <a:solidFill>
                  <a:srgbClr val="0055A0"/>
                </a:solidFill>
                <a:latin typeface="Helvetica" pitchFamily="2" charset="0"/>
              </a:rPr>
              <a:t> </a:t>
            </a:r>
            <a:endParaRPr lang="sk-SK" sz="2800" dirty="0">
              <a:solidFill>
                <a:srgbClr val="0055A0"/>
              </a:solidFill>
              <a:latin typeface="Helvetica" pitchFamily="2" charset="0"/>
            </a:endParaRPr>
          </a:p>
          <a:p>
            <a:r>
              <a:rPr lang="sk-SK" sz="2800" b="1" dirty="0" smtClean="0">
                <a:solidFill>
                  <a:srgbClr val="FF0000"/>
                </a:solidFill>
                <a:latin typeface="Helvetica" pitchFamily="2" charset="0"/>
              </a:rPr>
              <a:t>„Robíme to pre vás.“ </a:t>
            </a:r>
          </a:p>
          <a:p>
            <a:r>
              <a:rPr lang="sk-SK" sz="2800" dirty="0" smtClean="0">
                <a:solidFill>
                  <a:srgbClr val="0055A0"/>
                </a:solidFill>
                <a:latin typeface="Helvetica" pitchFamily="2" charset="0"/>
              </a:rPr>
              <a:t> </a:t>
            </a:r>
            <a:r>
              <a:rPr lang="sk-SK" sz="2800" dirty="0">
                <a:solidFill>
                  <a:srgbClr val="0055A0"/>
                </a:solidFill>
                <a:latin typeface="Helvetica" pitchFamily="2" charset="0"/>
              </a:rPr>
              <a:t>Ministerstvo dopravy </a:t>
            </a:r>
            <a:r>
              <a:rPr lang="sk-SK" dirty="0" smtClean="0">
                <a:solidFill>
                  <a:srgbClr val="0055A0"/>
                </a:solidFill>
                <a:latin typeface="Helvetica" pitchFamily="2" charset="0"/>
              </a:rPr>
              <a:t>SR</a:t>
            </a:r>
          </a:p>
          <a:p>
            <a:endParaRPr lang="sk-SK" sz="2800" dirty="0" smtClean="0">
              <a:solidFill>
                <a:srgbClr val="0055A0"/>
              </a:solidFill>
              <a:latin typeface="Helvetica" pitchFamily="2" charset="0"/>
            </a:endParaRPr>
          </a:p>
          <a:p>
            <a:r>
              <a:rPr lang="sk-SK" sz="2800" i="1" dirty="0" smtClean="0">
                <a:solidFill>
                  <a:srgbClr val="0055A0"/>
                </a:solidFill>
                <a:latin typeface="Helvetica" pitchFamily="2" charset="0"/>
                <a:hlinkClick r:id="rId4"/>
              </a:rPr>
              <a:t>www.mindop.sk</a:t>
            </a:r>
            <a:endParaRPr lang="sk-SK" sz="2800" i="1" dirty="0" smtClean="0">
              <a:solidFill>
                <a:srgbClr val="0055A0"/>
              </a:solidFill>
              <a:latin typeface="Helvetica" pitchFamily="2" charset="0"/>
            </a:endParaRPr>
          </a:p>
          <a:p>
            <a:endParaRPr lang="sk-SK" sz="2800" dirty="0">
              <a:solidFill>
                <a:srgbClr val="0055A0"/>
              </a:solidFill>
              <a:latin typeface="Helvetica" pitchFamily="2" charset="0"/>
            </a:endParaRPr>
          </a:p>
          <a:p>
            <a:endParaRPr lang="sk-SK" sz="2800" dirty="0"/>
          </a:p>
        </p:txBody>
      </p:sp>
    </p:spTree>
    <p:extLst>
      <p:ext uri="{BB962C8B-B14F-4D97-AF65-F5344CB8AC3E}">
        <p14:creationId xmlns:p14="http://schemas.microsoft.com/office/powerpoint/2010/main" val="328665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brázo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91" y="362301"/>
            <a:ext cx="10749963" cy="604685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ffectLst>
            <a:softEdge rad="63500"/>
          </a:effectLst>
        </p:spPr>
      </p:pic>
      <p:sp>
        <p:nvSpPr>
          <p:cNvPr id="5" name="Obdĺžnik 4"/>
          <p:cNvSpPr/>
          <p:nvPr/>
        </p:nvSpPr>
        <p:spPr>
          <a:xfrm>
            <a:off x="258696" y="4707379"/>
            <a:ext cx="7073055" cy="1938992"/>
          </a:xfrm>
          <a:prstGeom prst="rect">
            <a:avLst/>
          </a:prstGeom>
        </p:spPr>
        <p:txBody>
          <a:bodyPr wrap="square">
            <a:spAutoFit/>
          </a:bodyPr>
          <a:lstStyle/>
          <a:p>
            <a:pPr algn="just"/>
            <a:r>
              <a:rPr lang="sk-SK" sz="2400" b="1" i="1" dirty="0">
                <a:solidFill>
                  <a:srgbClr val="0055A0"/>
                </a:solidFill>
              </a:rPr>
              <a:t>Čo môžeme urobiť spolu s ČR </a:t>
            </a:r>
            <a:r>
              <a:rPr lang="sk-SK" sz="2400" b="1" i="1" dirty="0" smtClean="0">
                <a:solidFill>
                  <a:srgbClr val="0055A0"/>
                </a:solidFill>
              </a:rPr>
              <a:t>s EÚ ? </a:t>
            </a:r>
            <a:endParaRPr lang="sk-SK" sz="2400" b="1" i="1" dirty="0">
              <a:solidFill>
                <a:srgbClr val="0055A0"/>
              </a:solidFill>
            </a:endParaRPr>
          </a:p>
          <a:p>
            <a:pPr algn="just"/>
            <a:endParaRPr lang="sk-SK" sz="2400" i="1" dirty="0">
              <a:solidFill>
                <a:srgbClr val="0055A0"/>
              </a:solidFill>
            </a:endParaRPr>
          </a:p>
          <a:p>
            <a:pPr algn="just"/>
            <a:r>
              <a:rPr lang="sk-SK" sz="2400" b="1" i="1" dirty="0">
                <a:solidFill>
                  <a:srgbClr val="0055A0"/>
                </a:solidFill>
              </a:rPr>
              <a:t>„Doprava nepozná hranice. </a:t>
            </a:r>
          </a:p>
          <a:p>
            <a:pPr algn="just"/>
            <a:r>
              <a:rPr lang="sk-SK" sz="2400" b="1" i="1" dirty="0">
                <a:solidFill>
                  <a:srgbClr val="0055A0"/>
                </a:solidFill>
              </a:rPr>
              <a:t> Ak modernizujeme iba na jednej strane, ostáva to polovičná práca.“</a:t>
            </a:r>
          </a:p>
        </p:txBody>
      </p:sp>
    </p:spTree>
    <p:extLst>
      <p:ext uri="{BB962C8B-B14F-4D97-AF65-F5344CB8AC3E}">
        <p14:creationId xmlns:p14="http://schemas.microsoft.com/office/powerpoint/2010/main" val="961895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1" y="659136"/>
            <a:ext cx="12191999" cy="706437"/>
          </a:xfrm>
          <a:effectLst>
            <a:glow rad="139700">
              <a:schemeClr val="accent1">
                <a:satMod val="175000"/>
                <a:alpha val="40000"/>
              </a:schemeClr>
            </a:glow>
          </a:effectLst>
        </p:spPr>
        <p:txBody>
          <a:bodyPr>
            <a:normAutofit/>
          </a:bodyPr>
          <a:lstStyle/>
          <a:p>
            <a:pPr>
              <a:spcBef>
                <a:spcPts val="1000"/>
              </a:spcBef>
            </a:pPr>
            <a:r>
              <a:rPr lang="sk-SK" sz="2800" b="1" dirty="0">
                <a:solidFill>
                  <a:srgbClr val="FF0000"/>
                </a:solidFill>
                <a:latin typeface="Helvetica" pitchFamily="2" charset="0"/>
                <a:ea typeface="+mn-ea"/>
                <a:cs typeface="+mn-cs"/>
              </a:rPr>
              <a:t> Významné míľniky v roku 2025</a:t>
            </a: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fontScale="25000" lnSpcReduction="20000"/>
          </a:bodyPr>
          <a:lstStyle/>
          <a:p>
            <a:pPr marL="457200" indent="-457200" algn="just">
              <a:buFont typeface="Wingdings" panose="05000000000000000000" pitchFamily="2" charset="2"/>
              <a:buChar char="Ø"/>
            </a:pPr>
            <a:endParaRPr lang="sk-SK" sz="2900" b="1" dirty="0" smtClean="0"/>
          </a:p>
          <a:p>
            <a:pPr marL="457200" indent="-457200" algn="just">
              <a:lnSpc>
                <a:spcPct val="120000"/>
              </a:lnSpc>
              <a:spcBef>
                <a:spcPts val="0"/>
              </a:spcBef>
              <a:buFont typeface="Wingdings" panose="05000000000000000000" pitchFamily="2" charset="2"/>
              <a:buChar char="Ø"/>
            </a:pPr>
            <a:endParaRPr lang="sk-SK" sz="2900" b="1" dirty="0" smtClean="0"/>
          </a:p>
          <a:p>
            <a:pPr marL="457200" indent="-457200" algn="just">
              <a:lnSpc>
                <a:spcPct val="120000"/>
              </a:lnSpc>
              <a:spcBef>
                <a:spcPts val="0"/>
              </a:spcBef>
              <a:buFont typeface="Wingdings" panose="05000000000000000000" pitchFamily="2" charset="2"/>
              <a:buChar char="Ø"/>
            </a:pPr>
            <a:endParaRPr lang="sk-SK" sz="2900" b="1" dirty="0"/>
          </a:p>
          <a:p>
            <a:pPr marL="457200" indent="-457200" algn="just">
              <a:lnSpc>
                <a:spcPct val="120000"/>
              </a:lnSpc>
              <a:spcBef>
                <a:spcPts val="0"/>
              </a:spcBef>
              <a:buFont typeface="Wingdings" panose="05000000000000000000" pitchFamily="2" charset="2"/>
              <a:buChar char="Ø"/>
            </a:pPr>
            <a:endParaRPr lang="sk-SK" sz="2900" b="1" dirty="0" smtClean="0"/>
          </a:p>
          <a:p>
            <a:pPr marL="457200" indent="-457200" algn="just">
              <a:lnSpc>
                <a:spcPct val="120000"/>
              </a:lnSpc>
              <a:spcBef>
                <a:spcPts val="0"/>
              </a:spcBef>
              <a:buFont typeface="Wingdings" panose="05000000000000000000" pitchFamily="2" charset="2"/>
              <a:buChar char="Ø"/>
            </a:pPr>
            <a:endParaRPr lang="sk-SK" sz="2900" b="1" dirty="0"/>
          </a:p>
          <a:p>
            <a:pPr marL="457200" indent="-457200" algn="just">
              <a:lnSpc>
                <a:spcPct val="120000"/>
              </a:lnSpc>
              <a:spcBef>
                <a:spcPts val="0"/>
              </a:spcBef>
              <a:buFont typeface="Wingdings" panose="05000000000000000000" pitchFamily="2" charset="2"/>
              <a:buChar char="Ø"/>
            </a:pPr>
            <a:endParaRPr lang="sk-SK" sz="2900" b="1" dirty="0" smtClean="0"/>
          </a:p>
          <a:p>
            <a:pPr marL="457200" indent="-457200" algn="just">
              <a:lnSpc>
                <a:spcPct val="120000"/>
              </a:lnSpc>
              <a:spcBef>
                <a:spcPts val="0"/>
              </a:spcBef>
              <a:buFont typeface="Wingdings" panose="05000000000000000000" pitchFamily="2" charset="2"/>
              <a:buChar char="Ø"/>
            </a:pPr>
            <a:endParaRPr lang="sk-SK" sz="2900" b="1" dirty="0"/>
          </a:p>
          <a:p>
            <a:pPr marL="457200" indent="-457200" algn="just">
              <a:lnSpc>
                <a:spcPct val="120000"/>
              </a:lnSpc>
              <a:spcBef>
                <a:spcPts val="0"/>
              </a:spcBef>
              <a:buFont typeface="Wingdings" panose="05000000000000000000" pitchFamily="2" charset="2"/>
              <a:buChar char="Ø"/>
            </a:pPr>
            <a:endParaRPr lang="sk-SK" sz="2900" b="1" dirty="0" smtClean="0"/>
          </a:p>
          <a:p>
            <a:pPr algn="just">
              <a:lnSpc>
                <a:spcPct val="120000"/>
              </a:lnSpc>
              <a:spcBef>
                <a:spcPts val="0"/>
              </a:spcBef>
            </a:pPr>
            <a:endParaRPr lang="sk-SK" sz="2900" b="1" dirty="0"/>
          </a:p>
          <a:p>
            <a:pPr marL="457200" indent="-457200" algn="just">
              <a:lnSpc>
                <a:spcPct val="120000"/>
              </a:lnSpc>
              <a:spcBef>
                <a:spcPts val="0"/>
              </a:spcBef>
              <a:buFont typeface="Wingdings" panose="05000000000000000000" pitchFamily="2" charset="2"/>
              <a:buChar char="Ø"/>
            </a:pPr>
            <a:r>
              <a:rPr lang="sk-SK" sz="11200" b="1" dirty="0">
                <a:solidFill>
                  <a:srgbClr val="0055A0"/>
                </a:solidFill>
              </a:rPr>
              <a:t>Podpísanie Zmluvy o dielo so zhotoviteľmi na 3 úsekoch D3 </a:t>
            </a:r>
            <a:endParaRPr lang="sk-SK" sz="11200" b="1" dirty="0">
              <a:solidFill>
                <a:srgbClr val="0055A0"/>
              </a:solidFill>
              <a:ea typeface="+mj-ea"/>
              <a:cs typeface="+mj-cs"/>
            </a:endParaRPr>
          </a:p>
          <a:p>
            <a:pPr marL="457200" indent="-457200" algn="just">
              <a:lnSpc>
                <a:spcPct val="120000"/>
              </a:lnSpc>
              <a:spcBef>
                <a:spcPts val="0"/>
              </a:spcBef>
              <a:buFont typeface="Wingdings" panose="05000000000000000000" pitchFamily="2" charset="2"/>
              <a:buChar char="Ø"/>
            </a:pPr>
            <a:r>
              <a:rPr lang="sk-SK" sz="11200" dirty="0" smtClean="0">
                <a:solidFill>
                  <a:srgbClr val="0055A0"/>
                </a:solidFill>
                <a:ea typeface="+mj-ea"/>
                <a:cs typeface="+mj-cs"/>
              </a:rPr>
              <a:t>Spustenie predaja – 1-dňová Elektronická </a:t>
            </a:r>
            <a:r>
              <a:rPr lang="sk-SK" sz="11200" dirty="0">
                <a:solidFill>
                  <a:srgbClr val="0055A0"/>
                </a:solidFill>
                <a:ea typeface="+mj-ea"/>
                <a:cs typeface="+mj-cs"/>
              </a:rPr>
              <a:t>diaľničná známka </a:t>
            </a:r>
            <a:r>
              <a:rPr lang="sk-SK" sz="11200" b="1" dirty="0" smtClean="0">
                <a:solidFill>
                  <a:srgbClr val="0055A0"/>
                </a:solidFill>
                <a:ea typeface="+mj-ea"/>
                <a:cs typeface="+mj-cs"/>
              </a:rPr>
              <a:t> </a:t>
            </a:r>
          </a:p>
          <a:p>
            <a:pPr marL="457200" indent="-457200" algn="just">
              <a:lnSpc>
                <a:spcPct val="120000"/>
              </a:lnSpc>
              <a:spcBef>
                <a:spcPts val="0"/>
              </a:spcBef>
              <a:buFont typeface="Wingdings" panose="05000000000000000000" pitchFamily="2" charset="2"/>
              <a:buChar char="Ø"/>
            </a:pPr>
            <a:r>
              <a:rPr lang="sk-SK" sz="11200" b="1" dirty="0">
                <a:solidFill>
                  <a:srgbClr val="0055A0"/>
                </a:solidFill>
              </a:rPr>
              <a:t>Európska služba elektronického mýta (EETS</a:t>
            </a:r>
            <a:r>
              <a:rPr lang="sk-SK" sz="11200" b="1" dirty="0" smtClean="0">
                <a:solidFill>
                  <a:srgbClr val="0055A0"/>
                </a:solidFill>
              </a:rPr>
              <a:t>)</a:t>
            </a:r>
            <a:endParaRPr lang="sk-SK" sz="11200" b="1" dirty="0">
              <a:solidFill>
                <a:srgbClr val="0055A0"/>
              </a:solidFill>
              <a:ea typeface="+mj-ea"/>
              <a:cs typeface="+mj-cs"/>
            </a:endParaRPr>
          </a:p>
          <a:p>
            <a:pPr marL="457200" indent="-457200" algn="just">
              <a:lnSpc>
                <a:spcPct val="120000"/>
              </a:lnSpc>
              <a:spcBef>
                <a:spcPts val="0"/>
              </a:spcBef>
              <a:buFont typeface="Wingdings" panose="05000000000000000000" pitchFamily="2" charset="2"/>
              <a:buChar char="Ø"/>
            </a:pPr>
            <a:r>
              <a:rPr lang="sk-SK" sz="11200" dirty="0" smtClean="0">
                <a:solidFill>
                  <a:srgbClr val="0055A0"/>
                </a:solidFill>
                <a:ea typeface="+mj-ea"/>
                <a:cs typeface="+mj-cs"/>
              </a:rPr>
              <a:t>Otváranie D1 Lietavská Lúčka – </a:t>
            </a:r>
            <a:r>
              <a:rPr lang="sk-SK" sz="11200" dirty="0" err="1" smtClean="0">
                <a:solidFill>
                  <a:srgbClr val="0055A0"/>
                </a:solidFill>
                <a:ea typeface="+mj-ea"/>
                <a:cs typeface="+mj-cs"/>
              </a:rPr>
              <a:t>Dubná</a:t>
            </a:r>
            <a:r>
              <a:rPr lang="sk-SK" sz="11200" dirty="0" smtClean="0">
                <a:solidFill>
                  <a:srgbClr val="0055A0"/>
                </a:solidFill>
                <a:ea typeface="+mj-ea"/>
                <a:cs typeface="+mj-cs"/>
              </a:rPr>
              <a:t> Skala, vrátane </a:t>
            </a:r>
            <a:r>
              <a:rPr lang="sk-SK" sz="11200" b="1" dirty="0" smtClean="0">
                <a:solidFill>
                  <a:srgbClr val="0055A0"/>
                </a:solidFill>
                <a:ea typeface="+mj-ea"/>
                <a:cs typeface="+mj-cs"/>
              </a:rPr>
              <a:t>tunela Višňové </a:t>
            </a:r>
            <a:endParaRPr lang="sk-SK" sz="11200" b="1" dirty="0">
              <a:solidFill>
                <a:srgbClr val="0055A0"/>
              </a:solidFill>
              <a:ea typeface="+mj-ea"/>
              <a:cs typeface="+mj-cs"/>
            </a:endParaRPr>
          </a:p>
          <a:p>
            <a:pPr marL="457200" indent="-457200" algn="just">
              <a:lnSpc>
                <a:spcPct val="120000"/>
              </a:lnSpc>
              <a:spcBef>
                <a:spcPts val="0"/>
              </a:spcBef>
              <a:buFont typeface="Wingdings" panose="05000000000000000000" pitchFamily="2" charset="2"/>
              <a:buChar char="Ø"/>
            </a:pPr>
            <a:r>
              <a:rPr lang="sk-SK" sz="11200" b="1" dirty="0" smtClean="0">
                <a:solidFill>
                  <a:srgbClr val="0055A0"/>
                </a:solidFill>
                <a:ea typeface="+mj-ea"/>
                <a:cs typeface="+mj-cs"/>
              </a:rPr>
              <a:t>Výstavba obchvatov ciest I. triedy Sabinov </a:t>
            </a:r>
            <a:r>
              <a:rPr lang="sk-SK" sz="11200" b="1" dirty="0">
                <a:solidFill>
                  <a:srgbClr val="0055A0"/>
                </a:solidFill>
                <a:ea typeface="+mj-ea"/>
                <a:cs typeface="+mj-cs"/>
              </a:rPr>
              <a:t>a </a:t>
            </a:r>
            <a:r>
              <a:rPr lang="sk-SK" sz="11200" b="1" dirty="0" smtClean="0">
                <a:solidFill>
                  <a:srgbClr val="0055A0"/>
                </a:solidFill>
                <a:ea typeface="+mj-ea"/>
                <a:cs typeface="+mj-cs"/>
              </a:rPr>
              <a:t>Šaľa</a:t>
            </a:r>
            <a:endParaRPr lang="sk-SK" sz="11200" b="1" dirty="0">
              <a:solidFill>
                <a:srgbClr val="0055A0"/>
              </a:solidFill>
              <a:ea typeface="+mj-ea"/>
              <a:cs typeface="+mj-cs"/>
            </a:endParaRPr>
          </a:p>
          <a:p>
            <a:pPr marL="457200" indent="-457200" algn="just">
              <a:lnSpc>
                <a:spcPct val="120000"/>
              </a:lnSpc>
              <a:spcBef>
                <a:spcPts val="0"/>
              </a:spcBef>
              <a:buFont typeface="Wingdings" panose="05000000000000000000" pitchFamily="2" charset="2"/>
              <a:buChar char="Ø"/>
            </a:pPr>
            <a:r>
              <a:rPr lang="sk-SK" sz="11200" dirty="0">
                <a:solidFill>
                  <a:srgbClr val="0055A0"/>
                </a:solidFill>
                <a:ea typeface="+mj-ea"/>
                <a:cs typeface="+mj-cs"/>
              </a:rPr>
              <a:t>Revízia STN týkajúcich sa projektovania diaľnic a ciest</a:t>
            </a:r>
          </a:p>
          <a:p>
            <a:pPr marL="457200" indent="-457200" algn="just">
              <a:lnSpc>
                <a:spcPct val="120000"/>
              </a:lnSpc>
              <a:spcBef>
                <a:spcPts val="0"/>
              </a:spcBef>
              <a:buFont typeface="Wingdings" panose="05000000000000000000" pitchFamily="2" charset="2"/>
              <a:buChar char="Ø"/>
            </a:pPr>
            <a:endParaRPr lang="sk-SK" sz="3600" dirty="0"/>
          </a:p>
          <a:p>
            <a:r>
              <a:rPr lang="sk-SK" sz="3600" b="1" dirty="0"/>
              <a:t> </a:t>
            </a:r>
            <a:endParaRPr lang="sk-SK" sz="3600" dirty="0"/>
          </a:p>
          <a:p>
            <a:pPr algn="just"/>
            <a:endParaRPr lang="sk-SK" sz="3500" dirty="0"/>
          </a:p>
        </p:txBody>
      </p:sp>
    </p:spTree>
    <p:extLst>
      <p:ext uri="{BB962C8B-B14F-4D97-AF65-F5344CB8AC3E}">
        <p14:creationId xmlns:p14="http://schemas.microsoft.com/office/powerpoint/2010/main" val="1705361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585788" y="791456"/>
            <a:ext cx="10356276" cy="5409560"/>
          </a:xfrm>
        </p:spPr>
        <p:txBody>
          <a:bodyPr>
            <a:normAutofit/>
          </a:bodyPr>
          <a:lstStyle/>
          <a:p>
            <a:r>
              <a:rPr lang="sk-SK" sz="2800" b="1" dirty="0" smtClean="0">
                <a:solidFill>
                  <a:srgbClr val="FF0000"/>
                </a:solidFill>
                <a:latin typeface="Helvetica" pitchFamily="2" charset="0"/>
              </a:rPr>
              <a:t>Aktuálne významné projekty</a:t>
            </a:r>
          </a:p>
          <a:p>
            <a:pPr algn="just"/>
            <a:endParaRPr lang="sk-SK" sz="1600" dirty="0" smtClean="0">
              <a:solidFill>
                <a:srgbClr val="0055A0"/>
              </a:solidFill>
              <a:latin typeface="Helvetica" pitchFamily="2" charset="0"/>
            </a:endParaRPr>
          </a:p>
          <a:p>
            <a:pPr algn="just"/>
            <a:endParaRPr lang="sk-SK" sz="1600" dirty="0">
              <a:solidFill>
                <a:srgbClr val="0055A0"/>
              </a:solidFill>
              <a:latin typeface="Helvetica" pitchFamily="2" charset="0"/>
            </a:endParaRPr>
          </a:p>
          <a:p>
            <a:pPr marL="457200" indent="-457200" algn="l">
              <a:buFont typeface="Arial" panose="020B0604020202020204" pitchFamily="34" charset="0"/>
              <a:buChar char="•"/>
            </a:pPr>
            <a:r>
              <a:rPr lang="sk-SK" sz="2800" b="1" dirty="0" smtClean="0">
                <a:solidFill>
                  <a:srgbClr val="0055A0"/>
                </a:solidFill>
              </a:rPr>
              <a:t>Otváranie nových diaľničných úsekov na ťahu D1, R2, R3</a:t>
            </a:r>
            <a:endParaRPr lang="sk-SK" sz="2800" b="1" dirty="0">
              <a:solidFill>
                <a:srgbClr val="0055A0"/>
              </a:solidFill>
            </a:endParaRPr>
          </a:p>
          <a:p>
            <a:pPr algn="l"/>
            <a:endParaRPr lang="sk-SK" sz="2800" b="1" dirty="0">
              <a:solidFill>
                <a:srgbClr val="0055A0"/>
              </a:solidFill>
            </a:endParaRPr>
          </a:p>
          <a:p>
            <a:pPr marL="457200" indent="-457200" algn="l">
              <a:buFont typeface="Arial" panose="020B0604020202020204" pitchFamily="34" charset="0"/>
              <a:buChar char="•"/>
            </a:pPr>
            <a:r>
              <a:rPr lang="sk-SK" sz="2800" b="1" dirty="0" smtClean="0">
                <a:solidFill>
                  <a:srgbClr val="0055A0"/>
                </a:solidFill>
              </a:rPr>
              <a:t>Bratislavské letisko je v zisku, spustenie novej linky</a:t>
            </a:r>
          </a:p>
          <a:p>
            <a:r>
              <a:rPr lang="sk-SK" sz="2800" b="1" dirty="0">
                <a:solidFill>
                  <a:srgbClr val="0055A0"/>
                </a:solidFill>
              </a:rPr>
              <a:t> </a:t>
            </a:r>
            <a:r>
              <a:rPr lang="sk-SK" sz="2800" b="1" dirty="0" smtClean="0">
                <a:solidFill>
                  <a:srgbClr val="0055A0"/>
                </a:solidFill>
              </a:rPr>
              <a:t>    Bratislava – Košice (11/2025).</a:t>
            </a:r>
          </a:p>
          <a:p>
            <a:pPr algn="l"/>
            <a:endParaRPr lang="sk-SK" sz="2800" b="1" dirty="0" smtClean="0">
              <a:solidFill>
                <a:srgbClr val="0055A0"/>
              </a:solidFill>
            </a:endParaRPr>
          </a:p>
          <a:p>
            <a:pPr marL="457200" indent="-457200" algn="l">
              <a:buFont typeface="Arial" panose="020B0604020202020204" pitchFamily="34" charset="0"/>
              <a:buChar char="•"/>
            </a:pPr>
            <a:r>
              <a:rPr lang="sk-SK" sz="2800" b="1" dirty="0" smtClean="0">
                <a:solidFill>
                  <a:srgbClr val="0055A0"/>
                </a:solidFill>
              </a:rPr>
              <a:t>Opravy mostov formou verejno-súkromného partnerstva</a:t>
            </a:r>
          </a:p>
          <a:p>
            <a:pPr algn="l"/>
            <a:endParaRPr lang="sk-SK" sz="2000" b="1" u="sng" dirty="0">
              <a:solidFill>
                <a:srgbClr val="0055A0"/>
              </a:solidFill>
              <a:latin typeface="Helvetica" pitchFamily="2" charset="0"/>
            </a:endParaRPr>
          </a:p>
          <a:p>
            <a:pPr algn="just"/>
            <a:endParaRPr lang="sk-SK" sz="1600" b="1" u="sng" dirty="0" smtClean="0">
              <a:solidFill>
                <a:srgbClr val="0055A0"/>
              </a:solidFill>
              <a:latin typeface="Helvetica" pitchFamily="2" charset="0"/>
            </a:endParaRPr>
          </a:p>
        </p:txBody>
      </p:sp>
    </p:spTree>
    <p:extLst>
      <p:ext uri="{BB962C8B-B14F-4D97-AF65-F5344CB8AC3E}">
        <p14:creationId xmlns:p14="http://schemas.microsoft.com/office/powerpoint/2010/main" val="36114558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585787" y="914400"/>
            <a:ext cx="11132363" cy="4586288"/>
          </a:xfrm>
        </p:spPr>
        <p:txBody>
          <a:bodyPr>
            <a:normAutofit fontScale="92500"/>
          </a:bodyPr>
          <a:lstStyle/>
          <a:p>
            <a:r>
              <a:rPr lang="sk-SK" sz="3000" b="1" dirty="0">
                <a:solidFill>
                  <a:srgbClr val="FF0000"/>
                </a:solidFill>
                <a:latin typeface="Helvetica" pitchFamily="2" charset="0"/>
              </a:rPr>
              <a:t>Aktuálne významné zdroje</a:t>
            </a:r>
          </a:p>
          <a:p>
            <a:endParaRPr lang="sk-SK" sz="3000" b="1" dirty="0">
              <a:solidFill>
                <a:srgbClr val="FF0000"/>
              </a:solidFill>
              <a:latin typeface="Helvetica" pitchFamily="2" charset="0"/>
            </a:endParaRPr>
          </a:p>
          <a:p>
            <a:pPr marL="457200" indent="-457200" algn="l">
              <a:buFont typeface="Arial" panose="020B0604020202020204" pitchFamily="34" charset="0"/>
              <a:buChar char="•"/>
            </a:pPr>
            <a:r>
              <a:rPr lang="sk-SK" sz="3000" b="1" dirty="0" smtClean="0">
                <a:solidFill>
                  <a:srgbClr val="0055A0"/>
                </a:solidFill>
              </a:rPr>
              <a:t>Slovensko </a:t>
            </a:r>
            <a:r>
              <a:rPr lang="sk-SK" sz="3000" b="1" dirty="0">
                <a:solidFill>
                  <a:srgbClr val="0055A0"/>
                </a:solidFill>
              </a:rPr>
              <a:t>získalo 141 mil. € na modernizáciu železníc – historicky </a:t>
            </a:r>
            <a:r>
              <a:rPr lang="sk-SK" sz="3000" b="1" dirty="0" smtClean="0">
                <a:solidFill>
                  <a:srgbClr val="0055A0"/>
                </a:solidFill>
              </a:rPr>
              <a:t>najviac CEF</a:t>
            </a:r>
            <a:endParaRPr lang="sk-SK" sz="3000" b="1" dirty="0">
              <a:solidFill>
                <a:srgbClr val="0055A0"/>
              </a:solidFill>
            </a:endParaRPr>
          </a:p>
          <a:p>
            <a:pPr algn="l"/>
            <a:endParaRPr lang="sk-SK" sz="3000" b="1" dirty="0">
              <a:solidFill>
                <a:srgbClr val="0055A0"/>
              </a:solidFill>
            </a:endParaRPr>
          </a:p>
          <a:p>
            <a:pPr marL="457200" indent="-457200" algn="l">
              <a:buFont typeface="Arial" panose="020B0604020202020204" pitchFamily="34" charset="0"/>
              <a:buChar char="•"/>
            </a:pPr>
            <a:r>
              <a:rPr lang="sk-SK" sz="3000" b="1" dirty="0">
                <a:solidFill>
                  <a:srgbClr val="0055A0"/>
                </a:solidFill>
              </a:rPr>
              <a:t>Česká republika 466 mil. </a:t>
            </a:r>
            <a:r>
              <a:rPr lang="sk-SK" sz="3000" b="1" dirty="0" smtClean="0">
                <a:solidFill>
                  <a:srgbClr val="0055A0"/>
                </a:solidFill>
              </a:rPr>
              <a:t>€ od EIB </a:t>
            </a:r>
            <a:r>
              <a:rPr lang="sk-SK" sz="3000" b="1" dirty="0">
                <a:solidFill>
                  <a:srgbClr val="0055A0"/>
                </a:solidFill>
              </a:rPr>
              <a:t>na ďalšie projekty</a:t>
            </a:r>
          </a:p>
          <a:p>
            <a:pPr algn="l"/>
            <a:endParaRPr lang="sk-SK" sz="3000" b="1" dirty="0" smtClean="0">
              <a:solidFill>
                <a:srgbClr val="0055A0"/>
              </a:solidFill>
            </a:endParaRPr>
          </a:p>
          <a:p>
            <a:pPr algn="l"/>
            <a:endParaRPr lang="sk-SK" sz="3000" b="1" dirty="0">
              <a:solidFill>
                <a:srgbClr val="0055A0"/>
              </a:solidFill>
            </a:endParaRPr>
          </a:p>
          <a:p>
            <a:pPr algn="l"/>
            <a:r>
              <a:rPr lang="sk-SK" sz="3000" b="1" dirty="0">
                <a:solidFill>
                  <a:srgbClr val="0055A0"/>
                </a:solidFill>
              </a:rPr>
              <a:t>SPOLU </a:t>
            </a:r>
            <a:r>
              <a:rPr lang="sk-SK" sz="3000" dirty="0">
                <a:solidFill>
                  <a:srgbClr val="0055A0"/>
                </a:solidFill>
              </a:rPr>
              <a:t>dokážeme investovať vyše 600 mil. € len do </a:t>
            </a:r>
            <a:r>
              <a:rPr lang="sk-SK" sz="3000" b="1" dirty="0">
                <a:solidFill>
                  <a:srgbClr val="0055A0"/>
                </a:solidFill>
              </a:rPr>
              <a:t>spoločných koridorov.</a:t>
            </a:r>
          </a:p>
          <a:p>
            <a:pPr algn="just"/>
            <a:endParaRPr lang="sk-SK" sz="2000" b="1" i="1" u="sng" dirty="0">
              <a:solidFill>
                <a:srgbClr val="0055A0"/>
              </a:solidFill>
              <a:latin typeface="Helvetica" pitchFamily="2" charset="0"/>
            </a:endParaRPr>
          </a:p>
          <a:p>
            <a:pPr algn="just"/>
            <a:endParaRPr lang="sk-SK" sz="1600" b="1" u="sng" dirty="0" smtClean="0">
              <a:solidFill>
                <a:srgbClr val="0055A0"/>
              </a:solidFill>
              <a:latin typeface="Helvetica" pitchFamily="2" charset="0"/>
            </a:endParaRPr>
          </a:p>
        </p:txBody>
      </p:sp>
    </p:spTree>
    <p:extLst>
      <p:ext uri="{BB962C8B-B14F-4D97-AF65-F5344CB8AC3E}">
        <p14:creationId xmlns:p14="http://schemas.microsoft.com/office/powerpoint/2010/main" val="1788553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title"/>
          </p:nvPr>
        </p:nvSpPr>
        <p:spPr/>
        <p:txBody>
          <a:bodyPr>
            <a:noAutofit/>
          </a:bodyPr>
          <a:lstStyle/>
          <a:p>
            <a:pPr algn="ctr"/>
            <a:r>
              <a:rPr lang="sk-SK" sz="2800" b="1" dirty="0">
                <a:solidFill>
                  <a:srgbClr val="FF0000"/>
                </a:solidFill>
                <a:latin typeface="Helvetica" pitchFamily="2" charset="0"/>
                <a:ea typeface="+mn-ea"/>
                <a:cs typeface="+mn-cs"/>
              </a:rPr>
              <a:t> Strategické zmeny a legislatívny posun</a:t>
            </a:r>
          </a:p>
        </p:txBody>
      </p:sp>
      <p:sp>
        <p:nvSpPr>
          <p:cNvPr id="5" name="Zástupný objekt pre obsah 4"/>
          <p:cNvSpPr>
            <a:spLocks noGrp="1"/>
          </p:cNvSpPr>
          <p:nvPr>
            <p:ph idx="1"/>
          </p:nvPr>
        </p:nvSpPr>
        <p:spPr>
          <a:xfrm>
            <a:off x="838200" y="1619885"/>
            <a:ext cx="10515600" cy="4558078"/>
          </a:xfrm>
        </p:spPr>
        <p:txBody>
          <a:bodyPr>
            <a:normAutofit fontScale="85000" lnSpcReduction="20000"/>
          </a:bodyPr>
          <a:lstStyle/>
          <a:p>
            <a:pPr marL="0" lvl="0" indent="0" algn="just" fontAlgn="base">
              <a:spcAft>
                <a:spcPct val="0"/>
              </a:spcAft>
              <a:buNone/>
            </a:pPr>
            <a:endParaRPr lang="sk-SK" altLang="sk-SK" sz="1600" dirty="0" smtClean="0">
              <a:solidFill>
                <a:srgbClr val="0055A0"/>
              </a:solidFill>
            </a:endParaRPr>
          </a:p>
          <a:p>
            <a:pPr marL="0" lvl="0" indent="0" algn="just" fontAlgn="base">
              <a:spcAft>
                <a:spcPct val="0"/>
              </a:spcAft>
              <a:buNone/>
            </a:pPr>
            <a:r>
              <a:rPr lang="sk-SK" altLang="sk-SK" sz="1600" dirty="0" smtClean="0">
                <a:solidFill>
                  <a:srgbClr val="0055A0"/>
                </a:solidFill>
              </a:rPr>
              <a:t> </a:t>
            </a:r>
            <a:endParaRPr lang="sk-SK" altLang="sk-SK" sz="1600" dirty="0">
              <a:solidFill>
                <a:srgbClr val="0055A0"/>
              </a:solidFill>
            </a:endParaRPr>
          </a:p>
          <a:p>
            <a:pPr marL="0" lvl="0" indent="0" algn="ctr" fontAlgn="base">
              <a:spcAft>
                <a:spcPct val="0"/>
              </a:spcAft>
              <a:buNone/>
            </a:pPr>
            <a:r>
              <a:rPr lang="sk-SK" altLang="sk-SK" sz="3600" b="1" dirty="0" smtClean="0">
                <a:solidFill>
                  <a:srgbClr val="0055A0"/>
                </a:solidFill>
              </a:rPr>
              <a:t>Zákon </a:t>
            </a:r>
            <a:r>
              <a:rPr lang="sk-SK" altLang="sk-SK" sz="3600" b="1" dirty="0">
                <a:solidFill>
                  <a:srgbClr val="0055A0"/>
                </a:solidFill>
              </a:rPr>
              <a:t>o strategických </a:t>
            </a:r>
            <a:r>
              <a:rPr lang="sk-SK" altLang="sk-SK" sz="3600" b="1" dirty="0" smtClean="0">
                <a:solidFill>
                  <a:srgbClr val="0055A0"/>
                </a:solidFill>
              </a:rPr>
              <a:t>investíciách č. 142/2024 </a:t>
            </a:r>
            <a:r>
              <a:rPr lang="sk-SK" altLang="sk-SK" sz="3600" dirty="0" smtClean="0">
                <a:solidFill>
                  <a:srgbClr val="0055A0"/>
                </a:solidFill>
              </a:rPr>
              <a:t>(6/2024) – </a:t>
            </a:r>
            <a:r>
              <a:rPr lang="sk-SK" altLang="sk-SK" sz="3100" i="1" dirty="0" smtClean="0">
                <a:solidFill>
                  <a:srgbClr val="0055A0"/>
                </a:solidFill>
              </a:rPr>
              <a:t>skrátenie povoľovacích </a:t>
            </a:r>
            <a:r>
              <a:rPr lang="sk-SK" altLang="sk-SK" sz="3100" i="1" dirty="0">
                <a:solidFill>
                  <a:srgbClr val="0055A0"/>
                </a:solidFill>
              </a:rPr>
              <a:t>procesov </a:t>
            </a:r>
            <a:r>
              <a:rPr lang="sk-SK" altLang="sk-SK" sz="3100" i="1" dirty="0" smtClean="0">
                <a:solidFill>
                  <a:srgbClr val="0055A0"/>
                </a:solidFill>
              </a:rPr>
              <a:t>pre </a:t>
            </a:r>
            <a:r>
              <a:rPr lang="sk-SK" altLang="sk-SK" sz="3100" i="1" dirty="0">
                <a:solidFill>
                  <a:srgbClr val="0055A0"/>
                </a:solidFill>
              </a:rPr>
              <a:t>prioritné projekty. </a:t>
            </a:r>
            <a:endParaRPr lang="sk-SK" altLang="sk-SK" sz="3100" i="1" dirty="0" smtClean="0">
              <a:solidFill>
                <a:srgbClr val="0055A0"/>
              </a:solidFill>
            </a:endParaRPr>
          </a:p>
          <a:p>
            <a:pPr marL="0" lvl="0" indent="0" algn="ctr" fontAlgn="base">
              <a:spcAft>
                <a:spcPct val="0"/>
              </a:spcAft>
              <a:buNone/>
            </a:pPr>
            <a:endParaRPr lang="sk-SK" altLang="sk-SK" sz="3600" dirty="0">
              <a:solidFill>
                <a:srgbClr val="0055A0"/>
              </a:solidFill>
            </a:endParaRPr>
          </a:p>
          <a:p>
            <a:pPr marL="0" lvl="0" indent="0" algn="ctr" fontAlgn="base">
              <a:spcAft>
                <a:spcPct val="0"/>
              </a:spcAft>
              <a:buNone/>
            </a:pPr>
            <a:r>
              <a:rPr lang="sk-SK" altLang="sk-SK" sz="3600" b="1" dirty="0" smtClean="0">
                <a:solidFill>
                  <a:srgbClr val="0055A0"/>
                </a:solidFill>
              </a:rPr>
              <a:t>Novela zákona </a:t>
            </a:r>
            <a:r>
              <a:rPr lang="sk-SK" altLang="sk-SK" sz="3600" b="1" dirty="0">
                <a:solidFill>
                  <a:srgbClr val="0055A0"/>
                </a:solidFill>
              </a:rPr>
              <a:t>o </a:t>
            </a:r>
            <a:r>
              <a:rPr lang="sk-SK" altLang="sk-SK" sz="3600" b="1" dirty="0" smtClean="0">
                <a:solidFill>
                  <a:srgbClr val="0055A0"/>
                </a:solidFill>
              </a:rPr>
              <a:t>EIA </a:t>
            </a:r>
            <a:r>
              <a:rPr lang="sk-SK" altLang="sk-SK" sz="3600" dirty="0" smtClean="0">
                <a:solidFill>
                  <a:srgbClr val="0055A0"/>
                </a:solidFill>
              </a:rPr>
              <a:t>(2/2025) </a:t>
            </a:r>
            <a:r>
              <a:rPr lang="sk-SK" altLang="sk-SK" sz="3600" dirty="0">
                <a:solidFill>
                  <a:srgbClr val="0055A0"/>
                </a:solidFill>
              </a:rPr>
              <a:t>– </a:t>
            </a:r>
            <a:r>
              <a:rPr lang="sk-SK" altLang="sk-SK" sz="3100" i="1" dirty="0" smtClean="0">
                <a:solidFill>
                  <a:srgbClr val="0055A0"/>
                </a:solidFill>
              </a:rPr>
              <a:t>zefektívnenie environmentálneho posudzovania, úprava limitov pre zisťovacie konanie a </a:t>
            </a:r>
            <a:r>
              <a:rPr lang="sk-SK" altLang="sk-SK" sz="3100" i="1" smtClean="0">
                <a:solidFill>
                  <a:srgbClr val="0055A0"/>
                </a:solidFill>
              </a:rPr>
              <a:t>povinné posudzovanie</a:t>
            </a:r>
            <a:r>
              <a:rPr lang="sk-SK" altLang="sk-SK" sz="3100" i="1">
                <a:solidFill>
                  <a:srgbClr val="0055A0"/>
                </a:solidFill>
              </a:rPr>
              <a:t>.</a:t>
            </a:r>
            <a:endParaRPr lang="sk-SK" altLang="sk-SK" sz="3100" i="1" dirty="0" smtClean="0">
              <a:solidFill>
                <a:srgbClr val="0055A0"/>
              </a:solidFill>
            </a:endParaRPr>
          </a:p>
          <a:p>
            <a:pPr marL="0" lvl="0" indent="0" algn="just" fontAlgn="base">
              <a:spcAft>
                <a:spcPct val="0"/>
              </a:spcAft>
              <a:buNone/>
            </a:pPr>
            <a:endParaRPr lang="sk-SK" altLang="sk-SK" sz="3600" dirty="0">
              <a:solidFill>
                <a:srgbClr val="0055A0"/>
              </a:solidFill>
            </a:endParaRPr>
          </a:p>
          <a:p>
            <a:pPr marL="0" lvl="0" indent="0" algn="ctr" fontAlgn="base">
              <a:spcAft>
                <a:spcPct val="0"/>
              </a:spcAft>
              <a:buNone/>
            </a:pPr>
            <a:r>
              <a:rPr lang="sk-SK" altLang="sk-SK" sz="3600" b="1" dirty="0">
                <a:solidFill>
                  <a:srgbClr val="0055A0"/>
                </a:solidFill>
              </a:rPr>
              <a:t>S</a:t>
            </a:r>
            <a:r>
              <a:rPr lang="sk-SK" altLang="sk-SK" sz="3600" b="1" dirty="0" smtClean="0">
                <a:solidFill>
                  <a:srgbClr val="0055A0"/>
                </a:solidFill>
              </a:rPr>
              <a:t>tavebný zákon č. 25/2025 Z. z. </a:t>
            </a:r>
            <a:r>
              <a:rPr lang="sk-SK" altLang="sk-SK" sz="3600" dirty="0" smtClean="0">
                <a:solidFill>
                  <a:srgbClr val="0055A0"/>
                </a:solidFill>
              </a:rPr>
              <a:t>– </a:t>
            </a:r>
            <a:r>
              <a:rPr lang="sk-SK" altLang="sk-SK" sz="3100" i="1" dirty="0" smtClean="0">
                <a:solidFill>
                  <a:srgbClr val="0055A0"/>
                </a:solidFill>
              </a:rPr>
              <a:t>cieľom úpravy zlúčenie konaní, skrátenie lehôt, znižovanie </a:t>
            </a:r>
            <a:r>
              <a:rPr lang="sk-SK" altLang="sk-SK" sz="3100" i="1" dirty="0">
                <a:solidFill>
                  <a:srgbClr val="0055A0"/>
                </a:solidFill>
              </a:rPr>
              <a:t>administratívnej </a:t>
            </a:r>
            <a:r>
              <a:rPr lang="sk-SK" altLang="sk-SK" sz="3100" i="1" dirty="0" smtClean="0">
                <a:solidFill>
                  <a:srgbClr val="0055A0"/>
                </a:solidFill>
              </a:rPr>
              <a:t>záťaže, </a:t>
            </a:r>
            <a:r>
              <a:rPr lang="sk-SK" altLang="sk-SK" sz="3100" i="1" dirty="0">
                <a:solidFill>
                  <a:srgbClr val="0055A0"/>
                </a:solidFill>
              </a:rPr>
              <a:t>zjednodušenie stavebného </a:t>
            </a:r>
            <a:r>
              <a:rPr lang="sk-SK" altLang="sk-SK" sz="3100" i="1" dirty="0" smtClean="0">
                <a:solidFill>
                  <a:srgbClr val="0055A0"/>
                </a:solidFill>
              </a:rPr>
              <a:t>konania</a:t>
            </a:r>
            <a:r>
              <a:rPr lang="sk-SK" altLang="sk-SK" sz="3100" i="1" dirty="0">
                <a:solidFill>
                  <a:srgbClr val="0055A0"/>
                </a:solidFill>
              </a:rPr>
              <a:t> </a:t>
            </a:r>
            <a:r>
              <a:rPr lang="sk-SK" altLang="sk-SK" sz="3100" i="1" dirty="0" smtClean="0">
                <a:solidFill>
                  <a:srgbClr val="0055A0"/>
                </a:solidFill>
              </a:rPr>
              <a:t>a </a:t>
            </a:r>
            <a:r>
              <a:rPr lang="sk-SK" altLang="sk-SK" sz="3100" b="1" i="1" dirty="0" smtClean="0">
                <a:solidFill>
                  <a:srgbClr val="0055A0"/>
                </a:solidFill>
              </a:rPr>
              <a:t>DIGITALIZÁCIA.</a:t>
            </a:r>
          </a:p>
          <a:p>
            <a:pPr marL="0" lvl="0" indent="0" algn="just" fontAlgn="base">
              <a:spcAft>
                <a:spcPct val="0"/>
              </a:spcAft>
              <a:buNone/>
            </a:pPr>
            <a:r>
              <a:rPr lang="sk-SK" altLang="sk-SK" sz="3600" dirty="0" smtClean="0">
                <a:solidFill>
                  <a:srgbClr val="0055A0"/>
                </a:solidFill>
                <a:latin typeface="Helvetica" pitchFamily="2" charset="0"/>
              </a:rPr>
              <a:t>					</a:t>
            </a:r>
            <a:endParaRPr lang="sk-SK" altLang="sk-SK" sz="3600" dirty="0">
              <a:solidFill>
                <a:srgbClr val="0055A0"/>
              </a:solidFill>
              <a:latin typeface="Helvetica" pitchFamily="2" charset="0"/>
            </a:endParaRPr>
          </a:p>
          <a:p>
            <a:pPr marL="0" lvl="0" indent="0" algn="just" fontAlgn="base">
              <a:spcAft>
                <a:spcPct val="0"/>
              </a:spcAft>
              <a:buNone/>
            </a:pPr>
            <a:endParaRPr lang="sk-SK" altLang="sk-SK" sz="2000" dirty="0">
              <a:solidFill>
                <a:srgbClr val="0055A0"/>
              </a:solidFill>
              <a:latin typeface="Helvetica" pitchFamily="2" charset="0"/>
            </a:endParaRPr>
          </a:p>
          <a:p>
            <a:pPr marL="0" indent="0">
              <a:buNone/>
            </a:pPr>
            <a:endParaRPr lang="pl-PL" sz="2000" b="1" u="sng" dirty="0" smtClean="0">
              <a:solidFill>
                <a:srgbClr val="0055A0"/>
              </a:solidFill>
              <a:latin typeface="Helvetica" pitchFamily="2" charset="0"/>
            </a:endParaRPr>
          </a:p>
        </p:txBody>
      </p:sp>
    </p:spTree>
    <p:extLst>
      <p:ext uri="{BB962C8B-B14F-4D97-AF65-F5344CB8AC3E}">
        <p14:creationId xmlns:p14="http://schemas.microsoft.com/office/powerpoint/2010/main" val="3250354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Obdĺžnik 4"/>
          <p:cNvSpPr/>
          <p:nvPr/>
        </p:nvSpPr>
        <p:spPr>
          <a:xfrm>
            <a:off x="2340088" y="790187"/>
            <a:ext cx="7741364" cy="480131"/>
          </a:xfrm>
          <a:prstGeom prst="rect">
            <a:avLst/>
          </a:prstGeom>
        </p:spPr>
        <p:txBody>
          <a:bodyPr wrap="square">
            <a:spAutoFit/>
          </a:bodyPr>
          <a:lstStyle/>
          <a:p>
            <a:pPr algn="ctr">
              <a:lnSpc>
                <a:spcPct val="90000"/>
              </a:lnSpc>
              <a:spcBef>
                <a:spcPct val="0"/>
              </a:spcBef>
            </a:pPr>
            <a:r>
              <a:rPr lang="sk-SK" sz="2800" b="1" dirty="0" err="1">
                <a:solidFill>
                  <a:srgbClr val="FF0000"/>
                </a:solidFill>
                <a:latin typeface="Helvetica" pitchFamily="2" charset="0"/>
              </a:rPr>
              <a:t>Verejno</a:t>
            </a:r>
            <a:r>
              <a:rPr lang="sk-SK" sz="2800" b="1" dirty="0">
                <a:solidFill>
                  <a:srgbClr val="FF0000"/>
                </a:solidFill>
                <a:latin typeface="Helvetica" pitchFamily="2" charset="0"/>
              </a:rPr>
              <a:t> – súkromné partnerstvo (PPP)  </a:t>
            </a:r>
          </a:p>
        </p:txBody>
      </p:sp>
      <p:sp>
        <p:nvSpPr>
          <p:cNvPr id="6" name="Obdĺžnik 5"/>
          <p:cNvSpPr/>
          <p:nvPr/>
        </p:nvSpPr>
        <p:spPr>
          <a:xfrm>
            <a:off x="465965" y="2214439"/>
            <a:ext cx="11644313" cy="3016210"/>
          </a:xfrm>
          <a:prstGeom prst="rect">
            <a:avLst/>
          </a:prstGeom>
        </p:spPr>
        <p:txBody>
          <a:bodyPr wrap="square">
            <a:spAutoFit/>
          </a:bodyPr>
          <a:lstStyle/>
          <a:p>
            <a:pPr marL="285750" lvl="0" indent="-285750">
              <a:spcAft>
                <a:spcPts val="0"/>
              </a:spcAft>
              <a:buFont typeface="Wingdings" panose="05000000000000000000" pitchFamily="2" charset="2"/>
              <a:buChar char="ü"/>
            </a:pPr>
            <a:r>
              <a:rPr lang="sk-SK" sz="2400" b="1" dirty="0">
                <a:solidFill>
                  <a:srgbClr val="0055A0"/>
                </a:solidFill>
                <a:latin typeface="Calibri" panose="020F0502020204030204" pitchFamily="34" charset="0"/>
                <a:ea typeface="Calibri" panose="020F0502020204030204" pitchFamily="34" charset="0"/>
              </a:rPr>
              <a:t>Rámcová dohoda  - poradca/konzultantské služby</a:t>
            </a:r>
            <a:r>
              <a:rPr lang="sk-SK" sz="2400" dirty="0">
                <a:solidFill>
                  <a:srgbClr val="0055A0"/>
                </a:solidFill>
                <a:latin typeface="Calibri" panose="020F0502020204030204" pitchFamily="34" charset="0"/>
                <a:ea typeface="Calibri" panose="020F0502020204030204" pitchFamily="34" charset="0"/>
              </a:rPr>
              <a:t> </a:t>
            </a:r>
            <a:r>
              <a:rPr lang="sk-SK" sz="2400" dirty="0" smtClean="0">
                <a:solidFill>
                  <a:srgbClr val="0055A0"/>
                </a:solidFill>
                <a:latin typeface="Calibri" panose="020F0502020204030204" pitchFamily="34" charset="0"/>
                <a:ea typeface="Calibri" panose="020F0502020204030204" pitchFamily="34" charset="0"/>
              </a:rPr>
              <a:t> </a:t>
            </a:r>
            <a:r>
              <a:rPr lang="sk-SK" sz="2400" dirty="0">
                <a:solidFill>
                  <a:srgbClr val="0055A0"/>
                </a:solidFill>
                <a:latin typeface="Calibri" panose="020F0502020204030204" pitchFamily="34" charset="0"/>
                <a:ea typeface="Calibri" panose="020F0502020204030204" pitchFamily="34" charset="0"/>
              </a:rPr>
              <a:t>– </a:t>
            </a:r>
            <a:r>
              <a:rPr lang="sk-SK" sz="2200" i="1" dirty="0" smtClean="0">
                <a:solidFill>
                  <a:srgbClr val="0055A0"/>
                </a:solidFill>
                <a:latin typeface="Calibri" panose="020F0502020204030204" pitchFamily="34" charset="0"/>
                <a:ea typeface="Calibri" panose="020F0502020204030204" pitchFamily="34" charset="0"/>
              </a:rPr>
              <a:t>posúdenie </a:t>
            </a:r>
            <a:r>
              <a:rPr lang="sk-SK" sz="2200" i="1" dirty="0">
                <a:solidFill>
                  <a:srgbClr val="0055A0"/>
                </a:solidFill>
                <a:latin typeface="Calibri" panose="020F0502020204030204" pitchFamily="34" charset="0"/>
                <a:ea typeface="Calibri" panose="020F0502020204030204" pitchFamily="34" charset="0"/>
              </a:rPr>
              <a:t>vhodnosti a plnenie podmienok PPP projektu „mosty“ k zadaniu do verejnej súťaže</a:t>
            </a:r>
            <a:r>
              <a:rPr lang="sk-SK" sz="2200" i="1" dirty="0" smtClean="0">
                <a:solidFill>
                  <a:srgbClr val="0055A0"/>
                </a:solidFill>
                <a:latin typeface="Calibri" panose="020F0502020204030204" pitchFamily="34" charset="0"/>
                <a:ea typeface="Calibri" panose="020F0502020204030204" pitchFamily="34" charset="0"/>
              </a:rPr>
              <a:t>.</a:t>
            </a:r>
          </a:p>
          <a:p>
            <a:pPr lvl="0">
              <a:spcAft>
                <a:spcPts val="0"/>
              </a:spcAft>
            </a:pPr>
            <a:endParaRPr lang="sk-SK" sz="2400" dirty="0" smtClean="0">
              <a:solidFill>
                <a:srgbClr val="0055A0"/>
              </a:solidFill>
              <a:latin typeface="Calibri" panose="020F0502020204030204" pitchFamily="34" charset="0"/>
              <a:ea typeface="Calibri" panose="020F0502020204030204" pitchFamily="34" charset="0"/>
            </a:endParaRPr>
          </a:p>
          <a:p>
            <a:pPr lvl="0">
              <a:spcAft>
                <a:spcPts val="0"/>
              </a:spcAft>
            </a:pPr>
            <a:endParaRPr lang="sk-SK" sz="2400" dirty="0">
              <a:solidFill>
                <a:srgbClr val="0055A0"/>
              </a:solidFill>
              <a:latin typeface="Calibri" panose="020F0502020204030204" pitchFamily="34" charset="0"/>
              <a:ea typeface="Calibri" panose="020F0502020204030204" pitchFamily="34" charset="0"/>
            </a:endParaRPr>
          </a:p>
          <a:p>
            <a:pPr marL="285750" lvl="0" indent="-285750">
              <a:spcAft>
                <a:spcPts val="0"/>
              </a:spcAft>
              <a:buFont typeface="Wingdings" panose="05000000000000000000" pitchFamily="2" charset="2"/>
              <a:buChar char="ü"/>
            </a:pPr>
            <a:r>
              <a:rPr lang="sk-SK" sz="2400" b="1" dirty="0" smtClean="0">
                <a:solidFill>
                  <a:srgbClr val="0055A0"/>
                </a:solidFill>
                <a:latin typeface="Calibri" panose="020F0502020204030204" pitchFamily="34" charset="0"/>
                <a:ea typeface="Calibri" panose="020F0502020204030204" pitchFamily="34" charset="0"/>
              </a:rPr>
              <a:t>Rámcová </a:t>
            </a:r>
            <a:r>
              <a:rPr lang="sk-SK" sz="2400" b="1" dirty="0">
                <a:solidFill>
                  <a:srgbClr val="0055A0"/>
                </a:solidFill>
                <a:latin typeface="Calibri" panose="020F0502020204030204" pitchFamily="34" charset="0"/>
                <a:ea typeface="Calibri" panose="020F0502020204030204" pitchFamily="34" charset="0"/>
              </a:rPr>
              <a:t>dohoda pre PORADENSTVO – </a:t>
            </a:r>
            <a:r>
              <a:rPr lang="sk-SK" sz="2200" i="1" dirty="0">
                <a:solidFill>
                  <a:srgbClr val="0055A0"/>
                </a:solidFill>
                <a:latin typeface="Calibri" panose="020F0502020204030204" pitchFamily="34" charset="0"/>
                <a:ea typeface="Calibri" panose="020F0502020204030204" pitchFamily="34" charset="0"/>
              </a:rPr>
              <a:t>formou elektronickej aukcie, 4 - 5 uchádzačov </a:t>
            </a:r>
          </a:p>
          <a:p>
            <a:pPr marL="457200">
              <a:spcAft>
                <a:spcPts val="0"/>
              </a:spcAft>
            </a:pPr>
            <a:endParaRPr lang="sk-SK" sz="2400" dirty="0" smtClean="0">
              <a:solidFill>
                <a:srgbClr val="0055A0"/>
              </a:solidFill>
              <a:latin typeface="Calibri" panose="020F0502020204030204" pitchFamily="34" charset="0"/>
              <a:ea typeface="Calibri" panose="020F0502020204030204" pitchFamily="34" charset="0"/>
            </a:endParaRPr>
          </a:p>
          <a:p>
            <a:pPr marL="457200">
              <a:spcAft>
                <a:spcPts val="0"/>
              </a:spcAft>
            </a:pPr>
            <a:endParaRPr lang="sk-SK" sz="2400" dirty="0">
              <a:solidFill>
                <a:srgbClr val="0055A0"/>
              </a:solidFill>
              <a:latin typeface="Calibri" panose="020F0502020204030204" pitchFamily="34" charset="0"/>
              <a:ea typeface="Calibri" panose="020F0502020204030204" pitchFamily="34" charset="0"/>
            </a:endParaRPr>
          </a:p>
          <a:p>
            <a:pPr marL="285750" lvl="0" indent="-285750">
              <a:spcAft>
                <a:spcPts val="0"/>
              </a:spcAft>
              <a:buFont typeface="Wingdings" panose="05000000000000000000" pitchFamily="2" charset="2"/>
              <a:buChar char="ü"/>
            </a:pPr>
            <a:r>
              <a:rPr lang="sk-SK" sz="2400" b="1" dirty="0" smtClean="0">
                <a:solidFill>
                  <a:srgbClr val="0055A0"/>
                </a:solidFill>
                <a:latin typeface="Calibri" panose="020F0502020204030204" pitchFamily="34" charset="0"/>
                <a:ea typeface="Calibri" panose="020F0502020204030204" pitchFamily="34" charset="0"/>
              </a:rPr>
              <a:t>Komplexná </a:t>
            </a:r>
            <a:r>
              <a:rPr lang="sk-SK" sz="2400" b="1" dirty="0">
                <a:solidFill>
                  <a:srgbClr val="0055A0"/>
                </a:solidFill>
                <a:latin typeface="Calibri" panose="020F0502020204030204" pitchFamily="34" charset="0"/>
                <a:ea typeface="Calibri" panose="020F0502020204030204" pitchFamily="34" charset="0"/>
              </a:rPr>
              <a:t>oprava a obnova mostov na cestách I. </a:t>
            </a:r>
            <a:r>
              <a:rPr lang="sk-SK" sz="2400" b="1" dirty="0" smtClean="0">
                <a:solidFill>
                  <a:srgbClr val="0055A0"/>
                </a:solidFill>
                <a:latin typeface="Calibri" panose="020F0502020204030204" pitchFamily="34" charset="0"/>
                <a:ea typeface="Calibri" panose="020F0502020204030204" pitchFamily="34" charset="0"/>
              </a:rPr>
              <a:t>triedy</a:t>
            </a:r>
            <a:endParaRPr lang="sk-SK" sz="2400" dirty="0">
              <a:solidFill>
                <a:srgbClr val="0055A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460944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206709" y="603006"/>
            <a:ext cx="12191999" cy="706437"/>
          </a:xfrm>
        </p:spPr>
        <p:txBody>
          <a:bodyPr>
            <a:noAutofit/>
          </a:bodyPr>
          <a:lstStyle/>
          <a:p>
            <a:r>
              <a:rPr lang="sk-SK" sz="2800" b="1" dirty="0">
                <a:solidFill>
                  <a:srgbClr val="FF0000"/>
                </a:solidFill>
                <a:latin typeface="Helvetica" pitchFamily="2" charset="0"/>
                <a:ea typeface="+mn-ea"/>
                <a:cs typeface="+mn-cs"/>
              </a:rPr>
              <a:t>Otvorenie D1 Lietavská Lúčka – </a:t>
            </a:r>
            <a:r>
              <a:rPr lang="sk-SK" sz="2800" b="1" dirty="0" err="1">
                <a:solidFill>
                  <a:srgbClr val="FF0000"/>
                </a:solidFill>
                <a:latin typeface="Helvetica" pitchFamily="2" charset="0"/>
                <a:ea typeface="+mn-ea"/>
                <a:cs typeface="+mn-cs"/>
              </a:rPr>
              <a:t>Dubná</a:t>
            </a:r>
            <a:r>
              <a:rPr lang="sk-SK" sz="2800" b="1" dirty="0">
                <a:solidFill>
                  <a:srgbClr val="FF0000"/>
                </a:solidFill>
                <a:latin typeface="Helvetica" pitchFamily="2" charset="0"/>
                <a:ea typeface="+mn-ea"/>
                <a:cs typeface="+mn-cs"/>
              </a:rPr>
              <a:t> Skala </a:t>
            </a:r>
            <a:br>
              <a:rPr lang="sk-SK" sz="2800" b="1" dirty="0">
                <a:solidFill>
                  <a:srgbClr val="FF0000"/>
                </a:solidFill>
                <a:latin typeface="Helvetica" pitchFamily="2" charset="0"/>
                <a:ea typeface="+mn-ea"/>
                <a:cs typeface="+mn-cs"/>
              </a:rPr>
            </a:br>
            <a:r>
              <a:rPr lang="sk-SK" sz="2800" b="1" dirty="0">
                <a:solidFill>
                  <a:srgbClr val="FF0000"/>
                </a:solidFill>
                <a:latin typeface="Helvetica" pitchFamily="2" charset="0"/>
                <a:ea typeface="+mn-ea"/>
                <a:cs typeface="+mn-cs"/>
              </a:rPr>
              <a:t>s tunelom Višňové v roku 2025</a:t>
            </a: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5" name="Obrázok 4"/>
          <p:cNvPicPr>
            <a:picLocks noChangeAspect="1"/>
          </p:cNvPicPr>
          <p:nvPr/>
        </p:nvPicPr>
        <p:blipFill>
          <a:blip r:embed="rId5"/>
          <a:stretch>
            <a:fillRect/>
          </a:stretch>
        </p:blipFill>
        <p:spPr>
          <a:xfrm>
            <a:off x="1928693" y="1515122"/>
            <a:ext cx="8369750" cy="4886961"/>
          </a:xfrm>
          <a:prstGeom prst="rect">
            <a:avLst/>
          </a:prstGeom>
          <a:effectLst>
            <a:softEdge rad="63500"/>
          </a:effectLst>
        </p:spPr>
      </p:pic>
    </p:spTree>
    <p:extLst>
      <p:ext uri="{BB962C8B-B14F-4D97-AF65-F5344CB8AC3E}">
        <p14:creationId xmlns:p14="http://schemas.microsoft.com/office/powerpoint/2010/main" val="4207239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6DD-1A5C-E13B-1AB4-F6A6F3244D04}"/>
              </a:ext>
            </a:extLst>
          </p:cNvPr>
          <p:cNvSpPr>
            <a:spLocks noGrp="1"/>
          </p:cNvSpPr>
          <p:nvPr>
            <p:ph type="ctrTitle"/>
          </p:nvPr>
        </p:nvSpPr>
        <p:spPr>
          <a:xfrm>
            <a:off x="-206709" y="603006"/>
            <a:ext cx="11729385" cy="706437"/>
          </a:xfrm>
        </p:spPr>
        <p:txBody>
          <a:bodyPr>
            <a:noAutofit/>
          </a:bodyPr>
          <a:lstStyle/>
          <a:p>
            <a:r>
              <a:rPr lang="sk-SK" sz="2800" b="1" dirty="0">
                <a:solidFill>
                  <a:srgbClr val="FF0000"/>
                </a:solidFill>
                <a:latin typeface="Helvetica" pitchFamily="2" charset="0"/>
                <a:ea typeface="+mn-ea"/>
                <a:cs typeface="+mn-cs"/>
              </a:rPr>
              <a:t>Otvorenie R2 Kriváň - Mýtna </a:t>
            </a:r>
            <a:br>
              <a:rPr lang="sk-SK" sz="2800" b="1" dirty="0">
                <a:solidFill>
                  <a:srgbClr val="FF0000"/>
                </a:solidFill>
                <a:latin typeface="Helvetica" pitchFamily="2" charset="0"/>
                <a:ea typeface="+mn-ea"/>
                <a:cs typeface="+mn-cs"/>
              </a:rPr>
            </a:br>
            <a:r>
              <a:rPr lang="sk-SK" sz="2800" b="1" dirty="0">
                <a:solidFill>
                  <a:srgbClr val="FF0000"/>
                </a:solidFill>
                <a:latin typeface="Helvetica" pitchFamily="2" charset="0"/>
                <a:ea typeface="+mn-ea"/>
                <a:cs typeface="+mn-cs"/>
              </a:rPr>
              <a:t> v roku 2025</a:t>
            </a:r>
          </a:p>
        </p:txBody>
      </p:sp>
      <p:sp>
        <p:nvSpPr>
          <p:cNvPr id="3" name="Subtitle 2">
            <a:extLst>
              <a:ext uri="{FF2B5EF4-FFF2-40B4-BE49-F238E27FC236}">
                <a16:creationId xmlns:a16="http://schemas.microsoft.com/office/drawing/2014/main" id="{134AF97A-9D04-CE94-79FE-162B602BFB99}"/>
              </a:ext>
            </a:extLst>
          </p:cNvPr>
          <p:cNvSpPr>
            <a:spLocks noGrp="1"/>
          </p:cNvSpPr>
          <p:nvPr>
            <p:ph type="subTitle" idx="1"/>
          </p:nvPr>
        </p:nvSpPr>
        <p:spPr>
          <a:xfrm>
            <a:off x="799462" y="1098834"/>
            <a:ext cx="10723214" cy="4567675"/>
          </a:xfrm>
        </p:spPr>
        <p:txBody>
          <a:bodyPr>
            <a:normAutofit/>
          </a:bodyPr>
          <a:lstStyle/>
          <a:p>
            <a:pPr marL="457200" indent="-457200" algn="just">
              <a:buFont typeface="Wingdings" panose="05000000000000000000" pitchFamily="2" charset="2"/>
              <a:buChar char="Ø"/>
            </a:pPr>
            <a:endParaRPr lang="sk-SK" sz="2900" b="1" dirty="0" smtClean="0"/>
          </a:p>
          <a:p>
            <a:pPr marL="457200" indent="-457200" algn="just">
              <a:buFont typeface="Wingdings" panose="05000000000000000000" pitchFamily="2" charset="2"/>
              <a:buChar char="Ø"/>
            </a:pPr>
            <a:endParaRPr lang="sk-SK" sz="3600" dirty="0"/>
          </a:p>
          <a:p>
            <a:r>
              <a:rPr lang="sk-SK" sz="3600" b="1" dirty="0"/>
              <a:t> </a:t>
            </a:r>
            <a:endParaRPr lang="sk-SK" sz="3600" dirty="0"/>
          </a:p>
          <a:p>
            <a:pPr algn="just"/>
            <a:endParaRPr lang="sk-SK" sz="3500" dirty="0"/>
          </a:p>
          <a:p>
            <a:pPr algn="just"/>
            <a:endParaRPr lang="sk-SK" sz="1600" b="1" u="sng" dirty="0" smtClean="0">
              <a:solidFill>
                <a:srgbClr val="0055A0"/>
              </a:solidFill>
              <a:latin typeface="Helvetica" pitchFamily="2" charset="0"/>
            </a:endParaRPr>
          </a:p>
        </p:txBody>
      </p:sp>
      <p:pic>
        <p:nvPicPr>
          <p:cNvPr id="4" name="Obrázo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39" y="1270476"/>
            <a:ext cx="3880114" cy="5173485"/>
          </a:xfrm>
          <a:prstGeom prst="rect">
            <a:avLst/>
          </a:prstGeom>
          <a:ln>
            <a:noFill/>
          </a:ln>
          <a:effectLst>
            <a:outerShdw blurRad="190500" algn="tl" rotWithShape="0">
              <a:srgbClr val="000000">
                <a:alpha val="70000"/>
              </a:srgbClr>
            </a:outerShdw>
          </a:effectLst>
        </p:spPr>
      </p:pic>
      <p:pic>
        <p:nvPicPr>
          <p:cNvPr id="6" name="Obrázo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478" y="1266715"/>
            <a:ext cx="3934280" cy="52457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1530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ateg_x00f3_ria xmlns="b2ea0f5d-1ae2-477f-aca4-61eb0c8175ef">Jednotná prezentácia</Kateg_x00f3_ria>
    <Poradie xmlns="b2ea0f5d-1ae2-477f-aca4-61eb0c8175ef">1</Poradi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103A835DC56C849812F87A12BE77F14" ma:contentTypeVersion="3" ma:contentTypeDescription="Umožňuje vytvoriť nový dokument." ma:contentTypeScope="" ma:versionID="8af7bfc846f7904dd7effbf7ee1d9ad7">
  <xsd:schema xmlns:xsd="http://www.w3.org/2001/XMLSchema" xmlns:xs="http://www.w3.org/2001/XMLSchema" xmlns:p="http://schemas.microsoft.com/office/2006/metadata/properties" xmlns:ns2="b2ea0f5d-1ae2-477f-aca4-61eb0c8175ef" xmlns:ns3="33faa684-7c97-456e-af35-90595973ca15" targetNamespace="http://schemas.microsoft.com/office/2006/metadata/properties" ma:root="true" ma:fieldsID="83eddfdce764a4c705515612fcfbe3a1" ns2:_="" ns3:_="">
    <xsd:import namespace="b2ea0f5d-1ae2-477f-aca4-61eb0c8175ef"/>
    <xsd:import namespace="33faa684-7c97-456e-af35-90595973ca15"/>
    <xsd:element name="properties">
      <xsd:complexType>
        <xsd:sequence>
          <xsd:element name="documentManagement">
            <xsd:complexType>
              <xsd:all>
                <xsd:element ref="ns2:Kateg_x00f3_ria" minOccurs="0"/>
                <xsd:element ref="ns3:SharedWithUsers" minOccurs="0"/>
                <xsd:element ref="ns2:Poradi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a0f5d-1ae2-477f-aca4-61eb0c8175ef" elementFormDefault="qualified">
    <xsd:import namespace="http://schemas.microsoft.com/office/2006/documentManagement/types"/>
    <xsd:import namespace="http://schemas.microsoft.com/office/infopath/2007/PartnerControls"/>
    <xsd:element name="Kateg_x00f3_ria" ma:index="8" nillable="true" ma:displayName="Kategória" ma:default="Šablóny" ma:format="Dropdown" ma:internalName="Kateg_x00f3_ria">
      <xsd:simpleType>
        <xsd:restriction base="dms:Choice">
          <xsd:enumeration value="Šablóny"/>
          <xsd:enumeration value="Jednotná prezentácia"/>
          <xsd:enumeration value="Logo ministertva"/>
        </xsd:restriction>
      </xsd:simpleType>
    </xsd:element>
    <xsd:element name="Poradie" ma:index="10" nillable="true" ma:displayName="Poradie" ma:internalName="Poradi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33faa684-7c97-456e-af35-90595973ca15" elementFormDefault="qualified">
    <xsd:import namespace="http://schemas.microsoft.com/office/2006/documentManagement/types"/>
    <xsd:import namespace="http://schemas.microsoft.com/office/infopath/2007/PartnerControls"/>
    <xsd:element name="SharedWithUsers" ma:index="9"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4E7FC-5C85-434E-BB04-2562F8460173}">
  <ds:schemaRefs>
    <ds:schemaRef ds:uri="http://purl.org/dc/elements/1.1/"/>
    <ds:schemaRef ds:uri="http://schemas.microsoft.com/office/2006/metadata/properties"/>
    <ds:schemaRef ds:uri="33faa684-7c97-456e-af35-90595973ca15"/>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2ea0f5d-1ae2-477f-aca4-61eb0c8175ef"/>
    <ds:schemaRef ds:uri="http://www.w3.org/XML/1998/namespace"/>
  </ds:schemaRefs>
</ds:datastoreItem>
</file>

<file path=customXml/itemProps2.xml><?xml version="1.0" encoding="utf-8"?>
<ds:datastoreItem xmlns:ds="http://schemas.openxmlformats.org/officeDocument/2006/customXml" ds:itemID="{6DC4748A-14D5-40A2-A92B-762F3D8F0DE9}">
  <ds:schemaRefs>
    <ds:schemaRef ds:uri="http://schemas.microsoft.com/sharepoint/v3/contenttype/forms"/>
  </ds:schemaRefs>
</ds:datastoreItem>
</file>

<file path=customXml/itemProps3.xml><?xml version="1.0" encoding="utf-8"?>
<ds:datastoreItem xmlns:ds="http://schemas.openxmlformats.org/officeDocument/2006/customXml" ds:itemID="{5C0DAF33-7BF4-4C92-83F7-AB497A7E4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a0f5d-1ae2-477f-aca4-61eb0c8175ef"/>
    <ds:schemaRef ds:uri="33faa684-7c97-456e-af35-90595973ca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1996</TotalTime>
  <Words>7067</Words>
  <Application>Microsoft Office PowerPoint</Application>
  <PresentationFormat>Širokouhlá</PresentationFormat>
  <Paragraphs>268</Paragraphs>
  <Slides>19</Slides>
  <Notes>19</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19</vt:i4>
      </vt:variant>
    </vt:vector>
  </HeadingPairs>
  <TitlesOfParts>
    <vt:vector size="26" baseType="lpstr">
      <vt:lpstr>Arial</vt:lpstr>
      <vt:lpstr>Calibri</vt:lpstr>
      <vt:lpstr>Calibri Light</vt:lpstr>
      <vt:lpstr>Courier New</vt:lpstr>
      <vt:lpstr>Helvetica</vt:lpstr>
      <vt:lpstr>Wingdings</vt:lpstr>
      <vt:lpstr>Office Theme</vt:lpstr>
      <vt:lpstr>Zámery a strategický pohľad Ministerstva dopravy SR</vt:lpstr>
      <vt:lpstr>Prezentácia programu PowerPoint</vt:lpstr>
      <vt:lpstr> Významné míľniky v roku 2025</vt:lpstr>
      <vt:lpstr>Prezentácia programu PowerPoint</vt:lpstr>
      <vt:lpstr>Prezentácia programu PowerPoint</vt:lpstr>
      <vt:lpstr> Strategické zmeny a legislatívny posun</vt:lpstr>
      <vt:lpstr>Prezentácia programu PowerPoint</vt:lpstr>
      <vt:lpstr>Otvorenie D1 Lietavská Lúčka – Dubná Skala  s tunelom Višňové v roku 2025</vt:lpstr>
      <vt:lpstr>Otvorenie R2 Kriváň - Mýtna   v roku 2025</vt:lpstr>
      <vt:lpstr>Prezentácia programu PowerPoint</vt:lpstr>
      <vt:lpstr>Otvorenie R2 Šaca – Košické Oľšany, II. úsek   v roku 2025</vt:lpstr>
      <vt:lpstr>Otvorenie R3 Tvrdošín - Nižná nad Oravou   v roku 2025</vt:lpstr>
      <vt:lpstr>Prezentácia programu PowerPoint</vt:lpstr>
      <vt:lpstr>Prezentácia programu PowerPoint</vt:lpstr>
      <vt:lpstr>Prezentácia programu PowerPoint</vt:lpstr>
      <vt:lpstr>Koľkí z nás prišli dnes na konferenciu vlakom?                                                     A koľkí by si želali, aby cesta trvala o polovicu krajšie?  </vt:lpstr>
      <vt:lpstr>Vízia a inšpirácia z ČR</vt:lpstr>
      <vt:lpstr>Komunikácia s verejnosťou</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creator>Samuel Králik</dc:creator>
  <cp:lastModifiedBy>Papcúnová, Vlasta</cp:lastModifiedBy>
  <cp:revision>158</cp:revision>
  <cp:lastPrinted>2025-09-19T13:21:58Z</cp:lastPrinted>
  <dcterms:created xsi:type="dcterms:W3CDTF">2022-12-01T09:09:24Z</dcterms:created>
  <dcterms:modified xsi:type="dcterms:W3CDTF">2025-09-19T15:55:34Z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0x010100B103A835DC56C849812F87A12BE77F14</vt:lpwstr>
  </property>
</Properties>
</file>