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651" r:id="rId5"/>
    <p:sldId id="662" r:id="rId6"/>
    <p:sldId id="666" r:id="rId7"/>
    <p:sldId id="437" r:id="rId8"/>
    <p:sldId id="710" r:id="rId9"/>
    <p:sldId id="732" r:id="rId10"/>
    <p:sldId id="892" r:id="rId11"/>
    <p:sldId id="448" r:id="rId12"/>
    <p:sldId id="872" r:id="rId13"/>
    <p:sldId id="873" r:id="rId14"/>
    <p:sldId id="874" r:id="rId15"/>
    <p:sldId id="875" r:id="rId16"/>
    <p:sldId id="876" r:id="rId17"/>
    <p:sldId id="885" r:id="rId18"/>
    <p:sldId id="877" r:id="rId19"/>
    <p:sldId id="884" r:id="rId20"/>
    <p:sldId id="891" r:id="rId21"/>
    <p:sldId id="888" r:id="rId22"/>
    <p:sldId id="890" r:id="rId23"/>
    <p:sldId id="889" r:id="rId24"/>
    <p:sldId id="879" r:id="rId25"/>
    <p:sldId id="880" r:id="rId26"/>
    <p:sldId id="881" r:id="rId27"/>
    <p:sldId id="893" r:id="rId28"/>
    <p:sldId id="894" r:id="rId29"/>
    <p:sldId id="902" r:id="rId30"/>
    <p:sldId id="900" r:id="rId31"/>
    <p:sldId id="903" r:id="rId32"/>
    <p:sldId id="897" r:id="rId33"/>
    <p:sldId id="895" r:id="rId34"/>
    <p:sldId id="882" r:id="rId35"/>
    <p:sldId id="443" r:id="rId36"/>
    <p:sldId id="631" r:id="rId37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731" userDrawn="1">
          <p15:clr>
            <a:srgbClr val="A4A3A4"/>
          </p15:clr>
        </p15:guide>
        <p15:guide id="3" orient="horz" pos="4125" userDrawn="1">
          <p15:clr>
            <a:srgbClr val="A4A3A4"/>
          </p15:clr>
        </p15:guide>
        <p15:guide id="5" orient="horz" pos="3838" userDrawn="1">
          <p15:clr>
            <a:srgbClr val="A4A3A4"/>
          </p15:clr>
        </p15:guide>
        <p15:guide id="6" orient="horz" pos="232" userDrawn="1">
          <p15:clr>
            <a:srgbClr val="A4A3A4"/>
          </p15:clr>
        </p15:guide>
        <p15:guide id="17" orient="horz" pos="3612" userDrawn="1">
          <p15:clr>
            <a:srgbClr val="A4A3A4"/>
          </p15:clr>
        </p15:guide>
        <p15:guide id="18" pos="7038" userDrawn="1">
          <p15:clr>
            <a:srgbClr val="A4A3A4"/>
          </p15:clr>
        </p15:guide>
        <p15:guide id="19" pos="642" userDrawn="1">
          <p15:clr>
            <a:srgbClr val="A4A3A4"/>
          </p15:clr>
        </p15:guide>
        <p15:guide id="20" orient="horz" pos="958" userDrawn="1">
          <p15:clr>
            <a:srgbClr val="A4A3A4"/>
          </p15:clr>
        </p15:guide>
        <p15:guide id="21" orient="horz" pos="3158" userDrawn="1">
          <p15:clr>
            <a:srgbClr val="A4A3A4"/>
          </p15:clr>
        </p15:guide>
        <p15:guide id="22" orient="horz" pos="27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3FD1A7A-0127-627C-2952-71AED4DF3A83}" name="Formáček Martin, Ing." initials="MF" userId="S::Formacek@spravazeleznic.cz::2078fe2d-9e7e-4851-b2b5-b49b4162dc6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6504"/>
    <a:srgbClr val="737373"/>
    <a:srgbClr val="FAC8A0"/>
    <a:srgbClr val="C2C4E4"/>
    <a:srgbClr val="F39A92"/>
    <a:srgbClr val="ABD1CC"/>
    <a:srgbClr val="6472B5"/>
    <a:srgbClr val="2AA39A"/>
    <a:srgbClr val="BEDAD6"/>
    <a:srgbClr val="FBDA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F30816-273A-0D01-8057-D2E519874225}" v="98" dt="2025-09-22T13:10:39.269"/>
    <p1510:client id="{91D32847-4FCC-C6CA-EC38-5AB642331325}" v="116" dt="2025-09-23T07:58:49.829"/>
  </p1510:revLst>
</p1510:revInfo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82C228D-DB82-498E-97C7-A9C4409E5F8C}" styleName="SZDC Tab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7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7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381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solidFill>
            <a:schemeClr val="accent3">
              <a:alpha val="20000"/>
            </a:schemeClr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yl s motivem 1 – zvýraznění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Styl s motivem 1 – zvýraznění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–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8D230F3-CF80-4859-8CE7-A43EE81993B5}" styleName="Light Style 1 –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–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>
        <p:guide orient="horz" pos="731"/>
        <p:guide orient="horz" pos="4125"/>
        <p:guide orient="horz" pos="3838"/>
        <p:guide orient="horz" pos="232"/>
        <p:guide orient="horz" pos="3612"/>
        <p:guide pos="7038"/>
        <p:guide pos="642"/>
        <p:guide orient="horz" pos="958"/>
        <p:guide orient="horz" pos="3158"/>
        <p:guide orient="horz" pos="277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 sz="1600" b="1" err="1">
                <a:solidFill>
                  <a:schemeClr val="tx1"/>
                </a:solidFill>
              </a:rPr>
              <a:t>Nadpis</a:t>
            </a:r>
            <a:r>
              <a:rPr lang="en-GB" sz="1600" b="1">
                <a:solidFill>
                  <a:schemeClr val="tx1"/>
                </a:solidFill>
              </a:rPr>
              <a:t> </a:t>
            </a:r>
            <a:r>
              <a:rPr lang="en-GB" sz="1600" b="1" err="1">
                <a:solidFill>
                  <a:schemeClr val="tx1"/>
                </a:solidFill>
              </a:rPr>
              <a:t>grafu</a:t>
            </a:r>
            <a:endParaRPr lang="en-GB" sz="1600" b="1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62-1B42-A9B1-B76075C4445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62-1B42-A9B1-B76075C4445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62-1B42-A9B1-B76075C4445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4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C62-1B42-A9B1-B76075C4445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3.2</c:v>
                </c:pt>
                <c:pt idx="1">
                  <c:v>2</c:v>
                </c:pt>
                <c:pt idx="2">
                  <c:v>1.5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1F-6545-A9A7-9579950054FB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Series 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Sheet1!$G$2:$G$5</c:f>
              <c:numCache>
                <c:formatCode>General</c:formatCode>
                <c:ptCount val="4"/>
                <c:pt idx="0">
                  <c:v>1.8</c:v>
                </c:pt>
                <c:pt idx="1">
                  <c:v>3.6</c:v>
                </c:pt>
                <c:pt idx="2">
                  <c:v>2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1F-6545-A9A7-9579950054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4217935"/>
        <c:axId val="253874767"/>
      </c:barChart>
      <c:catAx>
        <c:axId val="2542179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53874767"/>
        <c:crosses val="autoZero"/>
        <c:auto val="1"/>
        <c:lblAlgn val="ctr"/>
        <c:lblOffset val="100"/>
        <c:noMultiLvlLbl val="0"/>
      </c:catAx>
      <c:valAx>
        <c:axId val="2538747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alpha val="32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542179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 sz="1600" b="1" err="1">
                <a:solidFill>
                  <a:schemeClr val="tx1"/>
                </a:solidFill>
              </a:rPr>
              <a:t>Nadpis</a:t>
            </a:r>
            <a:r>
              <a:rPr lang="en-GB" sz="1600" b="1">
                <a:solidFill>
                  <a:schemeClr val="tx1"/>
                </a:solidFill>
              </a:rPr>
              <a:t> </a:t>
            </a:r>
            <a:r>
              <a:rPr lang="en-GB" sz="1600" b="1" err="1">
                <a:solidFill>
                  <a:schemeClr val="tx1"/>
                </a:solidFill>
              </a:rPr>
              <a:t>grafu</a:t>
            </a:r>
            <a:endParaRPr lang="en-GB" sz="1600" b="1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9A6-4142-AA47-569ED0C3376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9A6-4142-AA47-569ED0C3376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9A6-4142-AA47-569ED0C3376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9A6-4142-AA47-569ED0C3376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DCD-8C4C-9B3C-FE9264EF6FB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DCD-8C4C-9B3C-FE9264EF6FB8}"/>
              </c:ext>
            </c:extLst>
          </c:dPt>
          <c:cat>
            <c:strRef>
              <c:f>Sheet1!$A$2:$A$7</c:f>
              <c:strCache>
                <c:ptCount val="6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  <c:pt idx="5">
                  <c:v>Category 6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62-1B42-A9B1-B76075C4445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9A6-4142-AA47-569ED0C3376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9A6-4142-AA47-569ED0C3376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09A6-4142-AA47-569ED0C3376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09A6-4142-AA47-569ED0C3376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ADCD-8C4C-9B3C-FE9264EF6FB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ADCD-8C4C-9B3C-FE9264EF6FB8}"/>
              </c:ext>
            </c:extLst>
          </c:dPt>
          <c:cat>
            <c:strRef>
              <c:f>Sheet1!$A$2:$A$7</c:f>
              <c:strCache>
                <c:ptCount val="6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  <c:pt idx="5">
                  <c:v>Category 6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62-1B42-A9B1-B76075C4445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09A6-4142-AA47-569ED0C3376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09A6-4142-AA47-569ED0C3376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09A6-4142-AA47-569ED0C3376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09A6-4142-AA47-569ED0C3376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ADCD-8C4C-9B3C-FE9264EF6FB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ADCD-8C4C-9B3C-FE9264EF6FB8}"/>
              </c:ext>
            </c:extLst>
          </c:dPt>
          <c:cat>
            <c:strRef>
              <c:f>Sheet1!$A$2:$A$7</c:f>
              <c:strCache>
                <c:ptCount val="6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  <c:pt idx="5">
                  <c:v>Category 6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62-1B42-A9B1-B76075C4445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09A6-4142-AA47-569ED0C3376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09A6-4142-AA47-569ED0C3376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09A6-4142-AA47-569ED0C3376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09A6-4142-AA47-569ED0C3376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ADCD-8C4C-9B3C-FE9264EF6FB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F-ADCD-8C4C-9B3C-FE9264EF6FB8}"/>
              </c:ext>
            </c:extLst>
          </c:dPt>
          <c:cat>
            <c:strRef>
              <c:f>Sheet1!$A$2:$A$7</c:f>
              <c:strCache>
                <c:ptCount val="6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  <c:pt idx="5">
                  <c:v>Category 6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2</c:v>
                </c:pt>
                <c:pt idx="1">
                  <c:v>1</c:v>
                </c:pt>
                <c:pt idx="2">
                  <c:v>4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C62-1B42-A9B1-B76075C4445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1-ADCD-8C4C-9B3C-FE9264EF6FB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3-ADCD-8C4C-9B3C-FE9264EF6FB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5-ADCD-8C4C-9B3C-FE9264EF6FB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7-ADCD-8C4C-9B3C-FE9264EF6FB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9-ADCD-8C4C-9B3C-FE9264EF6FB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B-ADCD-8C4C-9B3C-FE9264EF6FB8}"/>
              </c:ext>
            </c:extLst>
          </c:dPt>
          <c:cat>
            <c:strRef>
              <c:f>Sheet1!$A$2:$A$7</c:f>
              <c:strCache>
                <c:ptCount val="6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  <c:pt idx="5">
                  <c:v>Category 6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20-96AF-3A45-96A3-BB1FBA481C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37EB50CC-BD53-4016-8F6C-0344B03D0B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2E396C1-7AA3-4E7F-AC4D-726482C1C1F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7486A-06BE-408B-B5E6-9594F9E7B350}" type="datetimeFigureOut">
              <a:rPr lang="cs-CZ" smtClean="0"/>
              <a:t>23.09.2025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E62C9A5-4DCB-46CB-B3D3-47B647D2B5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1E13DF8-D46A-4695-99B1-D1C5C0B63C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9D2E8-9312-479D-A260-921DC8DA9B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60498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8T11:58:10.322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8T11:58:11.82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8T11:58:12.412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0 24575,'0'1'0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8T11:58:12.77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8T11:58:12.982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1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8T11:58:13.33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1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8T11:58:14.51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0 24575,'0'1'0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8D279-CB39-4E49-B4C4-534702CDECCA}" type="datetimeFigureOut">
              <a:rPr lang="cs-CZ" smtClean="0"/>
              <a:pPr/>
              <a:t>23.09.2025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E2BAC-C39F-4556-A179-5451CF6BF04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6254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4578A-BAC5-5D90-C447-CA9710BAF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AEAFF02-3C3A-8A1E-2E41-4A507D543C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EE77F6A-FD9C-B2C7-C86C-3AC165F043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0404003-7761-81A7-3389-EF500DDEF6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3148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0CFBF-0335-10AA-3634-8611E66C9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2746B10-7116-764C-E3F7-AAC8477A7C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00ACEED-CAFC-7524-BA48-5F18CD8D11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79CA084-8C40-18E8-D96E-766546D1D5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271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9817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385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tran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>
              <a:solidFill>
                <a:schemeClr val="tx1"/>
              </a:solidFill>
            </a:endParaRP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62519" y="5995772"/>
            <a:ext cx="4237472" cy="216000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cs-CZ"/>
              <a:t>1. 9. 2024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F16EBA1-3F7E-22E2-DF85-78230FA0FA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81802" y="880456"/>
            <a:ext cx="6710198" cy="536815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2E2857-1D03-8268-8D70-98C12EEC22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2519" y="5235949"/>
            <a:ext cx="4237472" cy="496152"/>
          </a:xfrm>
        </p:spPr>
        <p:txBody>
          <a:bodyPr/>
          <a:lstStyle/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  <a:p>
            <a:pPr marL="0" lvl="1" indent="0">
              <a:buNone/>
            </a:pPr>
            <a:r>
              <a:rPr lang="cs-CZ"/>
              <a:t>Druhá úroveň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DC5827-420C-64F0-ABC4-8ACD15375C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518" y="880456"/>
            <a:ext cx="4237473" cy="4312769"/>
          </a:xfrm>
        </p:spPr>
        <p:txBody>
          <a:bodyPr anchor="t" anchorCtr="0"/>
          <a:lstStyle>
            <a:lvl1pPr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Zde</a:t>
            </a:r>
            <a:r>
              <a:rPr lang="en-US"/>
              <a:t> </a:t>
            </a:r>
            <a:r>
              <a:rPr lang="en-US" err="1"/>
              <a:t>vložte</a:t>
            </a:r>
            <a:r>
              <a:rPr lang="en-US"/>
              <a:t> </a:t>
            </a:r>
            <a:r>
              <a:rPr lang="en-US" err="1"/>
              <a:t>název</a:t>
            </a:r>
            <a:r>
              <a:rPr lang="en-US"/>
              <a:t> </a:t>
            </a:r>
            <a:r>
              <a:rPr lang="en-US" err="1"/>
              <a:t>prezentace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1991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rázky pod sebou – Vle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4">
            <a:extLst>
              <a:ext uri="{FF2B5EF4-FFF2-40B4-BE49-F238E27FC236}">
                <a16:creationId xmlns:a16="http://schemas.microsoft.com/office/drawing/2014/main" id="{28FB834F-7221-5BA0-35A9-009B5C659B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6812" y="359999"/>
            <a:ext cx="6793200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err="1"/>
              <a:t>Zde</a:t>
            </a:r>
            <a:r>
              <a:rPr lang="en-GB"/>
              <a:t> </a:t>
            </a:r>
            <a:r>
              <a:rPr lang="en-GB" err="1"/>
              <a:t>vložte</a:t>
            </a:r>
            <a:r>
              <a:rPr lang="en-GB"/>
              <a:t> </a:t>
            </a:r>
            <a:r>
              <a:rPr lang="en-GB" err="1"/>
              <a:t>název</a:t>
            </a:r>
            <a:r>
              <a:rPr lang="en-GB"/>
              <a:t> </a:t>
            </a:r>
            <a:r>
              <a:rPr lang="en-GB" err="1"/>
              <a:t>kapitoly</a:t>
            </a:r>
            <a:br>
              <a:rPr lang="en-GB"/>
            </a:br>
            <a:r>
              <a:rPr lang="en-GB" err="1"/>
              <a:t>Dva</a:t>
            </a:r>
            <a:r>
              <a:rPr lang="en-GB"/>
              <a:t> </a:t>
            </a:r>
            <a:r>
              <a:rPr lang="en-GB" err="1"/>
              <a:t>obrázky</a:t>
            </a:r>
            <a:r>
              <a:rPr lang="en-GB"/>
              <a:t> pod </a:t>
            </a:r>
            <a:r>
              <a:rPr lang="en-GB" err="1"/>
              <a:t>sebou</a:t>
            </a:r>
            <a:r>
              <a:rPr lang="en-GB"/>
              <a:t> – </a:t>
            </a:r>
            <a:r>
              <a:rPr lang="en-GB" err="1"/>
              <a:t>vlevo</a:t>
            </a:r>
            <a:endParaRPr lang="cs-CZ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BFBD3181-7ACF-EDEF-1539-2DF57894BA6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3568390"/>
            <a:ext cx="4257651" cy="3301200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/>
              <a:t>Kliknutím na ikonu uprostřed boxu vložte obrázek</a:t>
            </a:r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21A73813-E1A4-B5BA-781A-9E5B9F88D47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4257651" cy="3301200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/>
              <a:t>Kliknutím na ikonu uprostřed boxu vložte obrázek</a:t>
            </a:r>
          </a:p>
        </p:txBody>
      </p: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C3C1A5E7-29A9-28E5-CCFD-6883ED3CE9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896534" y="6327369"/>
            <a:ext cx="641417" cy="221070"/>
          </a:xfrm>
        </p:spPr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B417F1A-4F01-7CC5-0CDA-E133A76AF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000" y="1605600"/>
            <a:ext cx="6793201" cy="44473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81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okrajem – Horizontál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8" y="359999"/>
            <a:ext cx="10875431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err="1"/>
              <a:t>Zde</a:t>
            </a:r>
            <a:r>
              <a:rPr lang="en-GB"/>
              <a:t> </a:t>
            </a:r>
            <a:r>
              <a:rPr lang="en-GB" err="1"/>
              <a:t>vložte</a:t>
            </a:r>
            <a:r>
              <a:rPr lang="en-GB"/>
              <a:t> </a:t>
            </a:r>
            <a:r>
              <a:rPr lang="en-GB" err="1"/>
              <a:t>název</a:t>
            </a:r>
            <a:r>
              <a:rPr lang="en-GB"/>
              <a:t> </a:t>
            </a:r>
            <a:r>
              <a:rPr lang="en-GB" err="1"/>
              <a:t>kapitoly</a:t>
            </a:r>
            <a:br>
              <a:rPr lang="en-GB"/>
            </a:br>
            <a:r>
              <a:rPr lang="en-GB" err="1"/>
              <a:t>Obrázek</a:t>
            </a:r>
            <a:r>
              <a:rPr lang="en-GB"/>
              <a:t> s </a:t>
            </a:r>
            <a:r>
              <a:rPr lang="en-GB" err="1"/>
              <a:t>okrajem</a:t>
            </a:r>
            <a:r>
              <a:rPr lang="en-GB"/>
              <a:t> – </a:t>
            </a:r>
            <a:r>
              <a:rPr lang="en-GB" err="1"/>
              <a:t>horizontální</a:t>
            </a:r>
            <a:br>
              <a:rPr lang="en-GB"/>
            </a:b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32958C5-AF07-159A-104F-4FF32C11FAA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2518" y="1620078"/>
            <a:ext cx="10875431" cy="4447346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/>
              <a:t>Kliknutím na ikonu uprostřed boxu vložte obrázek</a:t>
            </a:r>
          </a:p>
        </p:txBody>
      </p:sp>
    </p:spTree>
    <p:extLst>
      <p:ext uri="{BB962C8B-B14F-4D97-AF65-F5344CB8AC3E}">
        <p14:creationId xmlns:p14="http://schemas.microsoft.com/office/powerpoint/2010/main" val="219302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bez okraje – Horizontál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8" y="359999"/>
            <a:ext cx="10875431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err="1"/>
              <a:t>Zde</a:t>
            </a:r>
            <a:r>
              <a:rPr lang="en-GB"/>
              <a:t> </a:t>
            </a:r>
            <a:r>
              <a:rPr lang="en-GB" err="1"/>
              <a:t>vložte</a:t>
            </a:r>
            <a:r>
              <a:rPr lang="en-GB"/>
              <a:t> </a:t>
            </a:r>
            <a:r>
              <a:rPr lang="en-GB" err="1"/>
              <a:t>název</a:t>
            </a:r>
            <a:r>
              <a:rPr lang="en-GB"/>
              <a:t> </a:t>
            </a:r>
            <a:r>
              <a:rPr lang="en-GB" err="1"/>
              <a:t>kapitoly</a:t>
            </a:r>
            <a:br>
              <a:rPr lang="en-GB"/>
            </a:br>
            <a:r>
              <a:rPr lang="en-GB" err="1"/>
              <a:t>Obrázek</a:t>
            </a:r>
            <a:r>
              <a:rPr lang="en-GB"/>
              <a:t> bez </a:t>
            </a:r>
            <a:r>
              <a:rPr lang="en-GB" err="1"/>
              <a:t>okraje</a:t>
            </a:r>
            <a:r>
              <a:rPr lang="en-GB"/>
              <a:t> – </a:t>
            </a:r>
            <a:r>
              <a:rPr lang="en-GB" err="1"/>
              <a:t>horizontální</a:t>
            </a:r>
            <a:endParaRPr lang="cs-CZ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32958C5-AF07-159A-104F-4FF32C11FAA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620078"/>
            <a:ext cx="12192000" cy="5237922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/>
              <a:t>Kliknutím na ikonu uprostřed boxu vložte obrázek</a:t>
            </a:r>
          </a:p>
        </p:txBody>
      </p:sp>
    </p:spTree>
    <p:extLst>
      <p:ext uri="{BB962C8B-B14F-4D97-AF65-F5344CB8AC3E}">
        <p14:creationId xmlns:p14="http://schemas.microsoft.com/office/powerpoint/2010/main" val="142140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 + textový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8" y="359999"/>
            <a:ext cx="10875431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err="1"/>
              <a:t>Zde</a:t>
            </a:r>
            <a:r>
              <a:rPr lang="en-GB"/>
              <a:t> </a:t>
            </a:r>
            <a:r>
              <a:rPr lang="en-GB" err="1"/>
              <a:t>vložte</a:t>
            </a:r>
            <a:r>
              <a:rPr lang="en-GB"/>
              <a:t> </a:t>
            </a:r>
            <a:r>
              <a:rPr lang="en-GB" err="1"/>
              <a:t>název</a:t>
            </a:r>
            <a:r>
              <a:rPr lang="en-GB"/>
              <a:t> </a:t>
            </a:r>
            <a:r>
              <a:rPr lang="en-GB" err="1"/>
              <a:t>grafu</a:t>
            </a:r>
            <a:br>
              <a:rPr lang="en-GB"/>
            </a:br>
            <a:r>
              <a:rPr lang="en-GB"/>
              <a:t>Graf + </a:t>
            </a:r>
            <a:r>
              <a:rPr lang="en-GB" err="1"/>
              <a:t>textový</a:t>
            </a:r>
            <a:r>
              <a:rPr lang="en-GB"/>
              <a:t> </a:t>
            </a:r>
            <a:r>
              <a:rPr lang="en-GB" err="1"/>
              <a:t>popis</a:t>
            </a:r>
            <a:br>
              <a:rPr lang="en-GB"/>
            </a:br>
            <a:endParaRPr lang="cs-CZ"/>
          </a:p>
        </p:txBody>
      </p:sp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143893AC-E80A-1540-243E-330A2BC95DB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896534" y="6327369"/>
            <a:ext cx="641417" cy="221070"/>
          </a:xfrm>
        </p:spPr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4" name="Footer Placeholder 12">
            <a:extLst>
              <a:ext uri="{FF2B5EF4-FFF2-40B4-BE49-F238E27FC236}">
                <a16:creationId xmlns:a16="http://schemas.microsoft.com/office/drawing/2014/main" id="{4B436572-179B-9ECB-D839-5D6DB834E17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7656928" cy="221070"/>
          </a:xfrm>
        </p:spPr>
        <p:txBody>
          <a:bodyPr/>
          <a:lstStyle/>
          <a:p>
            <a:r>
              <a:rPr lang="cs-CZ"/>
              <a:t>Dlouhý název příslušné prezentace</a:t>
            </a:r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1BC441D4-A5D2-B247-9ABF-9907C3A2F3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2159CBE6-E014-4A40-76CC-DBE3728A1106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6357437" y="1508400"/>
            <a:ext cx="5180512" cy="4460875"/>
          </a:xfrm>
        </p:spPr>
        <p:txBody>
          <a:bodyPr/>
          <a:lstStyle/>
          <a:p>
            <a:r>
              <a:rPr lang="en-CZ"/>
              <a:t>Kliknutím na ikonu vložte graf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CF78CC0-6FA2-07AF-C3F7-72A2208B9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00" y="1508400"/>
            <a:ext cx="5180511" cy="44473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73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 bez po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8" y="359999"/>
            <a:ext cx="10875431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err="1"/>
              <a:t>Zde</a:t>
            </a:r>
            <a:r>
              <a:rPr lang="en-GB"/>
              <a:t> </a:t>
            </a:r>
            <a:r>
              <a:rPr lang="en-GB" err="1"/>
              <a:t>vložte</a:t>
            </a:r>
            <a:r>
              <a:rPr lang="en-GB"/>
              <a:t> </a:t>
            </a:r>
            <a:r>
              <a:rPr lang="en-GB" err="1"/>
              <a:t>název</a:t>
            </a:r>
            <a:r>
              <a:rPr lang="en-GB"/>
              <a:t> </a:t>
            </a:r>
            <a:r>
              <a:rPr lang="en-GB" err="1"/>
              <a:t>grafu</a:t>
            </a:r>
            <a:br>
              <a:rPr lang="en-GB"/>
            </a:br>
            <a:r>
              <a:rPr lang="en-GB"/>
              <a:t>Graf bez </a:t>
            </a:r>
            <a:r>
              <a:rPr lang="en-GB" err="1"/>
              <a:t>textového</a:t>
            </a:r>
            <a:r>
              <a:rPr lang="en-GB"/>
              <a:t> </a:t>
            </a:r>
            <a:r>
              <a:rPr lang="en-GB" err="1"/>
              <a:t>popisu</a:t>
            </a:r>
            <a:br>
              <a:rPr lang="en-GB"/>
            </a:b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3" name="Chart Placeholder 3">
            <a:extLst>
              <a:ext uri="{FF2B5EF4-FFF2-40B4-BE49-F238E27FC236}">
                <a16:creationId xmlns:a16="http://schemas.microsoft.com/office/drawing/2014/main" id="{850DDEAD-27D9-746F-64B6-AC733A96EB0F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654582" y="1620838"/>
            <a:ext cx="10875431" cy="4460875"/>
          </a:xfrm>
        </p:spPr>
        <p:txBody>
          <a:bodyPr/>
          <a:lstStyle/>
          <a:p>
            <a:r>
              <a:rPr lang="en-CZ"/>
              <a:t>Kliknutím na ikonu vložte graf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4F00E1C-6043-AF59-7D34-F45678C6452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7656928" cy="221070"/>
          </a:xfrm>
        </p:spPr>
        <p:txBody>
          <a:bodyPr/>
          <a:lstStyle/>
          <a:p>
            <a:r>
              <a:rPr lang="cs-CZ"/>
              <a:t>Dlouhý název příslušné prezentace</a:t>
            </a:r>
          </a:p>
        </p:txBody>
      </p:sp>
    </p:spTree>
    <p:extLst>
      <p:ext uri="{BB962C8B-B14F-4D97-AF65-F5344CB8AC3E}">
        <p14:creationId xmlns:p14="http://schemas.microsoft.com/office/powerpoint/2010/main" val="356279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graf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8" y="359999"/>
            <a:ext cx="10875431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err="1"/>
              <a:t>Zde</a:t>
            </a:r>
            <a:r>
              <a:rPr lang="en-GB"/>
              <a:t> </a:t>
            </a:r>
            <a:r>
              <a:rPr lang="en-GB" err="1"/>
              <a:t>vložte</a:t>
            </a:r>
            <a:r>
              <a:rPr lang="en-GB"/>
              <a:t> </a:t>
            </a:r>
            <a:r>
              <a:rPr lang="en-GB" err="1"/>
              <a:t>název</a:t>
            </a:r>
            <a:r>
              <a:rPr lang="en-GB"/>
              <a:t> </a:t>
            </a:r>
            <a:r>
              <a:rPr lang="en-GB" err="1"/>
              <a:t>grafu</a:t>
            </a:r>
            <a:br>
              <a:rPr lang="en-GB"/>
            </a:br>
            <a:r>
              <a:rPr lang="en-GB" err="1"/>
              <a:t>Dva</a:t>
            </a:r>
            <a:r>
              <a:rPr lang="en-GB"/>
              <a:t> </a:t>
            </a:r>
            <a:r>
              <a:rPr lang="en-GB" err="1"/>
              <a:t>grafy</a:t>
            </a:r>
            <a:r>
              <a:rPr lang="en-GB"/>
              <a:t> </a:t>
            </a:r>
            <a:r>
              <a:rPr lang="en-GB" err="1"/>
              <a:t>na</a:t>
            </a:r>
            <a:r>
              <a:rPr lang="en-GB"/>
              <a:t> </a:t>
            </a:r>
            <a:r>
              <a:rPr lang="en-GB" err="1"/>
              <a:t>stránce</a:t>
            </a: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2D3A26ED-388D-AA3F-403B-09A3B0AE382C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654582" y="1620838"/>
            <a:ext cx="5200038" cy="4460875"/>
          </a:xfrm>
        </p:spPr>
        <p:txBody>
          <a:bodyPr/>
          <a:lstStyle/>
          <a:p>
            <a:r>
              <a:rPr lang="en-CZ"/>
              <a:t>Kliknutím na ikonu vložte graf</a:t>
            </a:r>
          </a:p>
        </p:txBody>
      </p:sp>
      <p:sp>
        <p:nvSpPr>
          <p:cNvPr id="5" name="Chart Placeholder 3">
            <a:extLst>
              <a:ext uri="{FF2B5EF4-FFF2-40B4-BE49-F238E27FC236}">
                <a16:creationId xmlns:a16="http://schemas.microsoft.com/office/drawing/2014/main" id="{AF3186C3-9FC5-4C82-8A8D-91452E3CCA09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6348970" y="1620838"/>
            <a:ext cx="5200038" cy="4460875"/>
          </a:xfrm>
        </p:spPr>
        <p:txBody>
          <a:bodyPr/>
          <a:lstStyle/>
          <a:p>
            <a:r>
              <a:rPr lang="en-CZ"/>
              <a:t>Kliknutím na ikonu vložte graf</a:t>
            </a:r>
          </a:p>
        </p:txBody>
      </p:sp>
    </p:spTree>
    <p:extLst>
      <p:ext uri="{BB962C8B-B14F-4D97-AF65-F5344CB8AC3E}">
        <p14:creationId xmlns:p14="http://schemas.microsoft.com/office/powerpoint/2010/main" val="281210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ázka vzhledu graf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8" y="359999"/>
            <a:ext cx="10875431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err="1"/>
              <a:t>Zde</a:t>
            </a:r>
            <a:r>
              <a:rPr lang="en-GB"/>
              <a:t> </a:t>
            </a:r>
            <a:r>
              <a:rPr lang="en-GB" err="1"/>
              <a:t>vložte</a:t>
            </a:r>
            <a:r>
              <a:rPr lang="en-GB"/>
              <a:t> </a:t>
            </a:r>
            <a:r>
              <a:rPr lang="en-GB" err="1"/>
              <a:t>název</a:t>
            </a:r>
            <a:r>
              <a:rPr lang="en-GB"/>
              <a:t> </a:t>
            </a:r>
            <a:r>
              <a:rPr lang="en-GB" err="1"/>
              <a:t>grafu</a:t>
            </a:r>
            <a:br>
              <a:rPr lang="en-GB"/>
            </a:br>
            <a:r>
              <a:rPr lang="en-GB" err="1"/>
              <a:t>Dva</a:t>
            </a:r>
            <a:r>
              <a:rPr lang="en-GB"/>
              <a:t> </a:t>
            </a:r>
            <a:r>
              <a:rPr lang="en-GB" err="1"/>
              <a:t>grafy</a:t>
            </a:r>
            <a:r>
              <a:rPr lang="en-GB"/>
              <a:t> </a:t>
            </a:r>
            <a:r>
              <a:rPr lang="en-GB" err="1"/>
              <a:t>na</a:t>
            </a:r>
            <a:r>
              <a:rPr lang="en-GB"/>
              <a:t> </a:t>
            </a:r>
            <a:r>
              <a:rPr lang="en-GB" err="1"/>
              <a:t>stránce</a:t>
            </a: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373A84C-8D41-1C82-2A33-AFBF67850F4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02123060"/>
              </p:ext>
            </p:extLst>
          </p:nvPr>
        </p:nvGraphicFramePr>
        <p:xfrm>
          <a:off x="648240" y="1282149"/>
          <a:ext cx="5200569" cy="4795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0E952AF-5705-EAD6-DD29-5572D41D5BD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261336641"/>
              </p:ext>
            </p:extLst>
          </p:nvPr>
        </p:nvGraphicFramePr>
        <p:xfrm>
          <a:off x="6337381" y="1282149"/>
          <a:ext cx="5206377" cy="4795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4443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á stránka – Oranžová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oleje">
            <a:extLst>
              <a:ext uri="{FF2B5EF4-FFF2-40B4-BE49-F238E27FC236}">
                <a16:creationId xmlns:a16="http://schemas.microsoft.com/office/drawing/2014/main" id="{6D224217-858C-4B95-A059-851F7D40B1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603" y="2317044"/>
            <a:ext cx="11978793" cy="2223911"/>
          </a:xfrm>
          <a:prstGeom prst="rect">
            <a:avLst/>
          </a:prstGeom>
        </p:spPr>
      </p:pic>
      <p:pic>
        <p:nvPicPr>
          <p:cNvPr id="11" name="Vlak 2">
            <a:extLst>
              <a:ext uri="{FF2B5EF4-FFF2-40B4-BE49-F238E27FC236}">
                <a16:creationId xmlns:a16="http://schemas.microsoft.com/office/drawing/2014/main" id="{AA2EB39A-C868-95FA-1A7E-141E20362A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030873" y="2317044"/>
            <a:ext cx="5218852" cy="1512711"/>
          </a:xfrm>
          <a:prstGeom prst="rect">
            <a:avLst/>
          </a:prstGeom>
        </p:spPr>
      </p:pic>
      <p:cxnSp>
        <p:nvCxnSpPr>
          <p:cNvPr id="12" name="Přímá spojnice 2">
            <a:extLst>
              <a:ext uri="{FF2B5EF4-FFF2-40B4-BE49-F238E27FC236}">
                <a16:creationId xmlns:a16="http://schemas.microsoft.com/office/drawing/2014/main" id="{9BC0A46E-773C-59A5-0584-4DC6BF8A4FA9}"/>
              </a:ext>
            </a:extLst>
          </p:cNvPr>
          <p:cNvCxnSpPr>
            <a:cxnSpLocks/>
          </p:cNvCxnSpPr>
          <p:nvPr userDrawn="1"/>
        </p:nvCxnSpPr>
        <p:spPr>
          <a:xfrm>
            <a:off x="5629275" y="3829755"/>
            <a:ext cx="6652624" cy="0"/>
          </a:xfrm>
          <a:prstGeom prst="line">
            <a:avLst/>
          </a:prstGeom>
          <a:ln w="127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Vlak 1">
            <a:extLst>
              <a:ext uri="{FF2B5EF4-FFF2-40B4-BE49-F238E27FC236}">
                <a16:creationId xmlns:a16="http://schemas.microsoft.com/office/drawing/2014/main" id="{C2B4F9F0-A54C-7C97-2D08-FD913E12AEE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-57358" y="2751666"/>
            <a:ext cx="5963066" cy="1354667"/>
          </a:xfrm>
          <a:prstGeom prst="rect">
            <a:avLst/>
          </a:prstGeom>
        </p:spPr>
      </p:pic>
      <p:sp>
        <p:nvSpPr>
          <p:cNvPr id="2" name="Nadpis 5">
            <a:extLst>
              <a:ext uri="{FF2B5EF4-FFF2-40B4-BE49-F238E27FC236}">
                <a16:creationId xmlns:a16="http://schemas.microsoft.com/office/drawing/2014/main" id="{34898265-82AB-0902-46B6-12D8F9A25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18" y="360000"/>
            <a:ext cx="8103489" cy="55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195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á stránka – Tyrkysová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oleje">
            <a:extLst>
              <a:ext uri="{FF2B5EF4-FFF2-40B4-BE49-F238E27FC236}">
                <a16:creationId xmlns:a16="http://schemas.microsoft.com/office/drawing/2014/main" id="{E6B9C8B1-8C41-41AB-60BC-EDE6F97484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603" y="2317044"/>
            <a:ext cx="11978793" cy="2223911"/>
          </a:xfrm>
          <a:prstGeom prst="rect">
            <a:avLst/>
          </a:prstGeom>
        </p:spPr>
      </p:pic>
      <p:pic>
        <p:nvPicPr>
          <p:cNvPr id="4" name="Vlak 2">
            <a:extLst>
              <a:ext uri="{FF2B5EF4-FFF2-40B4-BE49-F238E27FC236}">
                <a16:creationId xmlns:a16="http://schemas.microsoft.com/office/drawing/2014/main" id="{2BA0EDB1-0C4D-7F44-9BE2-E038CC2879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030873" y="2317044"/>
            <a:ext cx="5218852" cy="1512711"/>
          </a:xfrm>
          <a:prstGeom prst="rect">
            <a:avLst/>
          </a:prstGeom>
        </p:spPr>
      </p:pic>
      <p:cxnSp>
        <p:nvCxnSpPr>
          <p:cNvPr id="5" name="Přímá spojnice 2">
            <a:extLst>
              <a:ext uri="{FF2B5EF4-FFF2-40B4-BE49-F238E27FC236}">
                <a16:creationId xmlns:a16="http://schemas.microsoft.com/office/drawing/2014/main" id="{F45484C9-12B8-5CA4-E261-C7DB077DFE91}"/>
              </a:ext>
            </a:extLst>
          </p:cNvPr>
          <p:cNvCxnSpPr>
            <a:cxnSpLocks/>
          </p:cNvCxnSpPr>
          <p:nvPr userDrawn="1"/>
        </p:nvCxnSpPr>
        <p:spPr>
          <a:xfrm>
            <a:off x="5629275" y="3829755"/>
            <a:ext cx="6652624" cy="0"/>
          </a:xfrm>
          <a:prstGeom prst="line">
            <a:avLst/>
          </a:prstGeom>
          <a:ln w="127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Vlak 1">
            <a:extLst>
              <a:ext uri="{FF2B5EF4-FFF2-40B4-BE49-F238E27FC236}">
                <a16:creationId xmlns:a16="http://schemas.microsoft.com/office/drawing/2014/main" id="{DDFE8EBF-F211-9ED6-B070-CF19BDF2ACB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-57358" y="2751666"/>
            <a:ext cx="5963066" cy="1354667"/>
          </a:xfrm>
          <a:prstGeom prst="rect">
            <a:avLst/>
          </a:prstGeom>
        </p:spPr>
      </p:pic>
      <p:sp>
        <p:nvSpPr>
          <p:cNvPr id="8" name="Nadpis 5">
            <a:extLst>
              <a:ext uri="{FF2B5EF4-FFF2-40B4-BE49-F238E27FC236}">
                <a16:creationId xmlns:a16="http://schemas.microsoft.com/office/drawing/2014/main" id="{ABB14829-CFED-D0BF-5C61-EF2F9341D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18" y="360000"/>
            <a:ext cx="8103489" cy="55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268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á stránka – Oranžová V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8">
            <a:extLst>
              <a:ext uri="{FF2B5EF4-FFF2-40B4-BE49-F238E27FC236}">
                <a16:creationId xmlns:a16="http://schemas.microsoft.com/office/drawing/2014/main" id="{C8554F94-4C21-596A-7AE8-C969866BEB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97312" y="1568225"/>
            <a:ext cx="6802438" cy="447306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904B6E0-4834-658D-9BF7-8225B8827A93}"/>
              </a:ext>
            </a:extLst>
          </p:cNvPr>
          <p:cNvSpPr txBox="1">
            <a:spLocks/>
          </p:cNvSpPr>
          <p:nvPr userDrawn="1"/>
        </p:nvSpPr>
        <p:spPr>
          <a:xfrm>
            <a:off x="662518" y="360000"/>
            <a:ext cx="10875431" cy="11891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err="1">
                <a:solidFill>
                  <a:schemeClr val="bg1"/>
                </a:solidFill>
              </a:rPr>
              <a:t>Předělový</a:t>
            </a:r>
            <a:r>
              <a:rPr lang="en-GB">
                <a:solidFill>
                  <a:schemeClr val="bg1"/>
                </a:solidFill>
              </a:rPr>
              <a:t> slide</a:t>
            </a:r>
          </a:p>
          <a:p>
            <a:endParaRPr lang="cs-CZ" sz="1600">
              <a:solidFill>
                <a:schemeClr val="tx1"/>
              </a:solidFill>
            </a:endParaRPr>
          </a:p>
          <a:p>
            <a:r>
              <a:rPr lang="cs-CZ" sz="1600">
                <a:solidFill>
                  <a:schemeClr val="tx1"/>
                </a:solidFill>
              </a:rPr>
              <a:t>Grafy sloupcové a koláčové</a:t>
            </a:r>
            <a:endParaRPr lang="en-GB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62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trana s obráz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2518" y="1327631"/>
            <a:ext cx="4557182" cy="3865594"/>
          </a:xfrm>
        </p:spPr>
        <p:txBody>
          <a:bodyPr anchor="b" anchorCtr="0"/>
          <a:lstStyle>
            <a:lvl1pPr>
              <a:lnSpc>
                <a:spcPct val="100000"/>
              </a:lnSpc>
              <a:defRPr sz="34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Zde</a:t>
            </a:r>
            <a:r>
              <a:rPr lang="en-US"/>
              <a:t> </a:t>
            </a:r>
            <a:r>
              <a:rPr lang="en-US" err="1"/>
              <a:t>vložte</a:t>
            </a:r>
            <a:r>
              <a:rPr lang="en-US"/>
              <a:t> </a:t>
            </a:r>
            <a:r>
              <a:rPr lang="en-US" err="1"/>
              <a:t>název</a:t>
            </a:r>
            <a:r>
              <a:rPr lang="en-US"/>
              <a:t> </a:t>
            </a:r>
            <a:r>
              <a:rPr lang="en-US" err="1"/>
              <a:t>prezentace</a:t>
            </a:r>
            <a:endParaRPr lang="cs-CZ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62519" y="6290631"/>
            <a:ext cx="4557182" cy="252737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cs-CZ"/>
              <a:t>1. 9. 2024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2E2857-1D03-8268-8D70-98C12EEC22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2519" y="5571272"/>
            <a:ext cx="4557182" cy="496152"/>
          </a:xfrm>
        </p:spPr>
        <p:txBody>
          <a:bodyPr/>
          <a:lstStyle/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  <a:p>
            <a:pPr marL="0" lvl="1" indent="0">
              <a:buNone/>
            </a:pPr>
            <a:r>
              <a:rPr lang="cs-CZ"/>
              <a:t>Druhá úroveň</a:t>
            </a:r>
          </a:p>
        </p:txBody>
      </p:sp>
      <p:pic>
        <p:nvPicPr>
          <p:cNvPr id="12" name="Obrázek 9">
            <a:extLst>
              <a:ext uri="{FF2B5EF4-FFF2-40B4-BE49-F238E27FC236}">
                <a16:creationId xmlns:a16="http://schemas.microsoft.com/office/drawing/2014/main" id="{E61C4BDA-76ED-5F34-BF8A-09DE1A5AAE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284" y="432000"/>
            <a:ext cx="1713673" cy="635687"/>
          </a:xfrm>
          <a:prstGeom prst="rect">
            <a:avLst/>
          </a:prstGeom>
        </p:spPr>
      </p:pic>
      <p:pic>
        <p:nvPicPr>
          <p:cNvPr id="13" name="Picture Placeholder 8">
            <a:extLst>
              <a:ext uri="{FF2B5EF4-FFF2-40B4-BE49-F238E27FC236}">
                <a16:creationId xmlns:a16="http://schemas.microsoft.com/office/drawing/2014/main" id="{9A4ECC9B-0767-C7E9-156E-EBC665383F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"/>
          <a:stretch/>
        </p:blipFill>
        <p:spPr>
          <a:xfrm>
            <a:off x="5474526" y="0"/>
            <a:ext cx="6718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67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>
              <a:solidFill>
                <a:schemeClr val="tx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450D5BE-29AC-1D10-ACE1-8BC452910139}"/>
              </a:ext>
            </a:extLst>
          </p:cNvPr>
          <p:cNvSpPr txBox="1">
            <a:spLocks/>
          </p:cNvSpPr>
          <p:nvPr userDrawn="1"/>
        </p:nvSpPr>
        <p:spPr>
          <a:xfrm>
            <a:off x="662518" y="6327368"/>
            <a:ext cx="10875433" cy="22107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216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36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584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8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016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 typeface="Verdana" pitchFamily="34" charset="0"/>
              <a:buNone/>
              <a:tabLst/>
              <a:defRPr/>
            </a:pPr>
            <a:r>
              <a:rPr kumimoji="0" lang="cs-CZ" sz="1100" b="1" i="0" u="none" strike="noStrike" kern="1200" cap="none" spc="0" normalizeH="0" baseline="0" noProof="0" err="1">
                <a:ln>
                  <a:noFill/>
                </a:ln>
                <a:solidFill>
                  <a:srgbClr val="002B5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spravazeleznic.cz</a:t>
            </a:r>
            <a:endParaRPr kumimoji="0" lang="cs-CZ" sz="1100" b="1" i="0" u="none" strike="noStrike" kern="1200" cap="none" spc="0" normalizeH="0" baseline="0" noProof="0">
              <a:ln>
                <a:noFill/>
              </a:ln>
              <a:solidFill>
                <a:srgbClr val="002B5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1E4D8EB-9084-1902-002F-EAC171F15BEF}"/>
              </a:ext>
            </a:extLst>
          </p:cNvPr>
          <p:cNvSpPr txBox="1">
            <a:spLocks/>
          </p:cNvSpPr>
          <p:nvPr userDrawn="1"/>
        </p:nvSpPr>
        <p:spPr>
          <a:xfrm>
            <a:off x="658284" y="5830568"/>
            <a:ext cx="10875433" cy="496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16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36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584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8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016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 typeface="Verdana" pitchFamily="34" charset="0"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>
                <a:ln>
                  <a:noFill/>
                </a:ln>
                <a:solidFill>
                  <a:srgbClr val="002B5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© Správa železnic, státní organizace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 typeface="Verdana" pitchFamily="34" charset="0"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>
                <a:ln>
                  <a:noFill/>
                </a:ln>
                <a:solidFill>
                  <a:srgbClr val="002B5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Dlážděná 1003/7, 110 00 Praha 1 </a:t>
            </a:r>
          </a:p>
        </p:txBody>
      </p:sp>
      <p:pic>
        <p:nvPicPr>
          <p:cNvPr id="12" name="Obrázek 9">
            <a:extLst>
              <a:ext uri="{FF2B5EF4-FFF2-40B4-BE49-F238E27FC236}">
                <a16:creationId xmlns:a16="http://schemas.microsoft.com/office/drawing/2014/main" id="{0AF74EA7-2BD3-26C1-E682-35E32AC0DD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284" y="432000"/>
            <a:ext cx="1713673" cy="63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00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18" y="1509714"/>
            <a:ext cx="8103489" cy="4061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cs-CZ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8" y="5697289"/>
            <a:ext cx="10875433" cy="370137"/>
          </a:xfrm>
        </p:spPr>
        <p:txBody>
          <a:bodyPr anchor="b" anchorCtr="0"/>
          <a:lstStyle>
            <a:lvl1pPr marL="216000" indent="-216000">
              <a:buClrTx/>
              <a:defRPr sz="1100"/>
            </a:lvl1pPr>
            <a:lvl2pPr marL="432000" indent="-216000">
              <a:buClrTx/>
              <a:defRPr sz="1100"/>
            </a:lvl2pPr>
            <a:lvl3pPr marL="648000" indent="-216000">
              <a:buClrTx/>
              <a:defRPr sz="1100"/>
            </a:lvl3pPr>
            <a:lvl4pPr marL="900000" indent="-216000">
              <a:buClrTx/>
              <a:defRPr sz="1100"/>
            </a:lvl4pPr>
            <a:lvl5pPr marL="1152000" indent="-216000">
              <a:buClrTx/>
              <a:defRPr sz="1100"/>
            </a:lvl5pPr>
            <a:lvl6pPr marL="1368000" indent="-216000">
              <a:buClrTx/>
              <a:defRPr sz="1100"/>
            </a:lvl6pPr>
            <a:lvl7pPr marL="1584000" indent="-216000">
              <a:buClrTx/>
              <a:defRPr sz="1100"/>
            </a:lvl7pPr>
            <a:lvl8pPr marL="1800000" indent="-216000">
              <a:buClrTx/>
              <a:defRPr sz="1100"/>
            </a:lvl8pPr>
            <a:lvl9pPr marL="2016000" indent="-216000">
              <a:buClrTx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cs-CZ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18" y="360000"/>
            <a:ext cx="8103489" cy="8007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</a:p>
        </p:txBody>
      </p:sp>
    </p:spTree>
    <p:extLst>
      <p:ext uri="{BB962C8B-B14F-4D97-AF65-F5344CB8AC3E}">
        <p14:creationId xmlns:p14="http://schemas.microsoft.com/office/powerpoint/2010/main" val="283488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ith Picture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19" y="1509714"/>
            <a:ext cx="5266267" cy="4061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cs-CZ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8" y="5697289"/>
            <a:ext cx="10875433" cy="370137"/>
          </a:xfrm>
        </p:spPr>
        <p:txBody>
          <a:bodyPr anchor="b" anchorCtr="0"/>
          <a:lstStyle>
            <a:lvl1pPr marL="216000" indent="-216000">
              <a:buClrTx/>
              <a:defRPr sz="1100"/>
            </a:lvl1pPr>
            <a:lvl2pPr marL="432000" indent="-216000">
              <a:buClrTx/>
              <a:defRPr sz="1100"/>
            </a:lvl2pPr>
            <a:lvl3pPr marL="648000" indent="-216000">
              <a:buClrTx/>
              <a:defRPr sz="1100"/>
            </a:lvl3pPr>
            <a:lvl4pPr marL="900000" indent="-216000">
              <a:buClrTx/>
              <a:defRPr sz="1100"/>
            </a:lvl4pPr>
            <a:lvl5pPr marL="1152000" indent="-216000">
              <a:buClrTx/>
              <a:defRPr sz="1100"/>
            </a:lvl5pPr>
            <a:lvl6pPr marL="1368000" indent="-216000">
              <a:buClrTx/>
              <a:defRPr sz="1100"/>
            </a:lvl6pPr>
            <a:lvl7pPr marL="1584000" indent="-216000">
              <a:buClrTx/>
              <a:defRPr sz="1100"/>
            </a:lvl7pPr>
            <a:lvl8pPr marL="1800000" indent="-216000">
              <a:buClrTx/>
              <a:defRPr sz="1100"/>
            </a:lvl8pPr>
            <a:lvl9pPr marL="2016000" indent="-216000">
              <a:buClrTx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cs-CZ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18" y="360000"/>
            <a:ext cx="8103489" cy="8007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63219" y="1509714"/>
            <a:ext cx="5274733" cy="406082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930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á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ez obrázk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20" y="359999"/>
            <a:ext cx="6796430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err="1"/>
              <a:t>Zde</a:t>
            </a:r>
            <a:r>
              <a:rPr lang="en-GB"/>
              <a:t> </a:t>
            </a:r>
            <a:r>
              <a:rPr lang="en-GB" err="1"/>
              <a:t>vložte</a:t>
            </a:r>
            <a:r>
              <a:rPr lang="en-GB"/>
              <a:t> </a:t>
            </a:r>
            <a:r>
              <a:rPr lang="en-GB" err="1"/>
              <a:t>název</a:t>
            </a:r>
            <a:r>
              <a:rPr lang="en-GB"/>
              <a:t> </a:t>
            </a:r>
            <a:r>
              <a:rPr lang="en-GB" err="1"/>
              <a:t>kapitoly</a:t>
            </a:r>
            <a:br>
              <a:rPr lang="en-GB"/>
            </a:br>
            <a:r>
              <a:rPr lang="en-GB"/>
              <a:t>Slide bez </a:t>
            </a:r>
            <a:r>
              <a:rPr lang="en-GB" err="1"/>
              <a:t>obrázku</a:t>
            </a:r>
            <a:r>
              <a:rPr lang="en-GB"/>
              <a:t> </a:t>
            </a:r>
            <a:br>
              <a:rPr lang="en-GB"/>
            </a:b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579C0A6-81B5-4437-BA24-0D0AB7F7507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2518" y="1509714"/>
            <a:ext cx="8103489" cy="40615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Bod 1</a:t>
            </a:r>
          </a:p>
          <a:p>
            <a:pPr lvl="1"/>
            <a:r>
              <a:rPr lang="en-GB"/>
              <a:t>Bod 2</a:t>
            </a:r>
          </a:p>
          <a:p>
            <a:pPr lvl="2"/>
            <a:r>
              <a:rPr lang="en-GB"/>
              <a:t>Bod 3</a:t>
            </a:r>
          </a:p>
          <a:p>
            <a:pPr lvl="3"/>
            <a:r>
              <a:rPr lang="en-GB"/>
              <a:t>Bod 4</a:t>
            </a:r>
          </a:p>
          <a:p>
            <a:pPr lvl="4"/>
            <a:r>
              <a:rPr lang="en-GB"/>
              <a:t>Bod 5</a:t>
            </a:r>
          </a:p>
          <a:p>
            <a:pPr lvl="5"/>
            <a:r>
              <a:rPr lang="en-GB"/>
              <a:t>Bod 6</a:t>
            </a:r>
          </a:p>
          <a:p>
            <a:pPr lvl="6"/>
            <a:r>
              <a:rPr lang="en-GB"/>
              <a:t>Bod 7</a:t>
            </a: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16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okrajem – Vpra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32958C5-AF07-159A-104F-4FF32C11FAA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937950" y="359999"/>
            <a:ext cx="3603600" cy="5707425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/>
              <a:t>Kliknutím na ikonu uprostřed boxu vložte obrázek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Dlouhý název příslušné prezentace</a:t>
            </a:r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17" name="Title 14">
            <a:extLst>
              <a:ext uri="{FF2B5EF4-FFF2-40B4-BE49-F238E27FC236}">
                <a16:creationId xmlns:a16="http://schemas.microsoft.com/office/drawing/2014/main" id="{6B69F317-500C-52D5-752A-B2552B4663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519" y="359999"/>
            <a:ext cx="6793200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err="1"/>
              <a:t>Zde</a:t>
            </a:r>
            <a:r>
              <a:rPr lang="en-GB"/>
              <a:t> </a:t>
            </a:r>
            <a:r>
              <a:rPr lang="en-GB" err="1"/>
              <a:t>vložte</a:t>
            </a:r>
            <a:r>
              <a:rPr lang="en-GB"/>
              <a:t> </a:t>
            </a:r>
            <a:r>
              <a:rPr lang="en-GB" err="1"/>
              <a:t>název</a:t>
            </a:r>
            <a:r>
              <a:rPr lang="en-GB"/>
              <a:t> </a:t>
            </a:r>
            <a:r>
              <a:rPr lang="en-GB" err="1"/>
              <a:t>kapitoly</a:t>
            </a:r>
            <a:br>
              <a:rPr lang="en-GB"/>
            </a:br>
            <a:r>
              <a:rPr lang="en-GB" err="1"/>
              <a:t>Obrázek</a:t>
            </a:r>
            <a:r>
              <a:rPr lang="en-GB"/>
              <a:t> s </a:t>
            </a:r>
            <a:r>
              <a:rPr lang="en-GB" err="1"/>
              <a:t>okrajem</a:t>
            </a:r>
            <a:r>
              <a:rPr lang="en-GB"/>
              <a:t> – </a:t>
            </a:r>
            <a:r>
              <a:rPr lang="en-GB" err="1"/>
              <a:t>vpravo</a:t>
            </a:r>
            <a:br>
              <a:rPr lang="en-GB"/>
            </a:br>
            <a:endParaRPr lang="cs-CZ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680286D-DFA6-DB04-FB54-8B0C9CFF1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19" y="1509714"/>
            <a:ext cx="6793200" cy="45577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28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okrajem – Vle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4737600" y="359999"/>
            <a:ext cx="6793200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err="1"/>
              <a:t>Zde</a:t>
            </a:r>
            <a:r>
              <a:rPr lang="en-GB"/>
              <a:t> </a:t>
            </a:r>
            <a:r>
              <a:rPr lang="en-GB" err="1"/>
              <a:t>vložte</a:t>
            </a:r>
            <a:r>
              <a:rPr lang="en-GB"/>
              <a:t> </a:t>
            </a:r>
            <a:r>
              <a:rPr lang="en-GB" err="1"/>
              <a:t>název</a:t>
            </a:r>
            <a:r>
              <a:rPr lang="en-GB"/>
              <a:t> </a:t>
            </a:r>
            <a:r>
              <a:rPr lang="en-GB" err="1"/>
              <a:t>kapitoly</a:t>
            </a:r>
            <a:br>
              <a:rPr lang="en-GB"/>
            </a:br>
            <a:r>
              <a:rPr lang="en-GB" err="1"/>
              <a:t>Obrázek</a:t>
            </a:r>
            <a:r>
              <a:rPr lang="en-GB"/>
              <a:t> s </a:t>
            </a:r>
            <a:r>
              <a:rPr lang="en-GB" err="1"/>
              <a:t>okrajem</a:t>
            </a:r>
            <a:r>
              <a:rPr lang="en-GB"/>
              <a:t> – </a:t>
            </a:r>
            <a:r>
              <a:rPr lang="en-GB" err="1"/>
              <a:t>vlevo</a:t>
            </a:r>
            <a:br>
              <a:rPr lang="en-GB"/>
            </a:b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CD50E820-B43E-3777-A6EC-96A10076934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54051" y="359999"/>
            <a:ext cx="3603600" cy="5707425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/>
              <a:t>Kliknutím na ikonu uprostřed boxu vložte obrázek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F72B9D4-4DFF-F940-99F6-DA75710AD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000" y="1605842"/>
            <a:ext cx="6815589" cy="44615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73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bez okraje – Vpra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9" y="359999"/>
            <a:ext cx="6793200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err="1"/>
              <a:t>Zde</a:t>
            </a:r>
            <a:r>
              <a:rPr lang="en-GB"/>
              <a:t> </a:t>
            </a:r>
            <a:r>
              <a:rPr lang="en-GB" err="1"/>
              <a:t>vložte</a:t>
            </a:r>
            <a:r>
              <a:rPr lang="en-GB"/>
              <a:t> </a:t>
            </a:r>
            <a:r>
              <a:rPr lang="en-GB" err="1"/>
              <a:t>název</a:t>
            </a:r>
            <a:r>
              <a:rPr lang="en-GB"/>
              <a:t> </a:t>
            </a:r>
            <a:r>
              <a:rPr lang="en-GB" err="1"/>
              <a:t>kapitoly</a:t>
            </a:r>
            <a:br>
              <a:rPr lang="en-GB"/>
            </a:br>
            <a:r>
              <a:rPr lang="en-GB" err="1"/>
              <a:t>Obrázek</a:t>
            </a:r>
            <a:r>
              <a:rPr lang="en-GB"/>
              <a:t> bez </a:t>
            </a:r>
            <a:r>
              <a:rPr lang="en-GB" err="1"/>
              <a:t>okraje</a:t>
            </a:r>
            <a:r>
              <a:rPr lang="en-GB"/>
              <a:t> – </a:t>
            </a:r>
            <a:r>
              <a:rPr lang="en-GB" err="1"/>
              <a:t>vpravo</a:t>
            </a:r>
            <a:endParaRPr lang="cs-CZ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6346110" cy="221070"/>
          </a:xfrm>
        </p:spPr>
        <p:txBody>
          <a:bodyPr/>
          <a:lstStyle/>
          <a:p>
            <a:r>
              <a:rPr lang="cs-CZ"/>
              <a:t>Dlouhý název příslušné prezentace</a:t>
            </a:r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E1DF2E-74B7-40D8-2448-647037A6FB3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922959" y="0"/>
            <a:ext cx="4269041" cy="6857999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/>
              <a:t>Kliknutím na ikonu uprostřed boxu vložte obrázek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6D5D22C-2FD9-0414-364F-84B952FE8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00" y="1508400"/>
            <a:ext cx="6807419" cy="44615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83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bez okraje – Vle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4">
            <a:extLst>
              <a:ext uri="{FF2B5EF4-FFF2-40B4-BE49-F238E27FC236}">
                <a16:creationId xmlns:a16="http://schemas.microsoft.com/office/drawing/2014/main" id="{B9429594-2B2E-98F1-AEEB-5F9B6CFA04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7600" y="359999"/>
            <a:ext cx="6793200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err="1"/>
              <a:t>Zde</a:t>
            </a:r>
            <a:r>
              <a:rPr lang="en-GB"/>
              <a:t> </a:t>
            </a:r>
            <a:r>
              <a:rPr lang="en-GB" err="1"/>
              <a:t>vložte</a:t>
            </a:r>
            <a:r>
              <a:rPr lang="en-GB"/>
              <a:t> </a:t>
            </a:r>
            <a:r>
              <a:rPr lang="en-GB" err="1"/>
              <a:t>název</a:t>
            </a:r>
            <a:r>
              <a:rPr lang="en-GB"/>
              <a:t> </a:t>
            </a:r>
            <a:r>
              <a:rPr lang="en-GB" err="1"/>
              <a:t>kapitoly</a:t>
            </a:r>
            <a:br>
              <a:rPr lang="en-GB"/>
            </a:br>
            <a:r>
              <a:rPr lang="en-GB" err="1"/>
              <a:t>Obrázek</a:t>
            </a:r>
            <a:r>
              <a:rPr lang="en-GB"/>
              <a:t> bez </a:t>
            </a:r>
            <a:r>
              <a:rPr lang="en-GB" err="1"/>
              <a:t>okraje</a:t>
            </a:r>
            <a:r>
              <a:rPr lang="en-GB"/>
              <a:t> – </a:t>
            </a:r>
            <a:r>
              <a:rPr lang="en-GB" err="1"/>
              <a:t>vpravo</a:t>
            </a:r>
            <a:endParaRPr lang="cs-CZ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F58924BB-3B35-4323-A66B-6B774387B67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4257651" cy="6857999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/>
              <a:t>Kliknutím na ikonu uprostřed boxu vložte obrázek</a:t>
            </a:r>
          </a:p>
        </p:txBody>
      </p: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469BFA4E-7D9B-13BC-BBDB-59368CE33DB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896534" y="6327369"/>
            <a:ext cx="641417" cy="221070"/>
          </a:xfrm>
        </p:spPr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A6820CC-B2E9-BDF6-B309-DB2217F73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000" y="1605330"/>
            <a:ext cx="6787564" cy="44620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128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rázky pod sebou – Vpra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9" y="359999"/>
            <a:ext cx="6793200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err="1"/>
              <a:t>Zde</a:t>
            </a:r>
            <a:r>
              <a:rPr lang="en-GB"/>
              <a:t> </a:t>
            </a:r>
            <a:r>
              <a:rPr lang="en-GB" err="1"/>
              <a:t>vložte</a:t>
            </a:r>
            <a:r>
              <a:rPr lang="en-GB"/>
              <a:t> </a:t>
            </a:r>
            <a:r>
              <a:rPr lang="en-GB" err="1"/>
              <a:t>název</a:t>
            </a:r>
            <a:r>
              <a:rPr lang="en-GB"/>
              <a:t> </a:t>
            </a:r>
            <a:r>
              <a:rPr lang="en-GB" err="1"/>
              <a:t>kapitoly</a:t>
            </a:r>
            <a:br>
              <a:rPr lang="en-GB"/>
            </a:br>
            <a:r>
              <a:rPr lang="en-GB" err="1"/>
              <a:t>Dva</a:t>
            </a:r>
            <a:r>
              <a:rPr lang="en-GB"/>
              <a:t> </a:t>
            </a:r>
            <a:r>
              <a:rPr lang="en-GB" err="1"/>
              <a:t>obrázky</a:t>
            </a:r>
            <a:r>
              <a:rPr lang="en-GB"/>
              <a:t> pod </a:t>
            </a:r>
            <a:r>
              <a:rPr lang="en-GB" err="1"/>
              <a:t>sebou</a:t>
            </a:r>
            <a:r>
              <a:rPr lang="en-GB"/>
              <a:t> – </a:t>
            </a:r>
            <a:r>
              <a:rPr lang="en-GB" err="1"/>
              <a:t>vpravo</a:t>
            </a:r>
            <a:br>
              <a:rPr lang="en-GB"/>
            </a:br>
            <a:endParaRPr lang="cs-CZ"/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8" name="Footer Placeholder 12">
            <a:extLst>
              <a:ext uri="{FF2B5EF4-FFF2-40B4-BE49-F238E27FC236}">
                <a16:creationId xmlns:a16="http://schemas.microsoft.com/office/drawing/2014/main" id="{43E02C34-D9BC-5C5F-DA86-AB5F6243D18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6346110" cy="221070"/>
          </a:xfrm>
        </p:spPr>
        <p:txBody>
          <a:bodyPr/>
          <a:lstStyle/>
          <a:p>
            <a:r>
              <a:rPr lang="cs-CZ"/>
              <a:t>Dlouhý název příslušné prezentace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38CAC93D-989B-081A-AA26-4A82EFABAB4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922959" y="0"/>
            <a:ext cx="4269041" cy="3301200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/>
              <a:t>Kliknutím na ikonu uprostřed boxu vložte obrázek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E5E35821-A1E6-CD8A-A35F-7DEC3F4F18D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922959" y="3568390"/>
            <a:ext cx="4269041" cy="3301200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/>
              <a:t>Kliknutím na ikonu uprostřed boxu vložte obrázek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93C60A-D7B1-C4BC-069E-D7AA1EB5F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00" y="1508400"/>
            <a:ext cx="6807948" cy="44590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98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2518" y="357188"/>
            <a:ext cx="8103489" cy="8035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err="1"/>
              <a:t>Zde</a:t>
            </a:r>
            <a:r>
              <a:rPr lang="en-GB"/>
              <a:t> </a:t>
            </a:r>
            <a:r>
              <a:rPr lang="en-GB" err="1"/>
              <a:t>vložte</a:t>
            </a:r>
            <a:r>
              <a:rPr lang="en-GB"/>
              <a:t> </a:t>
            </a:r>
            <a:r>
              <a:rPr lang="en-GB" err="1"/>
              <a:t>nadpis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518" y="1509714"/>
            <a:ext cx="8103489" cy="40615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Bod 1</a:t>
            </a:r>
          </a:p>
          <a:p>
            <a:pPr lvl="1"/>
            <a:r>
              <a:rPr lang="en-GB"/>
              <a:t>Bod 2</a:t>
            </a:r>
          </a:p>
          <a:p>
            <a:pPr lvl="2"/>
            <a:r>
              <a:rPr lang="en-GB"/>
              <a:t>Bod 3</a:t>
            </a:r>
          </a:p>
          <a:p>
            <a:pPr lvl="3"/>
            <a:r>
              <a:rPr lang="en-GB"/>
              <a:t>Bod 4</a:t>
            </a:r>
          </a:p>
          <a:p>
            <a:pPr lvl="4"/>
            <a:r>
              <a:rPr lang="en-GB"/>
              <a:t>Bod 5</a:t>
            </a:r>
          </a:p>
          <a:p>
            <a:pPr lvl="5"/>
            <a:r>
              <a:rPr lang="en-GB"/>
              <a:t>Bod 6</a:t>
            </a:r>
          </a:p>
          <a:p>
            <a:pPr lvl="6"/>
            <a:r>
              <a:rPr lang="en-GB"/>
              <a:t>Bod 7</a:t>
            </a:r>
          </a:p>
          <a:p>
            <a:pPr lvl="1"/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9079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cs-CZ"/>
              <a:t>Dlouhý název příslušné prezentace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58" r:id="rId2"/>
    <p:sldLayoutId id="2147483650" r:id="rId3"/>
    <p:sldLayoutId id="2147483753" r:id="rId4"/>
    <p:sldLayoutId id="2147483752" r:id="rId5"/>
    <p:sldLayoutId id="2147483759" r:id="rId6"/>
    <p:sldLayoutId id="2147483747" r:id="rId7"/>
    <p:sldLayoutId id="2147483760" r:id="rId8"/>
    <p:sldLayoutId id="2147483748" r:id="rId9"/>
    <p:sldLayoutId id="2147483761" r:id="rId10"/>
    <p:sldLayoutId id="2147483750" r:id="rId11"/>
    <p:sldLayoutId id="2147483751" r:id="rId12"/>
    <p:sldLayoutId id="2147483754" r:id="rId13"/>
    <p:sldLayoutId id="2147483755" r:id="rId14"/>
    <p:sldLayoutId id="2147483757" r:id="rId15"/>
    <p:sldLayoutId id="2147483756" r:id="rId16"/>
    <p:sldLayoutId id="2147483762" r:id="rId17"/>
    <p:sldLayoutId id="2147483763" r:id="rId18"/>
    <p:sldLayoutId id="2147483764" r:id="rId19"/>
    <p:sldLayoutId id="2147483666" r:id="rId20"/>
    <p:sldLayoutId id="2147483766" r:id="rId21"/>
    <p:sldLayoutId id="2147483767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400"/>
        </a:lnSpc>
        <a:spcBef>
          <a:spcPts val="240"/>
        </a:spcBef>
        <a:buClr>
          <a:schemeClr val="tx1"/>
        </a:buClr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1113" indent="0" algn="l" defTabSz="914400" rtl="0" eaLnBrk="1" latinLnBrk="0" hangingPunct="1">
        <a:lnSpc>
          <a:spcPts val="2400"/>
        </a:lnSpc>
        <a:spcBef>
          <a:spcPts val="240"/>
        </a:spcBef>
        <a:buClr>
          <a:schemeClr val="accent3"/>
        </a:buClr>
        <a:buFont typeface="Arial" panose="020B0604020202020204" pitchFamily="34" charset="0"/>
        <a:buNone/>
        <a:tabLst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439737" indent="-285750" algn="l" defTabSz="914400" rtl="0" eaLnBrk="1" latinLnBrk="0" hangingPunct="1">
        <a:lnSpc>
          <a:spcPts val="2400"/>
        </a:lnSpc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tabLst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81025" indent="-285750" algn="l" defTabSz="914400" rtl="0" eaLnBrk="1" latinLnBrk="0" hangingPunct="1">
        <a:lnSpc>
          <a:spcPts val="2400"/>
        </a:lnSpc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tabLst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58825" indent="-273050" algn="l" defTabSz="914400" rtl="0" eaLnBrk="1" latinLnBrk="0" hangingPunct="1">
        <a:lnSpc>
          <a:spcPts val="2400"/>
        </a:lnSpc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tabLst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1209675" indent="-212725" algn="l" defTabSz="914400" rtl="0" eaLnBrk="1" latinLnBrk="0" hangingPunct="1">
        <a:lnSpc>
          <a:spcPts val="2400"/>
        </a:lnSpc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tabLst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613" indent="-214313" algn="l" defTabSz="914400" rtl="0" eaLnBrk="1" latinLnBrk="0" hangingPunct="1">
        <a:lnSpc>
          <a:spcPts val="2400"/>
        </a:lnSpc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tabLst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80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96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8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3444">
          <p15:clr>
            <a:srgbClr val="F26B43"/>
          </p15:clr>
        </p15:guide>
        <p15:guide id="4" pos="419">
          <p15:clr>
            <a:srgbClr val="F26B43"/>
          </p15:clr>
        </p15:guide>
        <p15:guide id="5" pos="7261">
          <p15:clr>
            <a:srgbClr val="F26B43"/>
          </p15:clr>
        </p15:guide>
        <p15:guide id="6" orient="horz" pos="3375">
          <p15:clr>
            <a:srgbClr val="F26B43"/>
          </p15:clr>
        </p15:guide>
        <p15:guide id="7" pos="551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hyperlink" Target="http://www.spravazeleznic.cz/interaktivn&#237;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customXml" Target="../ink/ink1.xml"/><Relationship Id="rId7" Type="http://schemas.openxmlformats.org/officeDocument/2006/relationships/customXml" Target="../ink/ink4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3.xml"/><Relationship Id="rId5" Type="http://schemas.openxmlformats.org/officeDocument/2006/relationships/customXml" Target="../ink/ink2.xml"/><Relationship Id="rId10" Type="http://schemas.openxmlformats.org/officeDocument/2006/relationships/customXml" Target="../ink/ink7.xml"/><Relationship Id="rId4" Type="http://schemas.openxmlformats.org/officeDocument/2006/relationships/image" Target="../media/image47.png"/><Relationship Id="rId9" Type="http://schemas.openxmlformats.org/officeDocument/2006/relationships/customXml" Target="../ink/ink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0AB9B0-6094-167C-EC05-2CCF76473A41}"/>
              </a:ext>
            </a:extLst>
          </p:cNvPr>
          <p:cNvSpPr txBox="1">
            <a:spLocks/>
          </p:cNvSpPr>
          <p:nvPr/>
        </p:nvSpPr>
        <p:spPr>
          <a:xfrm>
            <a:off x="662520" y="4038140"/>
            <a:ext cx="4490581" cy="159657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spcBef>
                <a:spcPts val="24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988" indent="-128588" algn="l" defTabSz="914400" rtl="0" eaLnBrk="1" latinLnBrk="0" hangingPunct="1">
              <a:spcBef>
                <a:spcPts val="240"/>
              </a:spcBef>
              <a:buClrTx/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7025" indent="-18891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7025" indent="-18891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7025" indent="-18891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48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64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B59"/>
              </a:buClr>
              <a:defRPr/>
            </a:pPr>
            <a:r>
              <a:rPr lang="cs-CZ" sz="1400" dirty="0">
                <a:ea typeface="Verdana"/>
              </a:rPr>
              <a:t>Jan Cerha</a:t>
            </a:r>
          </a:p>
          <a:p>
            <a:pPr>
              <a:buClr>
                <a:srgbClr val="002B59"/>
              </a:buClr>
              <a:defRPr/>
            </a:pPr>
            <a:r>
              <a:rPr lang="cs-CZ" sz="1100" b="0" dirty="0"/>
              <a:t>Manažer</a:t>
            </a:r>
            <a:endParaRPr lang="cs-CZ" sz="1100" b="0" dirty="0">
              <a:ea typeface="Verdana"/>
            </a:endParaRPr>
          </a:p>
          <a:p>
            <a:pPr>
              <a:defRPr/>
            </a:pPr>
            <a:r>
              <a:rPr lang="cs-CZ" sz="1100" b="0" dirty="0">
                <a:ea typeface="Verdana"/>
              </a:rPr>
              <a:t>Odbor přípravy staveb</a:t>
            </a:r>
          </a:p>
          <a:p>
            <a:pPr>
              <a:buClr>
                <a:srgbClr val="002B59"/>
              </a:buClr>
              <a:defRPr/>
            </a:pPr>
            <a:endParaRPr lang="cs-CZ" sz="700" b="0"/>
          </a:p>
          <a:p>
            <a:pPr>
              <a:buClr>
                <a:srgbClr val="002B59"/>
              </a:buClr>
              <a:defRPr/>
            </a:pPr>
            <a:r>
              <a:rPr lang="cs-CZ" sz="1100" b="0" dirty="0"/>
              <a:t>25. září 2025</a:t>
            </a:r>
            <a:endParaRPr lang="cs-CZ" sz="1100" b="0" dirty="0">
              <a:ea typeface="Verdana"/>
            </a:endParaRPr>
          </a:p>
        </p:txBody>
      </p:sp>
      <p:pic>
        <p:nvPicPr>
          <p:cNvPr id="6" name="Obrázek 9">
            <a:extLst>
              <a:ext uri="{FF2B5EF4-FFF2-40B4-BE49-F238E27FC236}">
                <a16:creationId xmlns:a16="http://schemas.microsoft.com/office/drawing/2014/main" id="{4E9678A8-8D8A-D53A-C07F-888C27377F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520" y="5634712"/>
            <a:ext cx="1713673" cy="63568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742B42E-7227-6E72-C67A-51D26E50C910}"/>
              </a:ext>
            </a:extLst>
          </p:cNvPr>
          <p:cNvSpPr txBox="1"/>
          <p:nvPr/>
        </p:nvSpPr>
        <p:spPr>
          <a:xfrm>
            <a:off x="663171" y="1608204"/>
            <a:ext cx="4757241" cy="923330"/>
          </a:xfrm>
          <a:prstGeom prst="rect">
            <a:avLst/>
          </a:prstGeom>
          <a:noFill/>
          <a:ln w="12700"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b="1">
                <a:latin typeface="+mj-lt"/>
              </a:rPr>
              <a:t>Prioritní projekty železniční infrastruktury, projekty VRT v regionu střední a východní Moravy</a:t>
            </a:r>
            <a:endParaRPr lang="cs-CZ"/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65407104-1C4F-7AF6-8D19-B792F1A6E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50" y="0"/>
            <a:ext cx="5619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9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A4AA3-6A15-DC42-04B6-63BCF37B7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Zástupný symbol obrázku 13" descr="Obsah obrázku mapa, text, atlas&#10;&#10;Obsah generovaný pomocí AI může být nesprávný.">
            <a:extLst>
              <a:ext uri="{FF2B5EF4-FFF2-40B4-BE49-F238E27FC236}">
                <a16:creationId xmlns:a16="http://schemas.microsoft.com/office/drawing/2014/main" id="{49D725DF-9646-8698-655E-82A546E275B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" r="3546"/>
          <a:stretch>
            <a:fillRect/>
          </a:stretch>
        </p:blipFill>
        <p:spPr>
          <a:xfrm>
            <a:off x="7467600" y="360363"/>
            <a:ext cx="4724400" cy="5707062"/>
          </a:xfr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7BFE8DA-D652-E5F8-0D4D-C8FAF21B1BD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Střední Morava-křižovatka dopravních a ekonomických zájmů</a:t>
            </a:r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762771B6-A761-3CAC-B048-440BF7686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451" y="1179699"/>
            <a:ext cx="6436150" cy="3176401"/>
          </a:xfrm>
        </p:spPr>
        <p:txBody>
          <a:bodyPr/>
          <a:lstStyle/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elektrizace trati v délce 36 km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trať projde komplexní rekonstrukcí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rychlost bude zvýšena až na 120 km/h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dojde ke zkrácení cestovních dob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ve stanicích a zastávkách budou vybudována nástupiště </a:t>
            </a:r>
            <a:br>
              <a:rPr lang="cs-CZ"/>
            </a:br>
            <a:r>
              <a:rPr lang="cs-CZ"/>
              <a:t>s bezbariérovým přístupem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15 přejezdů bude zrušeno a nahrazeno novou komunikací nebo mimoúrovňovým křížením 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aktuálně probíhá zpracování Záměru projektu</a:t>
            </a:r>
          </a:p>
        </p:txBody>
      </p:sp>
      <p:sp>
        <p:nvSpPr>
          <p:cNvPr id="7" name="Nadpis 4">
            <a:extLst>
              <a:ext uri="{FF2B5EF4-FFF2-40B4-BE49-F238E27FC236}">
                <a16:creationId xmlns:a16="http://schemas.microsoft.com/office/drawing/2014/main" id="{718CBEB1-755E-6CF8-9CAB-BB2929A15425}"/>
              </a:ext>
            </a:extLst>
          </p:cNvPr>
          <p:cNvSpPr txBox="1">
            <a:spLocks/>
          </p:cNvSpPr>
          <p:nvPr/>
        </p:nvSpPr>
        <p:spPr>
          <a:xfrm>
            <a:off x="599650" y="511927"/>
            <a:ext cx="7210467" cy="4078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err="1">
                <a:solidFill>
                  <a:srgbClr val="002060"/>
                </a:solidFill>
              </a:rPr>
              <a:t>Elektrizace</a:t>
            </a:r>
            <a:r>
              <a:rPr lang="it-IT" sz="1800">
                <a:solidFill>
                  <a:srgbClr val="002060"/>
                </a:solidFill>
              </a:rPr>
              <a:t> </a:t>
            </a:r>
            <a:r>
              <a:rPr lang="it-IT" sz="1800" err="1">
                <a:solidFill>
                  <a:srgbClr val="002060"/>
                </a:solidFill>
              </a:rPr>
              <a:t>trati</a:t>
            </a:r>
            <a:r>
              <a:rPr lang="it-IT" sz="1800">
                <a:solidFill>
                  <a:srgbClr val="002060"/>
                </a:solidFill>
              </a:rPr>
              <a:t> </a:t>
            </a:r>
            <a:r>
              <a:rPr lang="it-IT" sz="1800" err="1">
                <a:solidFill>
                  <a:srgbClr val="002060"/>
                </a:solidFill>
              </a:rPr>
              <a:t>Staré</a:t>
            </a:r>
            <a:r>
              <a:rPr lang="it-IT" sz="1800">
                <a:solidFill>
                  <a:srgbClr val="002060"/>
                </a:solidFill>
              </a:rPr>
              <a:t> </a:t>
            </a:r>
            <a:r>
              <a:rPr lang="it-IT" sz="1800" err="1">
                <a:solidFill>
                  <a:srgbClr val="002060"/>
                </a:solidFill>
              </a:rPr>
              <a:t>Město</a:t>
            </a:r>
            <a:r>
              <a:rPr lang="it-IT" sz="1800">
                <a:solidFill>
                  <a:srgbClr val="002060"/>
                </a:solidFill>
              </a:rPr>
              <a:t> u </a:t>
            </a:r>
            <a:r>
              <a:rPr lang="it-IT" sz="1800" err="1">
                <a:solidFill>
                  <a:srgbClr val="002060"/>
                </a:solidFill>
              </a:rPr>
              <a:t>Uherského</a:t>
            </a:r>
            <a:r>
              <a:rPr lang="it-IT" sz="1800">
                <a:solidFill>
                  <a:srgbClr val="002060"/>
                </a:solidFill>
              </a:rPr>
              <a:t> </a:t>
            </a:r>
            <a:r>
              <a:rPr lang="it-IT" sz="1800" err="1">
                <a:solidFill>
                  <a:srgbClr val="002060"/>
                </a:solidFill>
              </a:rPr>
              <a:t>Hradiště</a:t>
            </a:r>
            <a:r>
              <a:rPr lang="it-IT" sz="1800">
                <a:solidFill>
                  <a:srgbClr val="002060"/>
                </a:solidFill>
              </a:rPr>
              <a:t> </a:t>
            </a:r>
            <a:br>
              <a:rPr lang="cs-CZ" sz="1800">
                <a:solidFill>
                  <a:srgbClr val="002060"/>
                </a:solidFill>
              </a:rPr>
            </a:br>
            <a:r>
              <a:rPr lang="it-IT" sz="1800">
                <a:solidFill>
                  <a:srgbClr val="002060"/>
                </a:solidFill>
              </a:rPr>
              <a:t>– </a:t>
            </a:r>
            <a:r>
              <a:rPr lang="it-IT" sz="1800" err="1">
                <a:solidFill>
                  <a:srgbClr val="002060"/>
                </a:solidFill>
              </a:rPr>
              <a:t>Bojkovice</a:t>
            </a:r>
            <a:r>
              <a:rPr lang="it-IT" sz="1800">
                <a:solidFill>
                  <a:srgbClr val="002060"/>
                </a:solidFill>
              </a:rPr>
              <a:t> </a:t>
            </a:r>
            <a:r>
              <a:rPr lang="it-IT" sz="1800" err="1">
                <a:solidFill>
                  <a:srgbClr val="002060"/>
                </a:solidFill>
              </a:rPr>
              <a:t>město</a:t>
            </a:r>
            <a:endParaRPr lang="it-IT" sz="1800">
              <a:solidFill>
                <a:srgbClr val="002060"/>
              </a:solidFill>
            </a:endParaRP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16BB83ED-A413-90F5-8B0E-1F6EBCD8F7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583869"/>
              </p:ext>
            </p:extLst>
          </p:nvPr>
        </p:nvGraphicFramePr>
        <p:xfrm>
          <a:off x="599650" y="4730377"/>
          <a:ext cx="5425931" cy="94792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482638">
                  <a:extLst>
                    <a:ext uri="{9D8B030D-6E8A-4147-A177-3AD203B41FA5}">
                      <a16:colId xmlns:a16="http://schemas.microsoft.com/office/drawing/2014/main" val="2850522890"/>
                    </a:ext>
                  </a:extLst>
                </a:gridCol>
                <a:gridCol w="1943293">
                  <a:extLst>
                    <a:ext uri="{9D8B030D-6E8A-4147-A177-3AD203B41FA5}">
                      <a16:colId xmlns:a16="http://schemas.microsoft.com/office/drawing/2014/main" val="2291129793"/>
                    </a:ext>
                  </a:extLst>
                </a:gridCol>
              </a:tblGrid>
              <a:tr h="473962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lnSpc>
                          <a:spcPts val="1050"/>
                        </a:lnSpc>
                        <a:buNone/>
                      </a:pPr>
                      <a:r>
                        <a:rPr lang="cs-CZ" sz="15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Předpoklad realizace</a:t>
                      </a:r>
                      <a:endParaRPr lang="cs-CZ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lnSpc>
                          <a:spcPts val="1050"/>
                        </a:lnSpc>
                        <a:buNone/>
                      </a:pPr>
                      <a:r>
                        <a:rPr lang="cs-CZ" sz="1600" b="1" i="0" u="none" strike="noStrike" kern="1200">
                          <a:solidFill>
                            <a:srgbClr val="002B59"/>
                          </a:solidFill>
                          <a:effectLst/>
                          <a:latin typeface="Verdana"/>
                        </a:rPr>
                        <a:t>2030 – 2032</a:t>
                      </a:r>
                      <a:endParaRPr lang="cs-CZ" sz="1600" b="1" i="0" u="none" strike="noStrike">
                        <a:effectLst/>
                        <a:latin typeface="Verdan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234387"/>
                  </a:ext>
                </a:extLst>
              </a:tr>
              <a:tr h="473962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lnSpc>
                          <a:spcPts val="1050"/>
                        </a:lnSpc>
                        <a:buNone/>
                      </a:pPr>
                      <a:r>
                        <a:rPr lang="cs-CZ" sz="1500" b="1" i="0" u="none" strike="noStrike" kern="120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Předpokládané náklady</a:t>
                      </a:r>
                      <a:endParaRPr lang="cs-CZ" sz="1500" b="1" i="0" u="none" strike="noStrike">
                        <a:solidFill>
                          <a:schemeClr val="tx1"/>
                        </a:solidFill>
                        <a:effectLst/>
                        <a:latin typeface="Verdan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lnSpc>
                          <a:spcPts val="1050"/>
                        </a:lnSpc>
                        <a:buNone/>
                      </a:pPr>
                      <a:r>
                        <a:rPr lang="cs-CZ" sz="1600" b="1" i="0" u="none" strike="noStrike" kern="1200">
                          <a:solidFill>
                            <a:srgbClr val="001F42"/>
                          </a:solidFill>
                          <a:effectLst/>
                          <a:latin typeface="Verdana"/>
                        </a:rPr>
                        <a:t>16 539 mil. Kč</a:t>
                      </a:r>
                      <a:endParaRPr lang="cs-CZ" sz="1600" b="1" i="0" u="none" strike="noStrike">
                        <a:effectLst/>
                        <a:latin typeface="Verdan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8082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050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FB1E5-B101-974E-8CB2-C21C1F57F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Zástupný symbol obrázku 13" descr="Obsah obrázku mapa, text, atlas&#10;&#10;Obsah generovaný pomocí AI může být nesprávný.">
            <a:extLst>
              <a:ext uri="{FF2B5EF4-FFF2-40B4-BE49-F238E27FC236}">
                <a16:creationId xmlns:a16="http://schemas.microsoft.com/office/drawing/2014/main" id="{44DCD1F5-F562-CAFD-CF02-84AD6C70816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r="3758"/>
          <a:stretch>
            <a:fillRect/>
          </a:stretch>
        </p:blipFill>
        <p:spPr>
          <a:xfrm>
            <a:off x="7467600" y="360363"/>
            <a:ext cx="4724400" cy="5707062"/>
          </a:xfr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2DEB06F-BD0A-BA0F-664D-4B6E0942406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Střední Morava-křižovatka dopravních a ekonomických zájmů</a:t>
            </a:r>
          </a:p>
        </p:txBody>
      </p:sp>
      <p:sp>
        <p:nvSpPr>
          <p:cNvPr id="7" name="Nadpis 4">
            <a:extLst>
              <a:ext uri="{FF2B5EF4-FFF2-40B4-BE49-F238E27FC236}">
                <a16:creationId xmlns:a16="http://schemas.microsoft.com/office/drawing/2014/main" id="{D05C2781-B414-E9A5-9A0E-9959BFF93B43}"/>
              </a:ext>
            </a:extLst>
          </p:cNvPr>
          <p:cNvSpPr txBox="1">
            <a:spLocks/>
          </p:cNvSpPr>
          <p:nvPr/>
        </p:nvSpPr>
        <p:spPr>
          <a:xfrm>
            <a:off x="662519" y="503644"/>
            <a:ext cx="7210467" cy="4078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err="1">
                <a:solidFill>
                  <a:srgbClr val="002060"/>
                </a:solidFill>
              </a:rPr>
              <a:t>Elektrizace</a:t>
            </a:r>
            <a:r>
              <a:rPr lang="it-IT" sz="1800">
                <a:solidFill>
                  <a:srgbClr val="002060"/>
                </a:solidFill>
              </a:rPr>
              <a:t> </a:t>
            </a:r>
            <a:r>
              <a:rPr lang="it-IT" sz="1800" err="1">
                <a:solidFill>
                  <a:srgbClr val="002060"/>
                </a:solidFill>
              </a:rPr>
              <a:t>trati</a:t>
            </a:r>
            <a:r>
              <a:rPr lang="it-IT" sz="1800">
                <a:solidFill>
                  <a:srgbClr val="002060"/>
                </a:solidFill>
              </a:rPr>
              <a:t> </a:t>
            </a:r>
            <a:r>
              <a:rPr lang="it-IT" sz="1800" err="1">
                <a:solidFill>
                  <a:srgbClr val="002060"/>
                </a:solidFill>
              </a:rPr>
              <a:t>Újezdec</a:t>
            </a:r>
            <a:r>
              <a:rPr lang="it-IT" sz="1800">
                <a:solidFill>
                  <a:srgbClr val="002060"/>
                </a:solidFill>
              </a:rPr>
              <a:t> u </a:t>
            </a:r>
            <a:r>
              <a:rPr lang="it-IT" sz="1800" err="1">
                <a:solidFill>
                  <a:srgbClr val="002060"/>
                </a:solidFill>
              </a:rPr>
              <a:t>Luhačovic</a:t>
            </a:r>
            <a:r>
              <a:rPr lang="it-IT" sz="1800">
                <a:solidFill>
                  <a:srgbClr val="002060"/>
                </a:solidFill>
              </a:rPr>
              <a:t> (mimo) </a:t>
            </a:r>
            <a:br>
              <a:rPr lang="cs-CZ" sz="1800">
                <a:solidFill>
                  <a:srgbClr val="002060"/>
                </a:solidFill>
              </a:rPr>
            </a:br>
            <a:r>
              <a:rPr lang="it-IT" sz="1800">
                <a:solidFill>
                  <a:srgbClr val="002060"/>
                </a:solidFill>
              </a:rPr>
              <a:t>– </a:t>
            </a:r>
            <a:r>
              <a:rPr lang="it-IT" sz="1800" err="1">
                <a:solidFill>
                  <a:srgbClr val="002060"/>
                </a:solidFill>
              </a:rPr>
              <a:t>Luhačovice</a:t>
            </a:r>
            <a:r>
              <a:rPr lang="it-IT" sz="1800">
                <a:solidFill>
                  <a:srgbClr val="002060"/>
                </a:solidFill>
              </a:rPr>
              <a:t> (</a:t>
            </a:r>
            <a:r>
              <a:rPr lang="it-IT" sz="1800" err="1">
                <a:solidFill>
                  <a:srgbClr val="002060"/>
                </a:solidFill>
              </a:rPr>
              <a:t>včetně</a:t>
            </a:r>
            <a:r>
              <a:rPr lang="it-IT" sz="1800">
                <a:solidFill>
                  <a:srgbClr val="002060"/>
                </a:solidFill>
              </a:rPr>
              <a:t>)</a:t>
            </a: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C5FD4689-D96E-10CD-0D0D-13CE4CB966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455357"/>
              </p:ext>
            </p:extLst>
          </p:nvPr>
        </p:nvGraphicFramePr>
        <p:xfrm>
          <a:off x="670069" y="4851027"/>
          <a:ext cx="5425931" cy="94792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482638">
                  <a:extLst>
                    <a:ext uri="{9D8B030D-6E8A-4147-A177-3AD203B41FA5}">
                      <a16:colId xmlns:a16="http://schemas.microsoft.com/office/drawing/2014/main" val="2850522890"/>
                    </a:ext>
                  </a:extLst>
                </a:gridCol>
                <a:gridCol w="1943293">
                  <a:extLst>
                    <a:ext uri="{9D8B030D-6E8A-4147-A177-3AD203B41FA5}">
                      <a16:colId xmlns:a16="http://schemas.microsoft.com/office/drawing/2014/main" val="2291129793"/>
                    </a:ext>
                  </a:extLst>
                </a:gridCol>
              </a:tblGrid>
              <a:tr h="473962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lnSpc>
                          <a:spcPts val="1050"/>
                        </a:lnSpc>
                        <a:buNone/>
                      </a:pPr>
                      <a:r>
                        <a:rPr lang="cs-CZ" sz="15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Předpoklad realizace</a:t>
                      </a:r>
                      <a:endParaRPr lang="cs-CZ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lnSpc>
                          <a:spcPts val="1050"/>
                        </a:lnSpc>
                        <a:buNone/>
                      </a:pPr>
                      <a:r>
                        <a:rPr lang="cs-CZ" sz="1600" b="1" i="0" u="none" strike="noStrike" kern="1200">
                          <a:solidFill>
                            <a:srgbClr val="002B59"/>
                          </a:solidFill>
                          <a:effectLst/>
                          <a:latin typeface="Verdana"/>
                        </a:rPr>
                        <a:t>2030 – 2032</a:t>
                      </a:r>
                      <a:endParaRPr lang="cs-CZ" sz="1600" b="1" i="0" u="none" strike="noStrike">
                        <a:effectLst/>
                        <a:latin typeface="Verdan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234387"/>
                  </a:ext>
                </a:extLst>
              </a:tr>
              <a:tr h="473962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lnSpc>
                          <a:spcPts val="1050"/>
                        </a:lnSpc>
                        <a:buNone/>
                      </a:pPr>
                      <a:r>
                        <a:rPr lang="cs-CZ" sz="1500" b="1" i="0" u="none" strike="noStrike" kern="120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Předpokládané náklady</a:t>
                      </a:r>
                      <a:endParaRPr lang="cs-CZ" sz="1500" b="1" i="0" u="none" strike="noStrike">
                        <a:solidFill>
                          <a:schemeClr val="tx1"/>
                        </a:solidFill>
                        <a:effectLst/>
                        <a:latin typeface="Verdan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lnSpc>
                          <a:spcPts val="1050"/>
                        </a:lnSpc>
                        <a:buNone/>
                      </a:pPr>
                      <a:r>
                        <a:rPr lang="cs-CZ" sz="1600" b="1" i="0" u="none" strike="noStrike" kern="1200">
                          <a:solidFill>
                            <a:srgbClr val="001F42"/>
                          </a:solidFill>
                          <a:effectLst/>
                          <a:latin typeface="Verdana"/>
                        </a:rPr>
                        <a:t>2 225 mil. Kč</a:t>
                      </a:r>
                      <a:endParaRPr lang="cs-CZ" sz="1600" b="1" i="0" u="none" strike="noStrike">
                        <a:effectLst/>
                        <a:latin typeface="Verdan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808293"/>
                  </a:ext>
                </a:extLst>
              </a:tr>
            </a:tbl>
          </a:graphicData>
        </a:graphic>
      </p:graphicFrame>
      <p:sp>
        <p:nvSpPr>
          <p:cNvPr id="6" name="Zástupný obsah 10">
            <a:extLst>
              <a:ext uri="{FF2B5EF4-FFF2-40B4-BE49-F238E27FC236}">
                <a16:creationId xmlns:a16="http://schemas.microsoft.com/office/drawing/2014/main" id="{8A530FD4-2455-443D-87F9-72DF14530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19" y="1059049"/>
            <a:ext cx="6582831" cy="2992251"/>
          </a:xfrm>
        </p:spPr>
        <p:txBody>
          <a:bodyPr/>
          <a:lstStyle/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elektrizace trati v délce 10 km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trať projde komplexní rekonstrukcí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ve stanicích a zastávkách budou vybudována nástupiště </a:t>
            </a:r>
            <a:br>
              <a:rPr lang="cs-CZ"/>
            </a:br>
            <a:r>
              <a:rPr lang="cs-CZ"/>
              <a:t>s bezbariérovým přístupem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společně s předchozí stavbou dojde např. u linky R18 Praha - Luhačovice ke zkrácení cestovní doby o 20 minut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9 přejezdů bude zrušeno a nahrazeno novou komunikací nebo mimoúrovňovým křížením 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aktuálně probíhá zpracování Záměru projektu</a:t>
            </a:r>
          </a:p>
        </p:txBody>
      </p:sp>
    </p:spTree>
    <p:extLst>
      <p:ext uri="{BB962C8B-B14F-4D97-AF65-F5344CB8AC3E}">
        <p14:creationId xmlns:p14="http://schemas.microsoft.com/office/powerpoint/2010/main" val="293691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09408-972E-474D-EDB3-C0241230F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Zástupný symbol obrázku 13" descr="Obsah obrázku mapa, atlas, text&#10;&#10;Obsah generovaný pomocí AI může být nesprávný.">
            <a:extLst>
              <a:ext uri="{FF2B5EF4-FFF2-40B4-BE49-F238E27FC236}">
                <a16:creationId xmlns:a16="http://schemas.microsoft.com/office/drawing/2014/main" id="{00828113-6028-8464-997F-8908221E016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" r="4050"/>
          <a:stretch>
            <a:fillRect/>
          </a:stretch>
        </p:blipFill>
        <p:spPr>
          <a:xfrm>
            <a:off x="7467600" y="360363"/>
            <a:ext cx="4724400" cy="5707062"/>
          </a:xfr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80C59EF-FD10-A3C9-C4A9-EB4E74680FB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Střední Morava-křižovatka dopravních a ekonomických zájmů</a:t>
            </a:r>
          </a:p>
        </p:txBody>
      </p:sp>
      <p:sp>
        <p:nvSpPr>
          <p:cNvPr id="7" name="Nadpis 4">
            <a:extLst>
              <a:ext uri="{FF2B5EF4-FFF2-40B4-BE49-F238E27FC236}">
                <a16:creationId xmlns:a16="http://schemas.microsoft.com/office/drawing/2014/main" id="{48034B85-D704-9169-ECEE-C2B4FA0BD105}"/>
              </a:ext>
            </a:extLst>
          </p:cNvPr>
          <p:cNvSpPr txBox="1">
            <a:spLocks/>
          </p:cNvSpPr>
          <p:nvPr/>
        </p:nvSpPr>
        <p:spPr>
          <a:xfrm>
            <a:off x="701250" y="491071"/>
            <a:ext cx="5573691" cy="4078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err="1">
                <a:solidFill>
                  <a:srgbClr val="002060"/>
                </a:solidFill>
              </a:rPr>
              <a:t>Elektrizace</a:t>
            </a:r>
            <a:r>
              <a:rPr lang="it-IT" sz="1800">
                <a:solidFill>
                  <a:srgbClr val="002060"/>
                </a:solidFill>
              </a:rPr>
              <a:t> </a:t>
            </a:r>
            <a:r>
              <a:rPr lang="it-IT" sz="1800" err="1">
                <a:solidFill>
                  <a:srgbClr val="002060"/>
                </a:solidFill>
              </a:rPr>
              <a:t>trati</a:t>
            </a:r>
            <a:r>
              <a:rPr lang="it-IT" sz="1800">
                <a:solidFill>
                  <a:srgbClr val="002060"/>
                </a:solidFill>
              </a:rPr>
              <a:t> </a:t>
            </a:r>
            <a:r>
              <a:rPr lang="it-IT" sz="1800" err="1">
                <a:solidFill>
                  <a:srgbClr val="002060"/>
                </a:solidFill>
              </a:rPr>
              <a:t>Kunovice</a:t>
            </a:r>
            <a:r>
              <a:rPr lang="it-IT" sz="1800">
                <a:solidFill>
                  <a:srgbClr val="002060"/>
                </a:solidFill>
              </a:rPr>
              <a:t> (mimo) </a:t>
            </a:r>
            <a:br>
              <a:rPr lang="cs-CZ" sz="1800">
                <a:solidFill>
                  <a:srgbClr val="002060"/>
                </a:solidFill>
              </a:rPr>
            </a:br>
            <a:r>
              <a:rPr lang="it-IT" sz="1800">
                <a:solidFill>
                  <a:srgbClr val="002060"/>
                </a:solidFill>
              </a:rPr>
              <a:t>– </a:t>
            </a:r>
            <a:r>
              <a:rPr lang="it-IT" sz="1800" err="1">
                <a:solidFill>
                  <a:srgbClr val="002060"/>
                </a:solidFill>
              </a:rPr>
              <a:t>Veselí</a:t>
            </a:r>
            <a:r>
              <a:rPr lang="it-IT" sz="1800">
                <a:solidFill>
                  <a:srgbClr val="002060"/>
                </a:solidFill>
              </a:rPr>
              <a:t> </a:t>
            </a:r>
            <a:r>
              <a:rPr lang="it-IT" sz="1800" err="1">
                <a:solidFill>
                  <a:srgbClr val="002060"/>
                </a:solidFill>
              </a:rPr>
              <a:t>nad</a:t>
            </a:r>
            <a:r>
              <a:rPr lang="it-IT" sz="1800">
                <a:solidFill>
                  <a:srgbClr val="002060"/>
                </a:solidFill>
              </a:rPr>
              <a:t> </a:t>
            </a:r>
            <a:r>
              <a:rPr lang="it-IT" sz="1800" err="1">
                <a:solidFill>
                  <a:srgbClr val="002060"/>
                </a:solidFill>
              </a:rPr>
              <a:t>Moravou</a:t>
            </a:r>
            <a:r>
              <a:rPr lang="it-IT" sz="1800">
                <a:solidFill>
                  <a:srgbClr val="002060"/>
                </a:solidFill>
              </a:rPr>
              <a:t> (mimo)</a:t>
            </a: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FDB1C199-3EE4-CB4B-52C4-9BDDFFC3D8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580528"/>
              </p:ext>
            </p:extLst>
          </p:nvPr>
        </p:nvGraphicFramePr>
        <p:xfrm>
          <a:off x="650450" y="4586100"/>
          <a:ext cx="5425931" cy="94792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482638">
                  <a:extLst>
                    <a:ext uri="{9D8B030D-6E8A-4147-A177-3AD203B41FA5}">
                      <a16:colId xmlns:a16="http://schemas.microsoft.com/office/drawing/2014/main" val="2850522890"/>
                    </a:ext>
                  </a:extLst>
                </a:gridCol>
                <a:gridCol w="1943293">
                  <a:extLst>
                    <a:ext uri="{9D8B030D-6E8A-4147-A177-3AD203B41FA5}">
                      <a16:colId xmlns:a16="http://schemas.microsoft.com/office/drawing/2014/main" val="2291129793"/>
                    </a:ext>
                  </a:extLst>
                </a:gridCol>
              </a:tblGrid>
              <a:tr h="473962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lnSpc>
                          <a:spcPts val="1050"/>
                        </a:lnSpc>
                        <a:buNone/>
                      </a:pPr>
                      <a:r>
                        <a:rPr lang="cs-CZ" sz="15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Předpoklad realizace</a:t>
                      </a:r>
                      <a:endParaRPr lang="cs-CZ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lnSpc>
                          <a:spcPts val="1050"/>
                        </a:lnSpc>
                        <a:buNone/>
                      </a:pPr>
                      <a:r>
                        <a:rPr lang="cs-CZ" sz="1600" b="1" i="0" u="none" strike="noStrike" kern="1200">
                          <a:solidFill>
                            <a:srgbClr val="002B59"/>
                          </a:solidFill>
                          <a:effectLst/>
                          <a:latin typeface="Verdana"/>
                        </a:rPr>
                        <a:t>2030 – 2032</a:t>
                      </a:r>
                      <a:endParaRPr lang="cs-CZ" sz="1600" b="1" i="0" u="none" strike="noStrike">
                        <a:effectLst/>
                        <a:latin typeface="Verdan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234387"/>
                  </a:ext>
                </a:extLst>
              </a:tr>
              <a:tr h="473962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lnSpc>
                          <a:spcPts val="1050"/>
                        </a:lnSpc>
                        <a:buNone/>
                      </a:pPr>
                      <a:r>
                        <a:rPr lang="cs-CZ" sz="1500" b="1" i="0" u="none" strike="noStrike" kern="120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Předpokládané náklady</a:t>
                      </a:r>
                      <a:endParaRPr lang="cs-CZ" sz="1500" b="1" i="0" u="none" strike="noStrike">
                        <a:solidFill>
                          <a:schemeClr val="tx1"/>
                        </a:solidFill>
                        <a:effectLst/>
                        <a:latin typeface="Verdan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lnSpc>
                          <a:spcPts val="1050"/>
                        </a:lnSpc>
                        <a:buNone/>
                      </a:pPr>
                      <a:r>
                        <a:rPr lang="cs-CZ" sz="1600" b="1" i="0" u="none" strike="noStrike" kern="1200">
                          <a:solidFill>
                            <a:srgbClr val="001F42"/>
                          </a:solidFill>
                          <a:effectLst/>
                          <a:latin typeface="Verdana"/>
                        </a:rPr>
                        <a:t>3 777 mil. Kč</a:t>
                      </a:r>
                      <a:endParaRPr lang="cs-CZ" sz="1600" b="1" i="0" u="none" strike="noStrike">
                        <a:effectLst/>
                        <a:latin typeface="Verdan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808293"/>
                  </a:ext>
                </a:extLst>
              </a:tr>
            </a:tbl>
          </a:graphicData>
        </a:graphic>
      </p:graphicFrame>
      <p:sp>
        <p:nvSpPr>
          <p:cNvPr id="2" name="Zástupný obsah 10">
            <a:extLst>
              <a:ext uri="{FF2B5EF4-FFF2-40B4-BE49-F238E27FC236}">
                <a16:creationId xmlns:a16="http://schemas.microsoft.com/office/drawing/2014/main" id="{5A15598E-0F47-25D9-B041-9612DC61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450" y="1109849"/>
            <a:ext cx="6646331" cy="3265301"/>
          </a:xfrm>
        </p:spPr>
        <p:txBody>
          <a:bodyPr/>
          <a:lstStyle/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elektrizace trati v délce 12 km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trať projde komplexní rekonstrukcí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rychlost bude zvýšena až na 140 km/h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ve stanicích a zastávkách budou vybudována nástupiště </a:t>
            </a:r>
            <a:br>
              <a:rPr lang="cs-CZ"/>
            </a:br>
            <a:r>
              <a:rPr lang="cs-CZ"/>
              <a:t>s bezbariérovým přístupem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umožněno bude zavedení přímého spojení Brno – Staré Město u Uherského Hradiště v elektrické trakci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4 přejezdy budou zrušeny a nahrazeny novou komunikací nebo mimoúrovňovým křížením 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aktuálně probíhá zpracování Záměru projektu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144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209A7-60B8-539A-0199-0D7252128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obrázku 9" descr="Obsah obrázku mapa, text, atlas&#10;&#10;Obsah generovaný pomocí AI může být nesprávný.">
            <a:extLst>
              <a:ext uri="{FF2B5EF4-FFF2-40B4-BE49-F238E27FC236}">
                <a16:creationId xmlns:a16="http://schemas.microsoft.com/office/drawing/2014/main" id="{F9E2CD96-6AB9-EFCC-0106-64AC13B084A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12936"/>
          <a:stretch>
            <a:fillRect/>
          </a:stretch>
        </p:blipFill>
        <p:spPr>
          <a:xfrm>
            <a:off x="7467600" y="360363"/>
            <a:ext cx="4724400" cy="5707062"/>
          </a:xfr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2C8C6FB-3932-A0C2-4EEF-40880B78D13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Střední Morava-křižovatka dopravních a ekonomických zájmů</a:t>
            </a:r>
          </a:p>
        </p:txBody>
      </p:sp>
      <p:sp>
        <p:nvSpPr>
          <p:cNvPr id="7" name="Nadpis 4">
            <a:extLst>
              <a:ext uri="{FF2B5EF4-FFF2-40B4-BE49-F238E27FC236}">
                <a16:creationId xmlns:a16="http://schemas.microsoft.com/office/drawing/2014/main" id="{89B75787-F0F1-6827-3E2F-933D105BD189}"/>
              </a:ext>
            </a:extLst>
          </p:cNvPr>
          <p:cNvSpPr txBox="1">
            <a:spLocks/>
          </p:cNvSpPr>
          <p:nvPr/>
        </p:nvSpPr>
        <p:spPr>
          <a:xfrm>
            <a:off x="738718" y="360363"/>
            <a:ext cx="5775990" cy="52231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err="1">
                <a:solidFill>
                  <a:srgbClr val="002060"/>
                </a:solidFill>
              </a:rPr>
              <a:t>Modernizace</a:t>
            </a:r>
            <a:r>
              <a:rPr lang="it-IT" sz="1800">
                <a:solidFill>
                  <a:srgbClr val="002060"/>
                </a:solidFill>
              </a:rPr>
              <a:t> a </a:t>
            </a:r>
            <a:r>
              <a:rPr lang="it-IT" sz="1800" err="1">
                <a:solidFill>
                  <a:srgbClr val="002060"/>
                </a:solidFill>
              </a:rPr>
              <a:t>elektrizace</a:t>
            </a:r>
            <a:r>
              <a:rPr lang="it-IT" sz="1800">
                <a:solidFill>
                  <a:srgbClr val="002060"/>
                </a:solidFill>
              </a:rPr>
              <a:t> </a:t>
            </a:r>
            <a:r>
              <a:rPr lang="it-IT" sz="1800" err="1">
                <a:solidFill>
                  <a:srgbClr val="002060"/>
                </a:solidFill>
              </a:rPr>
              <a:t>trati</a:t>
            </a:r>
            <a:r>
              <a:rPr lang="it-IT" sz="1800">
                <a:solidFill>
                  <a:srgbClr val="002060"/>
                </a:solidFill>
              </a:rPr>
              <a:t> </a:t>
            </a:r>
            <a:r>
              <a:rPr lang="it-IT" sz="1800" err="1">
                <a:solidFill>
                  <a:srgbClr val="002060"/>
                </a:solidFill>
              </a:rPr>
              <a:t>Otrokovice</a:t>
            </a:r>
            <a:r>
              <a:rPr lang="it-IT" sz="1800">
                <a:solidFill>
                  <a:srgbClr val="002060"/>
                </a:solidFill>
              </a:rPr>
              <a:t> </a:t>
            </a:r>
            <a:br>
              <a:rPr lang="cs-CZ" sz="1800">
                <a:solidFill>
                  <a:srgbClr val="002060"/>
                </a:solidFill>
              </a:rPr>
            </a:br>
            <a:r>
              <a:rPr lang="it-IT" sz="1800">
                <a:solidFill>
                  <a:srgbClr val="002060"/>
                </a:solidFill>
              </a:rPr>
              <a:t>– </a:t>
            </a:r>
            <a:r>
              <a:rPr lang="it-IT" sz="1800" err="1">
                <a:solidFill>
                  <a:srgbClr val="002060"/>
                </a:solidFill>
              </a:rPr>
              <a:t>Vizovice</a:t>
            </a:r>
            <a:endParaRPr lang="it-IT" sz="1800">
              <a:solidFill>
                <a:srgbClr val="002060"/>
              </a:solidFill>
            </a:endParaRP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4276DD64-5097-A0F6-C13C-586A80750C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48264"/>
              </p:ext>
            </p:extLst>
          </p:nvPr>
        </p:nvGraphicFramePr>
        <p:xfrm>
          <a:off x="738718" y="5329233"/>
          <a:ext cx="5420782" cy="780848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479333">
                  <a:extLst>
                    <a:ext uri="{9D8B030D-6E8A-4147-A177-3AD203B41FA5}">
                      <a16:colId xmlns:a16="http://schemas.microsoft.com/office/drawing/2014/main" val="2850522890"/>
                    </a:ext>
                  </a:extLst>
                </a:gridCol>
                <a:gridCol w="1941449">
                  <a:extLst>
                    <a:ext uri="{9D8B030D-6E8A-4147-A177-3AD203B41FA5}">
                      <a16:colId xmlns:a16="http://schemas.microsoft.com/office/drawing/2014/main" val="2291129793"/>
                    </a:ext>
                  </a:extLst>
                </a:gridCol>
              </a:tblGrid>
              <a:tr h="390424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lnSpc>
                          <a:spcPts val="1050"/>
                        </a:lnSpc>
                        <a:buNone/>
                      </a:pPr>
                      <a:r>
                        <a:rPr lang="cs-CZ" sz="15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Předpoklad realizace</a:t>
                      </a:r>
                      <a:endParaRPr lang="cs-CZ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lnSpc>
                          <a:spcPts val="1050"/>
                        </a:lnSpc>
                        <a:buNone/>
                      </a:pPr>
                      <a:r>
                        <a:rPr lang="cs-CZ" sz="1600" b="1" i="0" u="none" strike="noStrike" kern="1200">
                          <a:solidFill>
                            <a:srgbClr val="002B59"/>
                          </a:solidFill>
                          <a:effectLst/>
                          <a:latin typeface="Verdana"/>
                        </a:rPr>
                        <a:t>2026 – 2030</a:t>
                      </a:r>
                      <a:endParaRPr lang="cs-CZ" sz="1600" b="1" i="0" u="none" strike="noStrike">
                        <a:effectLst/>
                        <a:latin typeface="Verdan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234387"/>
                  </a:ext>
                </a:extLst>
              </a:tr>
              <a:tr h="390424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lnSpc>
                          <a:spcPts val="1050"/>
                        </a:lnSpc>
                        <a:buNone/>
                      </a:pPr>
                      <a:r>
                        <a:rPr lang="cs-CZ" sz="1500" b="1" i="0" u="none" strike="noStrike" kern="120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Předpokládané náklady</a:t>
                      </a:r>
                      <a:endParaRPr lang="cs-CZ" sz="1500" b="1" i="0" u="none" strike="noStrike">
                        <a:solidFill>
                          <a:schemeClr val="tx1"/>
                        </a:solidFill>
                        <a:effectLst/>
                        <a:latin typeface="Verdan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lnSpc>
                          <a:spcPts val="1050"/>
                        </a:lnSpc>
                        <a:buNone/>
                      </a:pPr>
                      <a:r>
                        <a:rPr lang="cs-CZ" sz="1600" b="1" i="0" u="none" strike="noStrike" kern="1200">
                          <a:solidFill>
                            <a:srgbClr val="001F42"/>
                          </a:solidFill>
                          <a:effectLst/>
                          <a:latin typeface="Verdana"/>
                        </a:rPr>
                        <a:t>20 596 mil. Kč</a:t>
                      </a:r>
                      <a:endParaRPr lang="cs-CZ" sz="1600" b="1" i="0" u="none" strike="noStrike">
                        <a:effectLst/>
                        <a:latin typeface="Verdan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808293"/>
                  </a:ext>
                </a:extLst>
              </a:tr>
            </a:tbl>
          </a:graphicData>
        </a:graphic>
      </p:graphicFrame>
      <p:sp>
        <p:nvSpPr>
          <p:cNvPr id="2" name="Zástupný obsah 10">
            <a:extLst>
              <a:ext uri="{FF2B5EF4-FFF2-40B4-BE49-F238E27FC236}">
                <a16:creationId xmlns:a16="http://schemas.microsoft.com/office/drawing/2014/main" id="{C7AA32D8-8399-56C5-546D-859DD4322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718" y="1053894"/>
            <a:ext cx="6893982" cy="4362656"/>
          </a:xfrm>
        </p:spPr>
        <p:txBody>
          <a:bodyPr/>
          <a:lstStyle/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elektrizace trati v délce 25 km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trať projde komplexní rekonstrukcí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rychlost bude zvýšena až na 100 km/h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úsek Otrokovice – Zlín střed bude </a:t>
            </a:r>
            <a:r>
              <a:rPr lang="cs-CZ" err="1"/>
              <a:t>zdvoukolejněn</a:t>
            </a:r>
            <a:endParaRPr lang="cs-CZ"/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v úseku Zlín – Vizovice bude pro zvýšení kapacity vybudována nová výhybna Zlín-Příluky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ve stanicích a zastávkách budou vybudována nástupiště </a:t>
            </a:r>
            <a:br>
              <a:rPr lang="cs-CZ"/>
            </a:br>
            <a:r>
              <a:rPr lang="cs-CZ"/>
              <a:t>s bezbariérovým přístupem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vybudování několika nových mimoúrovňových křížení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za stanicí Otrokovice bude nový tunel délky cca 250 m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ve stanicích Otrokovice, Zlín - střed a Vizovice </a:t>
            </a:r>
            <a:br>
              <a:rPr lang="cs-CZ"/>
            </a:br>
            <a:r>
              <a:rPr lang="cs-CZ"/>
              <a:t>budou vybudovány nové výpravní budovy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aktuálně probíhá proces povolování stavby 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784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C69BA-8592-8497-9E86-29C301F84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D6C31F27-28DC-D7C7-C2D7-7CA7D1409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88" y="1347972"/>
            <a:ext cx="10932588" cy="4162056"/>
          </a:xfrm>
          <a:prstGeom prst="rect">
            <a:avLst/>
          </a:prstGeom>
        </p:spPr>
      </p:pic>
      <p:sp>
        <p:nvSpPr>
          <p:cNvPr id="8" name="Zástupný symbol pro zápatí 3">
            <a:extLst>
              <a:ext uri="{FF2B5EF4-FFF2-40B4-BE49-F238E27FC236}">
                <a16:creationId xmlns:a16="http://schemas.microsoft.com/office/drawing/2014/main" id="{828B28FD-5A45-8A60-5E12-0433AC15D33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7656928" cy="221070"/>
          </a:xfrm>
        </p:spPr>
        <p:txBody>
          <a:bodyPr/>
          <a:lstStyle/>
          <a:p>
            <a:r>
              <a:rPr lang="cs-CZ"/>
              <a:t>Střední Morava-křižovatka dopravních a ekonomických zájmů</a:t>
            </a:r>
          </a:p>
        </p:txBody>
      </p:sp>
      <p:sp>
        <p:nvSpPr>
          <p:cNvPr id="9" name="Nadpis 4">
            <a:extLst>
              <a:ext uri="{FF2B5EF4-FFF2-40B4-BE49-F238E27FC236}">
                <a16:creationId xmlns:a16="http://schemas.microsoft.com/office/drawing/2014/main" id="{84301FEC-A397-8150-843F-8EAEB8FAB96C}"/>
              </a:ext>
            </a:extLst>
          </p:cNvPr>
          <p:cNvSpPr txBox="1">
            <a:spLocks/>
          </p:cNvSpPr>
          <p:nvPr/>
        </p:nvSpPr>
        <p:spPr>
          <a:xfrm>
            <a:off x="662517" y="382748"/>
            <a:ext cx="7275433" cy="4078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err="1">
                <a:solidFill>
                  <a:srgbClr val="002060"/>
                </a:solidFill>
              </a:rPr>
              <a:t>Modernizace</a:t>
            </a:r>
            <a:r>
              <a:rPr lang="it-IT" sz="1800">
                <a:solidFill>
                  <a:srgbClr val="002060"/>
                </a:solidFill>
              </a:rPr>
              <a:t> a </a:t>
            </a:r>
            <a:r>
              <a:rPr lang="it-IT" sz="1800" err="1">
                <a:solidFill>
                  <a:srgbClr val="002060"/>
                </a:solidFill>
              </a:rPr>
              <a:t>elektrizace</a:t>
            </a:r>
            <a:r>
              <a:rPr lang="it-IT" sz="1800">
                <a:solidFill>
                  <a:srgbClr val="002060"/>
                </a:solidFill>
              </a:rPr>
              <a:t> </a:t>
            </a:r>
            <a:r>
              <a:rPr lang="it-IT" sz="1800" err="1">
                <a:solidFill>
                  <a:srgbClr val="002060"/>
                </a:solidFill>
              </a:rPr>
              <a:t>trati</a:t>
            </a:r>
            <a:r>
              <a:rPr lang="it-IT" sz="1800">
                <a:solidFill>
                  <a:srgbClr val="002060"/>
                </a:solidFill>
              </a:rPr>
              <a:t> </a:t>
            </a:r>
            <a:r>
              <a:rPr lang="it-IT" sz="1800" err="1">
                <a:solidFill>
                  <a:srgbClr val="002060"/>
                </a:solidFill>
              </a:rPr>
              <a:t>Otrokovice</a:t>
            </a:r>
            <a:r>
              <a:rPr lang="it-IT" sz="1800">
                <a:solidFill>
                  <a:srgbClr val="002060"/>
                </a:solidFill>
              </a:rPr>
              <a:t> – </a:t>
            </a:r>
            <a:r>
              <a:rPr lang="it-IT" sz="1800" err="1">
                <a:solidFill>
                  <a:srgbClr val="002060"/>
                </a:solidFill>
              </a:rPr>
              <a:t>Vizovice</a:t>
            </a:r>
            <a:endParaRPr lang="it-IT" sz="1800">
              <a:solidFill>
                <a:srgbClr val="002060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BB1A583-B877-7DEB-894F-01C63C7BE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06" y="1347972"/>
            <a:ext cx="10932588" cy="423135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01D1ADDD-6A0F-53B1-ADA9-C3FFC6117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706" y="1347972"/>
            <a:ext cx="10932588" cy="426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4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AE275-D1D1-C9C2-B304-B188B013D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obrázku 9" descr="Obsah obrázku text, mapa, atlas&#10;&#10;Obsah generovaný pomocí AI může být nesprávný.">
            <a:extLst>
              <a:ext uri="{FF2B5EF4-FFF2-40B4-BE49-F238E27FC236}">
                <a16:creationId xmlns:a16="http://schemas.microsoft.com/office/drawing/2014/main" id="{015AC902-87B2-6E78-5FE6-65CFDE1A24F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8" r="15058"/>
          <a:stretch>
            <a:fillRect/>
          </a:stretch>
        </p:blipFill>
        <p:spPr>
          <a:xfrm>
            <a:off x="8071184" y="313179"/>
            <a:ext cx="3940135" cy="4759672"/>
          </a:xfr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C22B2FB-8071-10DA-6E54-B09BAF24A6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Střední Morava-křižovatka dopravních a ekonomických zájmů</a:t>
            </a:r>
          </a:p>
        </p:txBody>
      </p:sp>
      <p:sp>
        <p:nvSpPr>
          <p:cNvPr id="7" name="Nadpis 4">
            <a:extLst>
              <a:ext uri="{FF2B5EF4-FFF2-40B4-BE49-F238E27FC236}">
                <a16:creationId xmlns:a16="http://schemas.microsoft.com/office/drawing/2014/main" id="{A0785CCE-15C3-14D0-4328-88799FA6B3C3}"/>
              </a:ext>
            </a:extLst>
          </p:cNvPr>
          <p:cNvSpPr txBox="1">
            <a:spLocks/>
          </p:cNvSpPr>
          <p:nvPr/>
        </p:nvSpPr>
        <p:spPr>
          <a:xfrm>
            <a:off x="662519" y="309561"/>
            <a:ext cx="7275433" cy="4078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err="1">
                <a:solidFill>
                  <a:srgbClr val="002060"/>
                </a:solidFill>
              </a:rPr>
              <a:t>Modernizace</a:t>
            </a:r>
            <a:r>
              <a:rPr lang="it-IT" sz="1800">
                <a:solidFill>
                  <a:srgbClr val="002060"/>
                </a:solidFill>
              </a:rPr>
              <a:t> a </a:t>
            </a:r>
            <a:r>
              <a:rPr lang="it-IT" sz="1800" err="1">
                <a:solidFill>
                  <a:srgbClr val="002060"/>
                </a:solidFill>
              </a:rPr>
              <a:t>elektrizace</a:t>
            </a:r>
            <a:r>
              <a:rPr lang="it-IT" sz="1800">
                <a:solidFill>
                  <a:srgbClr val="002060"/>
                </a:solidFill>
              </a:rPr>
              <a:t> </a:t>
            </a:r>
            <a:r>
              <a:rPr lang="it-IT" sz="1800" err="1">
                <a:solidFill>
                  <a:srgbClr val="002060"/>
                </a:solidFill>
              </a:rPr>
              <a:t>trati</a:t>
            </a:r>
            <a:r>
              <a:rPr lang="it-IT" sz="1800">
                <a:solidFill>
                  <a:srgbClr val="002060"/>
                </a:solidFill>
              </a:rPr>
              <a:t> </a:t>
            </a:r>
            <a:r>
              <a:rPr lang="it-IT" sz="1800" err="1">
                <a:solidFill>
                  <a:srgbClr val="002060"/>
                </a:solidFill>
              </a:rPr>
              <a:t>Kojetín</a:t>
            </a:r>
            <a:r>
              <a:rPr lang="it-IT" sz="1800">
                <a:solidFill>
                  <a:srgbClr val="002060"/>
                </a:solidFill>
              </a:rPr>
              <a:t> (mimo) </a:t>
            </a:r>
            <a:br>
              <a:rPr lang="cs-CZ" sz="1800">
                <a:solidFill>
                  <a:srgbClr val="002060"/>
                </a:solidFill>
              </a:rPr>
            </a:br>
            <a:r>
              <a:rPr lang="it-IT" sz="1800">
                <a:solidFill>
                  <a:srgbClr val="002060"/>
                </a:solidFill>
              </a:rPr>
              <a:t>–</a:t>
            </a:r>
            <a:r>
              <a:rPr lang="cs-CZ" sz="1800">
                <a:solidFill>
                  <a:srgbClr val="002060"/>
                </a:solidFill>
              </a:rPr>
              <a:t> </a:t>
            </a:r>
            <a:r>
              <a:rPr lang="it-IT" sz="1800" err="1">
                <a:solidFill>
                  <a:srgbClr val="002060"/>
                </a:solidFill>
              </a:rPr>
              <a:t>Hulín</a:t>
            </a:r>
            <a:endParaRPr lang="it-IT" sz="1800">
              <a:solidFill>
                <a:srgbClr val="002060"/>
              </a:solidFill>
            </a:endParaRP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D889DD7D-C055-3B4D-050F-A3A49E6619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5270102"/>
              </p:ext>
            </p:extLst>
          </p:nvPr>
        </p:nvGraphicFramePr>
        <p:xfrm>
          <a:off x="662519" y="5184521"/>
          <a:ext cx="5306481" cy="88290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405969">
                  <a:extLst>
                    <a:ext uri="{9D8B030D-6E8A-4147-A177-3AD203B41FA5}">
                      <a16:colId xmlns:a16="http://schemas.microsoft.com/office/drawing/2014/main" val="2850522890"/>
                    </a:ext>
                  </a:extLst>
                </a:gridCol>
                <a:gridCol w="1900512">
                  <a:extLst>
                    <a:ext uri="{9D8B030D-6E8A-4147-A177-3AD203B41FA5}">
                      <a16:colId xmlns:a16="http://schemas.microsoft.com/office/drawing/2014/main" val="2291129793"/>
                    </a:ext>
                  </a:extLst>
                </a:gridCol>
              </a:tblGrid>
              <a:tr h="441452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lnSpc>
                          <a:spcPts val="1050"/>
                        </a:lnSpc>
                        <a:buNone/>
                      </a:pPr>
                      <a:r>
                        <a:rPr lang="cs-CZ" sz="15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Předpoklad realizace</a:t>
                      </a:r>
                      <a:endParaRPr lang="cs-CZ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lnSpc>
                          <a:spcPts val="1050"/>
                        </a:lnSpc>
                        <a:buNone/>
                      </a:pPr>
                      <a:r>
                        <a:rPr lang="cs-CZ" sz="1600" b="1" i="0" u="none" strike="noStrike" kern="1200">
                          <a:solidFill>
                            <a:srgbClr val="002B59"/>
                          </a:solidFill>
                          <a:effectLst/>
                          <a:latin typeface="Verdana"/>
                        </a:rPr>
                        <a:t>2030 – 2032</a:t>
                      </a:r>
                      <a:endParaRPr lang="cs-CZ" sz="1600" b="1" i="0" u="none" strike="noStrike">
                        <a:effectLst/>
                        <a:latin typeface="Verdan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234387"/>
                  </a:ext>
                </a:extLst>
              </a:tr>
              <a:tr h="441452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lnSpc>
                          <a:spcPts val="1050"/>
                        </a:lnSpc>
                        <a:buNone/>
                      </a:pPr>
                      <a:r>
                        <a:rPr lang="cs-CZ" sz="1500" b="1" i="0" u="none" strike="noStrike" kern="120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Předpokládané náklady</a:t>
                      </a:r>
                      <a:endParaRPr lang="cs-CZ" sz="1500" b="1" i="0" u="none" strike="noStrike">
                        <a:solidFill>
                          <a:schemeClr val="tx1"/>
                        </a:solidFill>
                        <a:effectLst/>
                        <a:latin typeface="Verdan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lnSpc>
                          <a:spcPts val="1050"/>
                        </a:lnSpc>
                        <a:buNone/>
                      </a:pPr>
                      <a:r>
                        <a:rPr lang="cs-CZ" sz="1600" b="1" i="0" u="none" strike="noStrike" kern="1200">
                          <a:solidFill>
                            <a:srgbClr val="001F42"/>
                          </a:solidFill>
                          <a:effectLst/>
                          <a:latin typeface="Verdana"/>
                        </a:rPr>
                        <a:t>8 788 mil. Kč</a:t>
                      </a:r>
                      <a:endParaRPr lang="cs-CZ" sz="1600" b="1" i="0" u="none" strike="noStrike">
                        <a:effectLst/>
                        <a:latin typeface="Verdan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808293"/>
                  </a:ext>
                </a:extLst>
              </a:tr>
            </a:tbl>
          </a:graphicData>
        </a:graphic>
      </p:graphicFrame>
      <p:sp>
        <p:nvSpPr>
          <p:cNvPr id="2" name="Zástupný obsah 10">
            <a:extLst>
              <a:ext uri="{FF2B5EF4-FFF2-40B4-BE49-F238E27FC236}">
                <a16:creationId xmlns:a16="http://schemas.microsoft.com/office/drawing/2014/main" id="{1CCC3779-9EB6-2FF0-B189-B8038F808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19" y="900299"/>
            <a:ext cx="7554381" cy="4320000"/>
          </a:xfrm>
        </p:spPr>
        <p:txBody>
          <a:bodyPr vert="horz" lIns="0" tIns="0" rIns="0" bIns="0" rtlCol="0" anchor="t">
            <a:noAutofit/>
          </a:bodyPr>
          <a:lstStyle/>
          <a:p>
            <a:pPr marL="296545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 dirty="0"/>
              <a:t>elektrizace trati v délce 16 km</a:t>
            </a:r>
          </a:p>
          <a:p>
            <a:pPr marL="296545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 dirty="0"/>
              <a:t>trať projde komplexní rekonstrukcí</a:t>
            </a:r>
            <a:endParaRPr lang="cs-CZ" dirty="0">
              <a:ea typeface="Verdana"/>
            </a:endParaRPr>
          </a:p>
          <a:p>
            <a:pPr marL="296545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 dirty="0"/>
              <a:t>rychlost bude zvýšena až na 120 km/h</a:t>
            </a:r>
            <a:endParaRPr lang="cs-CZ" dirty="0">
              <a:ea typeface="Verdana"/>
            </a:endParaRPr>
          </a:p>
          <a:p>
            <a:pPr marL="296545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 dirty="0"/>
              <a:t>úsek Kroměříž – Hulín bude </a:t>
            </a:r>
            <a:r>
              <a:rPr lang="cs-CZ" dirty="0" err="1"/>
              <a:t>zdvoukolejněn</a:t>
            </a:r>
            <a:endParaRPr lang="cs-CZ" dirty="0">
              <a:ea typeface="Verdana"/>
            </a:endParaRPr>
          </a:p>
          <a:p>
            <a:pPr marL="296545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 dirty="0"/>
              <a:t>v úseku Kojetín – Kroměříž bude pro zvýšení kapacity vybudována nová stanice </a:t>
            </a:r>
            <a:r>
              <a:rPr lang="cs-CZ" dirty="0" err="1"/>
              <a:t>Postoupky</a:t>
            </a:r>
            <a:endParaRPr lang="cs-CZ" dirty="0">
              <a:ea typeface="Verdana"/>
            </a:endParaRPr>
          </a:p>
          <a:p>
            <a:pPr marL="296545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 dirty="0"/>
              <a:t>ve stanici Kroměříž bude vybudován nový podchod</a:t>
            </a:r>
            <a:endParaRPr lang="cs-CZ" dirty="0">
              <a:ea typeface="Verdana"/>
            </a:endParaRPr>
          </a:p>
          <a:p>
            <a:pPr marL="296545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 dirty="0"/>
              <a:t>stanice Hulín bude celkově přestavěna a vybudována </a:t>
            </a:r>
            <a:br>
              <a:rPr lang="cs-CZ" dirty="0"/>
            </a:br>
            <a:r>
              <a:rPr lang="cs-CZ" dirty="0"/>
              <a:t>bude nová výpravní budova</a:t>
            </a:r>
            <a:endParaRPr lang="cs-CZ" dirty="0">
              <a:ea typeface="Verdana"/>
            </a:endParaRPr>
          </a:p>
          <a:p>
            <a:pPr marL="296545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 dirty="0"/>
              <a:t>14 přejezdů bude zrušeno a nahrazeno novou komunikací nebo mimoúrovňovým křížením </a:t>
            </a:r>
            <a:endParaRPr lang="cs-CZ" dirty="0">
              <a:ea typeface="Verdana"/>
            </a:endParaRPr>
          </a:p>
          <a:p>
            <a:pPr marL="296545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aktuálně probíhá projednávání Záměru projektu </a:t>
            </a:r>
            <a:br>
              <a:rPr lang="cs-CZ" dirty="0"/>
            </a:br>
            <a:r>
              <a:rPr lang="cs-CZ" dirty="0"/>
              <a:t>na CK MD</a:t>
            </a:r>
            <a:endParaRPr lang="cs-CZ" dirty="0">
              <a:ea typeface="Verdana"/>
            </a:endParaRPr>
          </a:p>
          <a:p>
            <a:pPr marL="296545" lvl="1" indent="-285750">
              <a:buFont typeface="Arial" panose="020B0604020202020204" pitchFamily="34" charset="0"/>
              <a:buChar char="•"/>
            </a:pPr>
            <a:endParaRPr lang="cs-CZ">
              <a:ea typeface="Verdana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EA762ABA-1E41-F592-64F5-5AA3B9A7E20F}"/>
              </a:ext>
            </a:extLst>
          </p:cNvPr>
          <p:cNvSpPr/>
          <p:nvPr/>
        </p:nvSpPr>
        <p:spPr>
          <a:xfrm>
            <a:off x="11830639" y="5137608"/>
            <a:ext cx="361361" cy="92981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>
              <a:solidFill>
                <a:schemeClr val="tx1"/>
              </a:solidFill>
            </a:endParaRPr>
          </a:p>
        </p:txBody>
      </p:sp>
      <p:pic>
        <p:nvPicPr>
          <p:cNvPr id="12" name="Zástupný symbol obrázku 16" descr="Obsah obrázku venku, obloha, silnice, strom&#10;&#10;Obsah generovaný pomocí AI může být nesprávný.">
            <a:extLst>
              <a:ext uri="{FF2B5EF4-FFF2-40B4-BE49-F238E27FC236}">
                <a16:creationId xmlns:a16="http://schemas.microsoft.com/office/drawing/2014/main" id="{F29C44CB-B742-94B1-D857-9E9049EDB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r="4655"/>
          <a:stretch>
            <a:fillRect/>
          </a:stretch>
        </p:blipFill>
        <p:spPr>
          <a:xfrm>
            <a:off x="6588395" y="4214379"/>
            <a:ext cx="5425931" cy="210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94648-EC87-E3D8-12A6-D87257EA4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0FFD7A-C062-8364-0C9B-C952053F3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Verdana"/>
              </a:rPr>
              <a:t>Stavby v projektové přípravě</a:t>
            </a:r>
            <a:endParaRPr lang="cs-CZ"/>
          </a:p>
        </p:txBody>
      </p:sp>
      <p:sp>
        <p:nvSpPr>
          <p:cNvPr id="8" name="Zástupný symbol pro zápatí 3">
            <a:extLst>
              <a:ext uri="{FF2B5EF4-FFF2-40B4-BE49-F238E27FC236}">
                <a16:creationId xmlns:a16="http://schemas.microsoft.com/office/drawing/2014/main" id="{9F82A580-4DF3-E6A3-0FC5-88CEACFE5D3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7656928" cy="221070"/>
          </a:xfrm>
        </p:spPr>
        <p:txBody>
          <a:bodyPr/>
          <a:lstStyle/>
          <a:p>
            <a:r>
              <a:rPr lang="cs-CZ"/>
              <a:t>Střední Morava-křižovatka dopravních a ekonomických zájmů</a:t>
            </a:r>
          </a:p>
        </p:txBody>
      </p:sp>
      <p:sp>
        <p:nvSpPr>
          <p:cNvPr id="9" name="Nadpis 4">
            <a:extLst>
              <a:ext uri="{FF2B5EF4-FFF2-40B4-BE49-F238E27FC236}">
                <a16:creationId xmlns:a16="http://schemas.microsoft.com/office/drawing/2014/main" id="{BBD9BF30-8EFD-1538-340A-3882F9D39BB0}"/>
              </a:ext>
            </a:extLst>
          </p:cNvPr>
          <p:cNvSpPr txBox="1">
            <a:spLocks/>
          </p:cNvSpPr>
          <p:nvPr/>
        </p:nvSpPr>
        <p:spPr>
          <a:xfrm>
            <a:off x="662517" y="987397"/>
            <a:ext cx="7275433" cy="4078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err="1">
                <a:solidFill>
                  <a:srgbClr val="002060"/>
                </a:solidFill>
              </a:rPr>
              <a:t>Modernizace</a:t>
            </a:r>
            <a:r>
              <a:rPr lang="it-IT" sz="1800">
                <a:solidFill>
                  <a:srgbClr val="002060"/>
                </a:solidFill>
              </a:rPr>
              <a:t> a </a:t>
            </a:r>
            <a:r>
              <a:rPr lang="it-IT" sz="1800" err="1">
                <a:solidFill>
                  <a:srgbClr val="002060"/>
                </a:solidFill>
              </a:rPr>
              <a:t>elektrizace</a:t>
            </a:r>
            <a:r>
              <a:rPr lang="it-IT" sz="1800">
                <a:solidFill>
                  <a:srgbClr val="002060"/>
                </a:solidFill>
              </a:rPr>
              <a:t> </a:t>
            </a:r>
            <a:r>
              <a:rPr lang="it-IT" sz="1800" err="1">
                <a:solidFill>
                  <a:srgbClr val="002060"/>
                </a:solidFill>
              </a:rPr>
              <a:t>trati</a:t>
            </a:r>
            <a:r>
              <a:rPr lang="it-IT" sz="1800">
                <a:solidFill>
                  <a:srgbClr val="002060"/>
                </a:solidFill>
              </a:rPr>
              <a:t> </a:t>
            </a:r>
            <a:r>
              <a:rPr lang="it-IT" sz="1800" err="1">
                <a:solidFill>
                  <a:srgbClr val="002060"/>
                </a:solidFill>
              </a:rPr>
              <a:t>Kojetín</a:t>
            </a:r>
            <a:r>
              <a:rPr lang="it-IT" sz="1800">
                <a:solidFill>
                  <a:srgbClr val="002060"/>
                </a:solidFill>
              </a:rPr>
              <a:t> (mimo) – </a:t>
            </a:r>
            <a:r>
              <a:rPr lang="it-IT" sz="1800" err="1">
                <a:solidFill>
                  <a:srgbClr val="002060"/>
                </a:solidFill>
              </a:rPr>
              <a:t>Hulín</a:t>
            </a:r>
            <a:endParaRPr lang="it-IT" sz="1800">
              <a:solidFill>
                <a:srgbClr val="002060"/>
              </a:solidFill>
            </a:endParaRPr>
          </a:p>
        </p:txBody>
      </p:sp>
      <p:pic>
        <p:nvPicPr>
          <p:cNvPr id="5" name="Obrázek 4" descr="Obsah obrázku oblečení, boty, strop, interiér&#10;&#10;Obsah generovaný pomocí AI může být nesprávný.">
            <a:extLst>
              <a:ext uri="{FF2B5EF4-FFF2-40B4-BE49-F238E27FC236}">
                <a16:creationId xmlns:a16="http://schemas.microsoft.com/office/drawing/2014/main" id="{0AFB5F1C-C738-B6FB-97B1-0BAA3CDF6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0" r="4469"/>
          <a:stretch>
            <a:fillRect/>
          </a:stretch>
        </p:blipFill>
        <p:spPr>
          <a:xfrm>
            <a:off x="661988" y="1843087"/>
            <a:ext cx="5258045" cy="4225925"/>
          </a:xfrm>
          <a:prstGeom prst="rect">
            <a:avLst/>
          </a:prstGeom>
        </p:spPr>
      </p:pic>
      <p:pic>
        <p:nvPicPr>
          <p:cNvPr id="7" name="Obrázek 6" descr="Obsah obrázku venku, auto, silnice, strom&#10;&#10;Obsah generovaný pomocí AI může být nesprávný.">
            <a:extLst>
              <a:ext uri="{FF2B5EF4-FFF2-40B4-BE49-F238E27FC236}">
                <a16:creationId xmlns:a16="http://schemas.microsoft.com/office/drawing/2014/main" id="{6E8766E1-F11D-A39E-BA0F-BC5D220CC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" r="13919"/>
          <a:stretch>
            <a:fillRect/>
          </a:stretch>
        </p:blipFill>
        <p:spPr>
          <a:xfrm>
            <a:off x="6271968" y="1843086"/>
            <a:ext cx="5258043" cy="4225925"/>
          </a:xfrm>
          <a:prstGeom prst="rect">
            <a:avLst/>
          </a:prstGeom>
        </p:spPr>
      </p:pic>
      <p:sp>
        <p:nvSpPr>
          <p:cNvPr id="18" name="TextovéPole 12">
            <a:extLst>
              <a:ext uri="{FF2B5EF4-FFF2-40B4-BE49-F238E27FC236}">
                <a16:creationId xmlns:a16="http://schemas.microsoft.com/office/drawing/2014/main" id="{091671F2-F2F4-825B-614C-33A3A58D8ADF}"/>
              </a:ext>
            </a:extLst>
          </p:cNvPr>
          <p:cNvSpPr txBox="1"/>
          <p:nvPr/>
        </p:nvSpPr>
        <p:spPr>
          <a:xfrm>
            <a:off x="8556090" y="5543791"/>
            <a:ext cx="2835245" cy="360850"/>
          </a:xfrm>
          <a:prstGeom prst="rect">
            <a:avLst/>
          </a:prstGeom>
          <a:solidFill>
            <a:srgbClr val="2AA39A"/>
          </a:solidFill>
          <a:ln w="127000">
            <a:noFill/>
            <a:miter lim="800000"/>
          </a:ln>
        </p:spPr>
        <p:txBody>
          <a:bodyPr wrap="none" lIns="72000" tIns="72000" rIns="72000" bIns="72000" rtlCol="0">
            <a:spAutoFit/>
          </a:bodyPr>
          <a:lstStyle/>
          <a:p>
            <a:r>
              <a:rPr lang="cs-CZ" sz="1400" b="1"/>
              <a:t>Vizualizace – stanice Hulín</a:t>
            </a:r>
            <a:endParaRPr lang="cs-CZ" sz="1000" b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99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109A5-1C4E-98E2-1642-31B2E9E96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2334FF0-AC28-5795-A09B-948CF4096E0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Střední Morava-křižovatka dopravních a ekonomických zájmů</a:t>
            </a:r>
          </a:p>
        </p:txBody>
      </p:sp>
      <p:sp>
        <p:nvSpPr>
          <p:cNvPr id="7" name="Nadpis 4">
            <a:extLst>
              <a:ext uri="{FF2B5EF4-FFF2-40B4-BE49-F238E27FC236}">
                <a16:creationId xmlns:a16="http://schemas.microsoft.com/office/drawing/2014/main" id="{AAD3BD09-89A6-B555-9617-F7D8D162C833}"/>
              </a:ext>
            </a:extLst>
          </p:cNvPr>
          <p:cNvSpPr txBox="1">
            <a:spLocks/>
          </p:cNvSpPr>
          <p:nvPr/>
        </p:nvSpPr>
        <p:spPr>
          <a:xfrm>
            <a:off x="662518" y="684087"/>
            <a:ext cx="7275433" cy="4078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err="1">
                <a:solidFill>
                  <a:srgbClr val="002060"/>
                </a:solidFill>
              </a:rPr>
              <a:t>Rekonstrukce</a:t>
            </a:r>
            <a:r>
              <a:rPr lang="it-IT" sz="1800">
                <a:solidFill>
                  <a:srgbClr val="002060"/>
                </a:solidFill>
              </a:rPr>
              <a:t> </a:t>
            </a:r>
            <a:r>
              <a:rPr lang="it-IT" sz="1800" err="1">
                <a:solidFill>
                  <a:srgbClr val="002060"/>
                </a:solidFill>
              </a:rPr>
              <a:t>nástupišť</a:t>
            </a:r>
            <a:r>
              <a:rPr lang="it-IT" sz="1800">
                <a:solidFill>
                  <a:srgbClr val="002060"/>
                </a:solidFill>
              </a:rPr>
              <a:t> v ŽST </a:t>
            </a:r>
            <a:r>
              <a:rPr lang="it-IT" sz="1800" err="1">
                <a:solidFill>
                  <a:srgbClr val="002060"/>
                </a:solidFill>
              </a:rPr>
              <a:t>Valašské</a:t>
            </a:r>
            <a:r>
              <a:rPr lang="it-IT" sz="1800">
                <a:solidFill>
                  <a:srgbClr val="002060"/>
                </a:solidFill>
              </a:rPr>
              <a:t> </a:t>
            </a:r>
            <a:r>
              <a:rPr lang="it-IT" sz="1800" err="1">
                <a:solidFill>
                  <a:srgbClr val="002060"/>
                </a:solidFill>
              </a:rPr>
              <a:t>Meziříčí</a:t>
            </a:r>
            <a:r>
              <a:rPr lang="cs-CZ" sz="1800">
                <a:solidFill>
                  <a:srgbClr val="002060"/>
                </a:solidFill>
              </a:rPr>
              <a:t> </a:t>
            </a:r>
            <a:endParaRPr lang="it-IT" sz="1800">
              <a:solidFill>
                <a:srgbClr val="002060"/>
              </a:solidFill>
            </a:endParaRPr>
          </a:p>
        </p:txBody>
      </p:sp>
      <p:graphicFrame>
        <p:nvGraphicFramePr>
          <p:cNvPr id="12" name="Tabulka 11">
            <a:extLst>
              <a:ext uri="{FF2B5EF4-FFF2-40B4-BE49-F238E27FC236}">
                <a16:creationId xmlns:a16="http://schemas.microsoft.com/office/drawing/2014/main" id="{83450E2C-6DC0-57F4-057D-8CB886048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186748"/>
              </p:ext>
            </p:extLst>
          </p:nvPr>
        </p:nvGraphicFramePr>
        <p:xfrm>
          <a:off x="7095068" y="4532113"/>
          <a:ext cx="4627032" cy="72984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2969865">
                  <a:extLst>
                    <a:ext uri="{9D8B030D-6E8A-4147-A177-3AD203B41FA5}">
                      <a16:colId xmlns:a16="http://schemas.microsoft.com/office/drawing/2014/main" val="2850522890"/>
                    </a:ext>
                  </a:extLst>
                </a:gridCol>
                <a:gridCol w="1657167">
                  <a:extLst>
                    <a:ext uri="{9D8B030D-6E8A-4147-A177-3AD203B41FA5}">
                      <a16:colId xmlns:a16="http://schemas.microsoft.com/office/drawing/2014/main" val="2291129793"/>
                    </a:ext>
                  </a:extLst>
                </a:gridCol>
              </a:tblGrid>
              <a:tr h="387962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lnSpc>
                          <a:spcPts val="1050"/>
                        </a:lnSpc>
                        <a:buNone/>
                      </a:pPr>
                      <a:r>
                        <a:rPr lang="cs-CZ" sz="15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Předpoklad realizace</a:t>
                      </a:r>
                      <a:endParaRPr lang="cs-CZ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lnSpc>
                          <a:spcPts val="1050"/>
                        </a:lnSpc>
                        <a:buNone/>
                      </a:pPr>
                      <a:r>
                        <a:rPr lang="cs-CZ" sz="1600" b="1" i="0" u="none" strike="noStrike" kern="1200">
                          <a:solidFill>
                            <a:srgbClr val="002B59"/>
                          </a:solidFill>
                          <a:effectLst/>
                          <a:latin typeface="Verdana"/>
                        </a:rPr>
                        <a:t>2026 – 2028</a:t>
                      </a:r>
                      <a:endParaRPr lang="cs-CZ" sz="1600" b="1" i="0" u="none" strike="noStrike">
                        <a:effectLst/>
                        <a:latin typeface="Verdan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234387"/>
                  </a:ext>
                </a:extLst>
              </a:tr>
              <a:tr h="341882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lnSpc>
                          <a:spcPts val="1050"/>
                        </a:lnSpc>
                        <a:buNone/>
                      </a:pPr>
                      <a:r>
                        <a:rPr lang="cs-CZ" sz="1500" b="1" i="0" u="none" strike="noStrike" kern="120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Předpokládané náklady</a:t>
                      </a:r>
                      <a:endParaRPr lang="cs-CZ" sz="1500" b="1" i="0" u="none" strike="noStrike">
                        <a:solidFill>
                          <a:schemeClr val="tx1"/>
                        </a:solidFill>
                        <a:effectLst/>
                        <a:latin typeface="Verdan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lnSpc>
                          <a:spcPts val="1050"/>
                        </a:lnSpc>
                        <a:buNone/>
                      </a:pPr>
                      <a:r>
                        <a:rPr lang="cs-CZ" sz="1600" b="1" i="0" u="none" strike="noStrike" kern="1200">
                          <a:solidFill>
                            <a:srgbClr val="001F42"/>
                          </a:solidFill>
                          <a:effectLst/>
                          <a:latin typeface="Verdana"/>
                        </a:rPr>
                        <a:t>845 mil. Kč</a:t>
                      </a:r>
                      <a:endParaRPr lang="cs-CZ" sz="1600" b="1" i="0" u="none" strike="noStrike">
                        <a:effectLst/>
                        <a:latin typeface="Verdan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808293"/>
                  </a:ext>
                </a:extLst>
              </a:tr>
            </a:tbl>
          </a:graphicData>
        </a:graphic>
      </p:graphicFrame>
      <p:sp>
        <p:nvSpPr>
          <p:cNvPr id="9" name="Zástupný obsah 10">
            <a:extLst>
              <a:ext uri="{FF2B5EF4-FFF2-40B4-BE49-F238E27FC236}">
                <a16:creationId xmlns:a16="http://schemas.microsoft.com/office/drawing/2014/main" id="{464E4831-2975-BE33-04CE-7518B2A56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18" y="1156553"/>
            <a:ext cx="6659031" cy="2617601"/>
          </a:xfrm>
        </p:spPr>
        <p:txBody>
          <a:bodyPr/>
          <a:lstStyle/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rekonstrukce stanice v prostoru nástupišť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vybudování nového podchodu, který bude prodloužen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vybudování nové výpravní budovy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stavba je koordinována s projektem města (autobusový terminál)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aktuálně probíhá zpracování Dokumentace pro povolení stavby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endParaRPr lang="cs-CZ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BE9093E6-C49C-74D6-7183-86DFF9EE0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18" y="3429000"/>
            <a:ext cx="6136813" cy="239371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4D28915-6CC0-5682-D255-6C74AD2F9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068" y="684087"/>
            <a:ext cx="4519082" cy="366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4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6B4D7-DEF5-A275-ADE4-1244B3A9F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B6A1B3-5A4D-447C-EEEB-97B919642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Verdana"/>
              </a:rPr>
              <a:t>Stavby v projektové přípravě</a:t>
            </a:r>
            <a:endParaRPr lang="cs-CZ"/>
          </a:p>
        </p:txBody>
      </p:sp>
      <p:sp>
        <p:nvSpPr>
          <p:cNvPr id="8" name="Zástupný symbol pro zápatí 3">
            <a:extLst>
              <a:ext uri="{FF2B5EF4-FFF2-40B4-BE49-F238E27FC236}">
                <a16:creationId xmlns:a16="http://schemas.microsoft.com/office/drawing/2014/main" id="{A740F22F-3FBD-6066-43DA-EAF7203237B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7656928" cy="221070"/>
          </a:xfrm>
        </p:spPr>
        <p:txBody>
          <a:bodyPr/>
          <a:lstStyle/>
          <a:p>
            <a:r>
              <a:rPr lang="cs-CZ"/>
              <a:t>Střední Morava-křižovatka dopravních a ekonomických zájmů</a:t>
            </a:r>
          </a:p>
        </p:txBody>
      </p:sp>
      <p:sp>
        <p:nvSpPr>
          <p:cNvPr id="9" name="Nadpis 4">
            <a:extLst>
              <a:ext uri="{FF2B5EF4-FFF2-40B4-BE49-F238E27FC236}">
                <a16:creationId xmlns:a16="http://schemas.microsoft.com/office/drawing/2014/main" id="{20AD3205-22CD-D9B1-2C4E-E21D5A560CC4}"/>
              </a:ext>
            </a:extLst>
          </p:cNvPr>
          <p:cNvSpPr txBox="1">
            <a:spLocks/>
          </p:cNvSpPr>
          <p:nvPr/>
        </p:nvSpPr>
        <p:spPr>
          <a:xfrm>
            <a:off x="662517" y="987397"/>
            <a:ext cx="10743916" cy="4078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err="1">
                <a:solidFill>
                  <a:srgbClr val="002060"/>
                </a:solidFill>
              </a:rPr>
              <a:t>Rekonstrukce</a:t>
            </a:r>
            <a:r>
              <a:rPr lang="it-IT" sz="1800">
                <a:solidFill>
                  <a:srgbClr val="002060"/>
                </a:solidFill>
              </a:rPr>
              <a:t> </a:t>
            </a:r>
            <a:r>
              <a:rPr lang="it-IT" sz="1800" err="1">
                <a:solidFill>
                  <a:srgbClr val="002060"/>
                </a:solidFill>
              </a:rPr>
              <a:t>nástupišť</a:t>
            </a:r>
            <a:r>
              <a:rPr lang="it-IT" sz="1800">
                <a:solidFill>
                  <a:srgbClr val="002060"/>
                </a:solidFill>
              </a:rPr>
              <a:t> v ŽST </a:t>
            </a:r>
            <a:r>
              <a:rPr lang="it-IT" sz="1800" err="1">
                <a:solidFill>
                  <a:srgbClr val="002060"/>
                </a:solidFill>
              </a:rPr>
              <a:t>Valašské</a:t>
            </a:r>
            <a:r>
              <a:rPr lang="it-IT" sz="1800">
                <a:solidFill>
                  <a:srgbClr val="002060"/>
                </a:solidFill>
              </a:rPr>
              <a:t> </a:t>
            </a:r>
            <a:r>
              <a:rPr lang="it-IT" sz="1800" err="1">
                <a:solidFill>
                  <a:srgbClr val="002060"/>
                </a:solidFill>
              </a:rPr>
              <a:t>Meziříčí</a:t>
            </a:r>
            <a:r>
              <a:rPr lang="it-IT" sz="1800">
                <a:solidFill>
                  <a:srgbClr val="002060"/>
                </a:solidFill>
              </a:rPr>
              <a:t> </a:t>
            </a:r>
          </a:p>
          <a:p>
            <a:endParaRPr lang="it-IT" sz="1800">
              <a:solidFill>
                <a:srgbClr val="002060"/>
              </a:solidFill>
            </a:endParaRPr>
          </a:p>
        </p:txBody>
      </p:sp>
      <p:pic>
        <p:nvPicPr>
          <p:cNvPr id="17" name="Zástupný symbol obrázku 16">
            <a:extLst>
              <a:ext uri="{FF2B5EF4-FFF2-40B4-BE49-F238E27FC236}">
                <a16:creationId xmlns:a16="http://schemas.microsoft.com/office/drawing/2014/main" id="{52B96FE0-8DE5-EE23-D140-78041131E76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8" b="255"/>
          <a:stretch>
            <a:fillRect/>
          </a:stretch>
        </p:blipFill>
        <p:spPr>
          <a:xfrm>
            <a:off x="661988" y="1843088"/>
            <a:ext cx="10875962" cy="4225925"/>
          </a:xfrm>
        </p:spPr>
      </p:pic>
      <p:sp>
        <p:nvSpPr>
          <p:cNvPr id="23" name="TextovéPole 12">
            <a:extLst>
              <a:ext uri="{FF2B5EF4-FFF2-40B4-BE49-F238E27FC236}">
                <a16:creationId xmlns:a16="http://schemas.microsoft.com/office/drawing/2014/main" id="{550CF4DA-FA88-150B-31E7-7F70BBD95B76}"/>
              </a:ext>
            </a:extLst>
          </p:cNvPr>
          <p:cNvSpPr txBox="1"/>
          <p:nvPr/>
        </p:nvSpPr>
        <p:spPr>
          <a:xfrm>
            <a:off x="9145133" y="5708163"/>
            <a:ext cx="2392816" cy="360850"/>
          </a:xfrm>
          <a:prstGeom prst="rect">
            <a:avLst/>
          </a:prstGeom>
          <a:solidFill>
            <a:srgbClr val="2AA39A"/>
          </a:solidFill>
          <a:ln w="127000">
            <a:noFill/>
            <a:miter lim="800000"/>
          </a:ln>
        </p:spPr>
        <p:txBody>
          <a:bodyPr wrap="none" lIns="72000" tIns="72000" rIns="72000" bIns="72000" rtlCol="0">
            <a:spAutoFit/>
          </a:bodyPr>
          <a:lstStyle/>
          <a:p>
            <a:r>
              <a:rPr lang="cs-CZ" sz="1400" b="1"/>
              <a:t>architektonická studie</a:t>
            </a:r>
            <a:endParaRPr lang="cs-CZ" sz="1000" b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66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D6715-2135-7C0D-5C59-2478A3C15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68067B-A52D-7BE6-6378-B969F19C1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Verdana"/>
              </a:rPr>
              <a:t>Stavby v projektové přípravě</a:t>
            </a:r>
            <a:endParaRPr lang="cs-CZ"/>
          </a:p>
        </p:txBody>
      </p:sp>
      <p:sp>
        <p:nvSpPr>
          <p:cNvPr id="8" name="Zástupný symbol pro zápatí 3">
            <a:extLst>
              <a:ext uri="{FF2B5EF4-FFF2-40B4-BE49-F238E27FC236}">
                <a16:creationId xmlns:a16="http://schemas.microsoft.com/office/drawing/2014/main" id="{84F5E64F-FF24-63DE-D2DA-63E623DE08B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7656928" cy="221070"/>
          </a:xfrm>
        </p:spPr>
        <p:txBody>
          <a:bodyPr/>
          <a:lstStyle/>
          <a:p>
            <a:r>
              <a:rPr lang="cs-CZ"/>
              <a:t>Střední Morava-křižovatka dopravních a ekonomických zájmů</a:t>
            </a:r>
          </a:p>
        </p:txBody>
      </p:sp>
      <p:sp>
        <p:nvSpPr>
          <p:cNvPr id="9" name="Nadpis 4">
            <a:extLst>
              <a:ext uri="{FF2B5EF4-FFF2-40B4-BE49-F238E27FC236}">
                <a16:creationId xmlns:a16="http://schemas.microsoft.com/office/drawing/2014/main" id="{6D2B87BC-FA64-0260-A7C4-215B9FA85429}"/>
              </a:ext>
            </a:extLst>
          </p:cNvPr>
          <p:cNvSpPr txBox="1">
            <a:spLocks/>
          </p:cNvSpPr>
          <p:nvPr/>
        </p:nvSpPr>
        <p:spPr>
          <a:xfrm>
            <a:off x="662517" y="987397"/>
            <a:ext cx="10743916" cy="4078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err="1">
                <a:solidFill>
                  <a:srgbClr val="002060"/>
                </a:solidFill>
              </a:rPr>
              <a:t>Rekonstrukce</a:t>
            </a:r>
            <a:r>
              <a:rPr lang="it-IT" sz="1800">
                <a:solidFill>
                  <a:srgbClr val="002060"/>
                </a:solidFill>
              </a:rPr>
              <a:t> </a:t>
            </a:r>
            <a:r>
              <a:rPr lang="it-IT" sz="1800" err="1">
                <a:solidFill>
                  <a:srgbClr val="002060"/>
                </a:solidFill>
              </a:rPr>
              <a:t>nástupišť</a:t>
            </a:r>
            <a:r>
              <a:rPr lang="it-IT" sz="1800">
                <a:solidFill>
                  <a:srgbClr val="002060"/>
                </a:solidFill>
              </a:rPr>
              <a:t> v ŽST </a:t>
            </a:r>
            <a:r>
              <a:rPr lang="it-IT" sz="1800" err="1">
                <a:solidFill>
                  <a:srgbClr val="002060"/>
                </a:solidFill>
              </a:rPr>
              <a:t>Valašské</a:t>
            </a:r>
            <a:r>
              <a:rPr lang="it-IT" sz="1800">
                <a:solidFill>
                  <a:srgbClr val="002060"/>
                </a:solidFill>
              </a:rPr>
              <a:t> </a:t>
            </a:r>
            <a:r>
              <a:rPr lang="it-IT" sz="1800" err="1">
                <a:solidFill>
                  <a:srgbClr val="002060"/>
                </a:solidFill>
              </a:rPr>
              <a:t>Meziříčí</a:t>
            </a:r>
            <a:r>
              <a:rPr lang="it-IT" sz="1800">
                <a:solidFill>
                  <a:srgbClr val="002060"/>
                </a:solidFill>
              </a:rPr>
              <a:t> </a:t>
            </a:r>
          </a:p>
          <a:p>
            <a:endParaRPr lang="it-IT" sz="1800">
              <a:solidFill>
                <a:srgbClr val="002060"/>
              </a:solidFill>
            </a:endParaRPr>
          </a:p>
        </p:txBody>
      </p:sp>
      <p:pic>
        <p:nvPicPr>
          <p:cNvPr id="17" name="Zástupný symbol obrázku 16">
            <a:extLst>
              <a:ext uri="{FF2B5EF4-FFF2-40B4-BE49-F238E27FC236}">
                <a16:creationId xmlns:a16="http://schemas.microsoft.com/office/drawing/2014/main" id="{EF3493F9-AED6-9DED-C140-201D364C6C7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5" b="15775"/>
          <a:stretch/>
        </p:blipFill>
        <p:spPr>
          <a:xfrm>
            <a:off x="661988" y="1843088"/>
            <a:ext cx="10875962" cy="4225925"/>
          </a:xfrm>
        </p:spPr>
      </p:pic>
      <p:sp>
        <p:nvSpPr>
          <p:cNvPr id="23" name="TextovéPole 12">
            <a:extLst>
              <a:ext uri="{FF2B5EF4-FFF2-40B4-BE49-F238E27FC236}">
                <a16:creationId xmlns:a16="http://schemas.microsoft.com/office/drawing/2014/main" id="{6C6450FE-A01F-F86B-FBB3-9EE808F03E78}"/>
              </a:ext>
            </a:extLst>
          </p:cNvPr>
          <p:cNvSpPr txBox="1"/>
          <p:nvPr/>
        </p:nvSpPr>
        <p:spPr>
          <a:xfrm>
            <a:off x="8994381" y="5543791"/>
            <a:ext cx="2412052" cy="360850"/>
          </a:xfrm>
          <a:prstGeom prst="rect">
            <a:avLst/>
          </a:prstGeom>
          <a:solidFill>
            <a:srgbClr val="2AA39A"/>
          </a:solidFill>
          <a:ln w="127000">
            <a:noFill/>
            <a:miter lim="800000"/>
          </a:ln>
        </p:spPr>
        <p:txBody>
          <a:bodyPr wrap="none" lIns="72000" tIns="72000" rIns="72000" bIns="72000" rtlCol="0">
            <a:spAutoFit/>
          </a:bodyPr>
          <a:lstStyle/>
          <a:p>
            <a:r>
              <a:rPr lang="cs-CZ" sz="1400" b="1"/>
              <a:t>Architektonická studie</a:t>
            </a:r>
            <a:endParaRPr lang="cs-CZ" sz="1000" b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71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D4CF4-8FA3-6BC2-88BD-1A4E22133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6">
            <a:extLst>
              <a:ext uri="{FF2B5EF4-FFF2-40B4-BE49-F238E27FC236}">
                <a16:creationId xmlns:a16="http://schemas.microsoft.com/office/drawing/2014/main" id="{9B6EF0A7-00B6-D51B-83B2-5C9709789ACB}"/>
              </a:ext>
            </a:extLst>
          </p:cNvPr>
          <p:cNvSpPr txBox="1">
            <a:spLocks/>
          </p:cNvSpPr>
          <p:nvPr/>
        </p:nvSpPr>
        <p:spPr>
          <a:xfrm>
            <a:off x="662518" y="360000"/>
            <a:ext cx="8103489" cy="8007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Priority Správy železnic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7640453-47D0-BB11-62A8-923A2B689E16}"/>
              </a:ext>
            </a:extLst>
          </p:cNvPr>
          <p:cNvSpPr txBox="1"/>
          <p:nvPr/>
        </p:nvSpPr>
        <p:spPr>
          <a:xfrm>
            <a:off x="662518" y="1065695"/>
            <a:ext cx="7540188" cy="552151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buClr>
                <a:schemeClr val="tx2"/>
              </a:buClr>
            </a:pPr>
            <a:r>
              <a:rPr lang="cs-CZ" sz="1500" b="1">
                <a:solidFill>
                  <a:srgbClr val="002B59"/>
                </a:solidFill>
              </a:rPr>
              <a:t>Zajištění provozuschopné a kapacitní infrastruktury</a:t>
            </a:r>
            <a:endParaRPr lang="cs-CZ" sz="1500" b="1"/>
          </a:p>
          <a:p>
            <a:pPr marL="439420" lvl="2" indent="-285750">
              <a:lnSpc>
                <a:spcPts val="24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 sz="1600"/>
              <a:t>Rychlá, bezpečná, ekologicky efektivní a dostupná osobní i nákladní železniční doprava</a:t>
            </a:r>
          </a:p>
          <a:p>
            <a:pPr marL="439420" lvl="2" indent="-285750">
              <a:lnSpc>
                <a:spcPts val="24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 sz="1600"/>
              <a:t>Modernizace dráhy, železničních uzlů, nádražních budov a zastávek</a:t>
            </a:r>
          </a:p>
          <a:p>
            <a:pPr>
              <a:spcBef>
                <a:spcPts val="1200"/>
              </a:spcBef>
              <a:buClr>
                <a:schemeClr val="tx2"/>
              </a:buClr>
            </a:pPr>
            <a:r>
              <a:rPr lang="cs-CZ" sz="1500" b="1"/>
              <a:t>Elektrizace tratí</a:t>
            </a:r>
          </a:p>
          <a:p>
            <a:pPr marL="439420" lvl="2" indent="-285750">
              <a:lnSpc>
                <a:spcPts val="24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 sz="1600"/>
              <a:t>Včetně dobíjecí infrastruktury</a:t>
            </a:r>
          </a:p>
          <a:p>
            <a:pPr marL="439420" lvl="2" indent="-285750">
              <a:lnSpc>
                <a:spcPts val="24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 sz="1600"/>
              <a:t>Přechod na jednotnou napájecí soustavu 25 </a:t>
            </a:r>
            <a:r>
              <a:rPr lang="cs-CZ" sz="1600" err="1"/>
              <a:t>kV</a:t>
            </a:r>
            <a:r>
              <a:rPr lang="cs-CZ" sz="1600"/>
              <a:t>, 50 Hz</a:t>
            </a:r>
          </a:p>
          <a:p>
            <a:pPr>
              <a:spcBef>
                <a:spcPts val="1200"/>
              </a:spcBef>
              <a:buClr>
                <a:schemeClr val="tx2"/>
              </a:buClr>
            </a:pPr>
            <a:r>
              <a:rPr lang="cs-CZ" sz="1500" b="1">
                <a:solidFill>
                  <a:srgbClr val="002B59"/>
                </a:solidFill>
              </a:rPr>
              <a:t>Zvyšování bezpečnosti na železnici</a:t>
            </a:r>
          </a:p>
          <a:p>
            <a:pPr marL="439420" lvl="2" indent="-285750">
              <a:lnSpc>
                <a:spcPts val="24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 sz="1600"/>
              <a:t>GSM-R, ETCS, modernizace</a:t>
            </a:r>
          </a:p>
          <a:p>
            <a:pPr marL="439420" lvl="2" indent="-285750">
              <a:lnSpc>
                <a:spcPts val="24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 sz="1600"/>
              <a:t>Zvýšení bezpečnosti na železničních přejezdech</a:t>
            </a:r>
          </a:p>
          <a:p>
            <a:pPr>
              <a:spcBef>
                <a:spcPts val="1200"/>
              </a:spcBef>
              <a:buClr>
                <a:schemeClr val="tx2"/>
              </a:buClr>
            </a:pPr>
            <a:r>
              <a:rPr lang="cs-CZ" sz="1500" b="1">
                <a:solidFill>
                  <a:srgbClr val="002B59"/>
                </a:solidFill>
              </a:rPr>
              <a:t>Rozvoj digitalizace a technologií</a:t>
            </a:r>
          </a:p>
          <a:p>
            <a:pPr marL="439420" lvl="2" indent="-285750">
              <a:lnSpc>
                <a:spcPts val="24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 sz="1600"/>
              <a:t>Technické mapy</a:t>
            </a:r>
          </a:p>
          <a:p>
            <a:pPr marL="439420" lvl="2" indent="-285750">
              <a:lnSpc>
                <a:spcPts val="24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 sz="1600"/>
              <a:t>Využití obnovitelných zdrojů</a:t>
            </a:r>
          </a:p>
          <a:p>
            <a:pPr>
              <a:spcBef>
                <a:spcPts val="1200"/>
              </a:spcBef>
              <a:buClr>
                <a:schemeClr val="tx2"/>
              </a:buClr>
            </a:pPr>
            <a:r>
              <a:rPr lang="cs-CZ" sz="1500" b="1"/>
              <a:t>Aktivní komunikace</a:t>
            </a:r>
          </a:p>
          <a:p>
            <a:pPr marL="439420" lvl="2" indent="-285750">
              <a:lnSpc>
                <a:spcPts val="24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 sz="1600"/>
              <a:t>Setkávání s dopravci, kraji a profesními svazy</a:t>
            </a:r>
          </a:p>
          <a:p>
            <a:pPr>
              <a:spcBef>
                <a:spcPts val="1200"/>
              </a:spcBef>
              <a:buClr>
                <a:schemeClr val="tx2"/>
              </a:buClr>
            </a:pPr>
            <a:r>
              <a:rPr lang="cs-CZ" sz="1500" b="1">
                <a:solidFill>
                  <a:srgbClr val="002B59"/>
                </a:solidFill>
              </a:rPr>
              <a:t>Efektivní využití evropských finančních prostředků</a:t>
            </a:r>
            <a:endParaRPr lang="cs-CZ" sz="150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0913739-4C99-50A6-9D54-CFEE8B12D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030" y="1860598"/>
            <a:ext cx="4743460" cy="472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7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8CE72-D555-7EF4-3CEF-0FC995DE8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821641-2503-1F80-336A-62C620FB9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Verdana"/>
              </a:rPr>
              <a:t>Stavby v projektové přípravě</a:t>
            </a:r>
            <a:endParaRPr lang="cs-CZ"/>
          </a:p>
        </p:txBody>
      </p:sp>
      <p:sp>
        <p:nvSpPr>
          <p:cNvPr id="8" name="Zástupný symbol pro zápatí 3">
            <a:extLst>
              <a:ext uri="{FF2B5EF4-FFF2-40B4-BE49-F238E27FC236}">
                <a16:creationId xmlns:a16="http://schemas.microsoft.com/office/drawing/2014/main" id="{059968CB-367C-9857-6A0C-3F1D97B47F5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7656928" cy="221070"/>
          </a:xfrm>
        </p:spPr>
        <p:txBody>
          <a:bodyPr/>
          <a:lstStyle/>
          <a:p>
            <a:r>
              <a:rPr lang="cs-CZ"/>
              <a:t>Střední Morava-křižovatka dopravních a ekonomických zájmů</a:t>
            </a:r>
          </a:p>
        </p:txBody>
      </p:sp>
      <p:sp>
        <p:nvSpPr>
          <p:cNvPr id="9" name="Nadpis 4">
            <a:extLst>
              <a:ext uri="{FF2B5EF4-FFF2-40B4-BE49-F238E27FC236}">
                <a16:creationId xmlns:a16="http://schemas.microsoft.com/office/drawing/2014/main" id="{299935CF-1E8A-C0C4-D900-DB9211F42109}"/>
              </a:ext>
            </a:extLst>
          </p:cNvPr>
          <p:cNvSpPr txBox="1">
            <a:spLocks/>
          </p:cNvSpPr>
          <p:nvPr/>
        </p:nvSpPr>
        <p:spPr>
          <a:xfrm>
            <a:off x="662517" y="987397"/>
            <a:ext cx="7275433" cy="4078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err="1">
                <a:solidFill>
                  <a:srgbClr val="002060"/>
                </a:solidFill>
              </a:rPr>
              <a:t>Rekonstrukce</a:t>
            </a:r>
            <a:r>
              <a:rPr lang="it-IT" sz="1800">
                <a:solidFill>
                  <a:srgbClr val="002060"/>
                </a:solidFill>
              </a:rPr>
              <a:t> </a:t>
            </a:r>
            <a:r>
              <a:rPr lang="it-IT" sz="1800" err="1">
                <a:solidFill>
                  <a:srgbClr val="002060"/>
                </a:solidFill>
              </a:rPr>
              <a:t>nástupišť</a:t>
            </a:r>
            <a:r>
              <a:rPr lang="it-IT" sz="1800">
                <a:solidFill>
                  <a:srgbClr val="002060"/>
                </a:solidFill>
              </a:rPr>
              <a:t> v ŽST </a:t>
            </a:r>
            <a:r>
              <a:rPr lang="it-IT" sz="1800" err="1">
                <a:solidFill>
                  <a:srgbClr val="002060"/>
                </a:solidFill>
              </a:rPr>
              <a:t>Valašské</a:t>
            </a:r>
            <a:r>
              <a:rPr lang="it-IT" sz="1800">
                <a:solidFill>
                  <a:srgbClr val="002060"/>
                </a:solidFill>
              </a:rPr>
              <a:t> </a:t>
            </a:r>
            <a:r>
              <a:rPr lang="it-IT" sz="1800" err="1">
                <a:solidFill>
                  <a:srgbClr val="002060"/>
                </a:solidFill>
              </a:rPr>
              <a:t>Meziříčí</a:t>
            </a:r>
            <a:r>
              <a:rPr lang="it-IT" sz="1800">
                <a:solidFill>
                  <a:srgbClr val="002060"/>
                </a:solidFill>
              </a:rPr>
              <a:t> </a:t>
            </a:r>
          </a:p>
          <a:p>
            <a:endParaRPr lang="it-IT" sz="1800">
              <a:solidFill>
                <a:srgbClr val="002060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E9D1990-D6E4-52A5-9F82-E817D9C6A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2" r="14502"/>
          <a:stretch>
            <a:fillRect/>
          </a:stretch>
        </p:blipFill>
        <p:spPr>
          <a:xfrm>
            <a:off x="661988" y="1843087"/>
            <a:ext cx="5258045" cy="42259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93B9B22-F9F5-572E-A6B6-A9454623D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5" r="209"/>
          <a:stretch>
            <a:fillRect/>
          </a:stretch>
        </p:blipFill>
        <p:spPr>
          <a:xfrm>
            <a:off x="6271968" y="1843086"/>
            <a:ext cx="5258043" cy="4225925"/>
          </a:xfrm>
          <a:prstGeom prst="rect">
            <a:avLst/>
          </a:prstGeom>
        </p:spPr>
      </p:pic>
      <p:sp>
        <p:nvSpPr>
          <p:cNvPr id="4" name="TextovéPole 12">
            <a:extLst>
              <a:ext uri="{FF2B5EF4-FFF2-40B4-BE49-F238E27FC236}">
                <a16:creationId xmlns:a16="http://schemas.microsoft.com/office/drawing/2014/main" id="{F4D9EC23-2012-6317-D948-9B63C9292990}"/>
              </a:ext>
            </a:extLst>
          </p:cNvPr>
          <p:cNvSpPr txBox="1"/>
          <p:nvPr/>
        </p:nvSpPr>
        <p:spPr>
          <a:xfrm>
            <a:off x="8994381" y="5543791"/>
            <a:ext cx="2412052" cy="360850"/>
          </a:xfrm>
          <a:prstGeom prst="rect">
            <a:avLst/>
          </a:prstGeom>
          <a:solidFill>
            <a:srgbClr val="2AA39A"/>
          </a:solidFill>
          <a:ln w="127000">
            <a:noFill/>
            <a:miter lim="800000"/>
          </a:ln>
        </p:spPr>
        <p:txBody>
          <a:bodyPr wrap="none" lIns="72000" tIns="72000" rIns="72000" bIns="72000" rtlCol="0">
            <a:spAutoFit/>
          </a:bodyPr>
          <a:lstStyle/>
          <a:p>
            <a:r>
              <a:rPr lang="cs-CZ" sz="1400" b="1"/>
              <a:t>Architektonická studie</a:t>
            </a:r>
            <a:endParaRPr lang="cs-CZ" sz="1000" b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34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E0A51-EC51-B3C4-C571-B0C357E5E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obrázku 9" descr="Obsah obrázku mapa, atlas, text&#10;&#10;Obsah generovaný pomocí AI může být nesprávný.">
            <a:extLst>
              <a:ext uri="{FF2B5EF4-FFF2-40B4-BE49-F238E27FC236}">
                <a16:creationId xmlns:a16="http://schemas.microsoft.com/office/drawing/2014/main" id="{644E3468-D86E-4B3D-4065-383DC12AA7A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6" r="9466"/>
          <a:stretch>
            <a:fillRect/>
          </a:stretch>
        </p:blipFill>
        <p:spPr>
          <a:xfrm>
            <a:off x="7467600" y="360363"/>
            <a:ext cx="4724400" cy="5707062"/>
          </a:xfr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ABB09B4-A86F-D46E-329E-3758CF3530B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Střední Morava-křižovatka dopravních a ekonomických zájmů</a:t>
            </a:r>
          </a:p>
        </p:txBody>
      </p:sp>
      <p:sp>
        <p:nvSpPr>
          <p:cNvPr id="7" name="Nadpis 4">
            <a:extLst>
              <a:ext uri="{FF2B5EF4-FFF2-40B4-BE49-F238E27FC236}">
                <a16:creationId xmlns:a16="http://schemas.microsoft.com/office/drawing/2014/main" id="{C7A29AAD-4BBC-0EE8-1F0D-9FC15805E03F}"/>
              </a:ext>
            </a:extLst>
          </p:cNvPr>
          <p:cNvSpPr txBox="1">
            <a:spLocks/>
          </p:cNvSpPr>
          <p:nvPr/>
        </p:nvSpPr>
        <p:spPr>
          <a:xfrm>
            <a:off x="757767" y="360363"/>
            <a:ext cx="7275433" cy="4078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>
                <a:solidFill>
                  <a:srgbClr val="002060"/>
                </a:solidFill>
              </a:rPr>
              <a:t>Revitalizace </a:t>
            </a:r>
            <a:r>
              <a:rPr lang="it-IT" sz="1800" err="1">
                <a:solidFill>
                  <a:srgbClr val="002060"/>
                </a:solidFill>
              </a:rPr>
              <a:t>traťového</a:t>
            </a:r>
            <a:r>
              <a:rPr lang="it-IT" sz="1800">
                <a:solidFill>
                  <a:srgbClr val="002060"/>
                </a:solidFill>
              </a:rPr>
              <a:t> </a:t>
            </a:r>
            <a:r>
              <a:rPr lang="it-IT" sz="1800" err="1">
                <a:solidFill>
                  <a:srgbClr val="002060"/>
                </a:solidFill>
              </a:rPr>
              <a:t>úseku</a:t>
            </a:r>
            <a:r>
              <a:rPr lang="it-IT" sz="1800">
                <a:solidFill>
                  <a:srgbClr val="002060"/>
                </a:solidFill>
              </a:rPr>
              <a:t> </a:t>
            </a:r>
            <a:r>
              <a:rPr lang="it-IT" sz="1800" err="1">
                <a:solidFill>
                  <a:srgbClr val="002060"/>
                </a:solidFill>
              </a:rPr>
              <a:t>Vsetín</a:t>
            </a:r>
            <a:r>
              <a:rPr lang="it-IT" sz="1800">
                <a:solidFill>
                  <a:srgbClr val="002060"/>
                </a:solidFill>
              </a:rPr>
              <a:t> (mimo) </a:t>
            </a:r>
            <a:br>
              <a:rPr lang="cs-CZ" sz="1800">
                <a:solidFill>
                  <a:srgbClr val="002060"/>
                </a:solidFill>
              </a:rPr>
            </a:br>
            <a:r>
              <a:rPr lang="it-IT" sz="1800">
                <a:solidFill>
                  <a:srgbClr val="002060"/>
                </a:solidFill>
              </a:rPr>
              <a:t>– </a:t>
            </a:r>
            <a:r>
              <a:rPr lang="it-IT" sz="1800" err="1">
                <a:solidFill>
                  <a:srgbClr val="002060"/>
                </a:solidFill>
              </a:rPr>
              <a:t>Valašské</a:t>
            </a:r>
            <a:r>
              <a:rPr lang="it-IT" sz="1800">
                <a:solidFill>
                  <a:srgbClr val="002060"/>
                </a:solidFill>
              </a:rPr>
              <a:t> </a:t>
            </a:r>
            <a:r>
              <a:rPr lang="it-IT" sz="1800" err="1">
                <a:solidFill>
                  <a:srgbClr val="002060"/>
                </a:solidFill>
              </a:rPr>
              <a:t>Meziříčí</a:t>
            </a:r>
            <a:r>
              <a:rPr lang="it-IT" sz="1800">
                <a:solidFill>
                  <a:srgbClr val="002060"/>
                </a:solidFill>
              </a:rPr>
              <a:t> (</a:t>
            </a:r>
            <a:r>
              <a:rPr lang="it-IT" sz="1800" err="1">
                <a:solidFill>
                  <a:srgbClr val="002060"/>
                </a:solidFill>
              </a:rPr>
              <a:t>včetně</a:t>
            </a:r>
            <a:r>
              <a:rPr lang="it-IT" sz="1800">
                <a:solidFill>
                  <a:srgbClr val="002060"/>
                </a:solidFill>
              </a:rPr>
              <a:t>)</a:t>
            </a: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881308FF-0E4B-1C61-E87D-3834A449DF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262975"/>
              </p:ext>
            </p:extLst>
          </p:nvPr>
        </p:nvGraphicFramePr>
        <p:xfrm>
          <a:off x="757767" y="4686300"/>
          <a:ext cx="5425931" cy="94792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482638">
                  <a:extLst>
                    <a:ext uri="{9D8B030D-6E8A-4147-A177-3AD203B41FA5}">
                      <a16:colId xmlns:a16="http://schemas.microsoft.com/office/drawing/2014/main" val="2850522890"/>
                    </a:ext>
                  </a:extLst>
                </a:gridCol>
                <a:gridCol w="1943293">
                  <a:extLst>
                    <a:ext uri="{9D8B030D-6E8A-4147-A177-3AD203B41FA5}">
                      <a16:colId xmlns:a16="http://schemas.microsoft.com/office/drawing/2014/main" val="2291129793"/>
                    </a:ext>
                  </a:extLst>
                </a:gridCol>
              </a:tblGrid>
              <a:tr h="473962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lnSpc>
                          <a:spcPts val="1050"/>
                        </a:lnSpc>
                        <a:buNone/>
                      </a:pPr>
                      <a:r>
                        <a:rPr lang="cs-CZ" sz="15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Předpoklad realizace</a:t>
                      </a:r>
                      <a:endParaRPr lang="cs-CZ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lnSpc>
                          <a:spcPts val="1050"/>
                        </a:lnSpc>
                        <a:buNone/>
                      </a:pPr>
                      <a:r>
                        <a:rPr lang="cs-CZ" sz="1600" b="1" i="0" u="none" strike="noStrike" kern="1200">
                          <a:solidFill>
                            <a:srgbClr val="002B59"/>
                          </a:solidFill>
                          <a:effectLst/>
                          <a:latin typeface="Verdana"/>
                        </a:rPr>
                        <a:t>2028 – 2031</a:t>
                      </a:r>
                      <a:endParaRPr lang="cs-CZ" sz="1600" b="1" i="0" u="none" strike="noStrike">
                        <a:effectLst/>
                        <a:latin typeface="Verdan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234387"/>
                  </a:ext>
                </a:extLst>
              </a:tr>
              <a:tr h="473962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lnSpc>
                          <a:spcPts val="1050"/>
                        </a:lnSpc>
                        <a:buNone/>
                      </a:pPr>
                      <a:r>
                        <a:rPr lang="cs-CZ" sz="1500" b="1" i="0" u="none" strike="noStrike" kern="120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Předpokládané náklady</a:t>
                      </a:r>
                      <a:endParaRPr lang="cs-CZ" sz="1500" b="1" i="0" u="none" strike="noStrike">
                        <a:solidFill>
                          <a:schemeClr val="tx1"/>
                        </a:solidFill>
                        <a:effectLst/>
                        <a:latin typeface="Verdan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lnSpc>
                          <a:spcPts val="1050"/>
                        </a:lnSpc>
                        <a:buNone/>
                      </a:pPr>
                      <a:r>
                        <a:rPr lang="cs-CZ" sz="1600" b="1" i="0" u="none" strike="noStrike" kern="1200">
                          <a:solidFill>
                            <a:srgbClr val="001F42"/>
                          </a:solidFill>
                          <a:effectLst/>
                          <a:latin typeface="Verdana"/>
                        </a:rPr>
                        <a:t>8 387 mil. Kč</a:t>
                      </a:r>
                      <a:endParaRPr lang="cs-CZ" sz="1600" b="1" i="0" u="none" strike="noStrike">
                        <a:effectLst/>
                        <a:latin typeface="Verdan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808293"/>
                  </a:ext>
                </a:extLst>
              </a:tr>
            </a:tbl>
          </a:graphicData>
        </a:graphic>
      </p:graphicFrame>
      <p:sp>
        <p:nvSpPr>
          <p:cNvPr id="2" name="Zástupný obsah 10">
            <a:extLst>
              <a:ext uri="{FF2B5EF4-FFF2-40B4-BE49-F238E27FC236}">
                <a16:creationId xmlns:a16="http://schemas.microsoft.com/office/drawing/2014/main" id="{6360019D-DB45-53F7-BF66-3F8989BB2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969" y="1186049"/>
            <a:ext cx="6544731" cy="3500251"/>
          </a:xfrm>
        </p:spPr>
        <p:txBody>
          <a:bodyPr/>
          <a:lstStyle/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trať projde komplexní rekonstrukcí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ve stanici Jablůnka budou nástupiště přesunuta blíže obci </a:t>
            </a:r>
            <a:br>
              <a:rPr lang="cs-CZ"/>
            </a:br>
            <a:r>
              <a:rPr lang="cs-CZ"/>
              <a:t>a stanice bude prodloužena pro nákladní vlaky délky 740 m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v zastávce Bystřička budou vybudovány nové kolejové spojky pro zvýšení kapacity dráhy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stanice Valašské Meziříčí projde společně s předchozí stavbou rozsáhlou modernizací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aktuálně probíhá příprava na zpracování Dokumentace </a:t>
            </a:r>
            <a:br>
              <a:rPr lang="cs-CZ"/>
            </a:br>
            <a:r>
              <a:rPr lang="cs-CZ"/>
              <a:t>pro povolení stavby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801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D91FF-218E-C337-6A8F-5FF310D03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15954CC-2F38-FE74-BC91-2D3FB0B692A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Střední Morava-křižovatka dopravních a ekonomických zájmů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A9F55A3-9308-90B3-7D07-1763A8B59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20" y="1050519"/>
            <a:ext cx="6247328" cy="455771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cs-CZ"/>
              <a:t>Cyklická obnova trati v úseku Vsetín – Horní Lideč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rekonstrukce železničního svršku, vybraných částí železničního spodku, vybraných mostů, propustků, </a:t>
            </a:r>
            <a:br>
              <a:rPr lang="cs-CZ"/>
            </a:br>
            <a:r>
              <a:rPr lang="cs-CZ"/>
              <a:t>zdí a nástupišť v zastávkách Lužná u Vsetína a Leskovec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předpoklad realizace: 2026 – 2027</a:t>
            </a:r>
          </a:p>
          <a:p>
            <a:pPr lvl="1">
              <a:buClr>
                <a:srgbClr val="002060"/>
              </a:buClr>
            </a:pPr>
            <a:endParaRPr lang="cs-CZ"/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cs-CZ"/>
          </a:p>
          <a:p>
            <a:pPr marL="0" lvl="1">
              <a:buClr>
                <a:schemeClr val="tx1"/>
              </a:buClr>
            </a:pPr>
            <a:r>
              <a:rPr lang="cs-CZ" b="1"/>
              <a:t>Cyklická obnova trati v úseku Horní Lideč – Horní Lideč státní hranice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rekonstrukce železničního svršku, vybraných částí železničního spodku a vybraných mostů, propustků </a:t>
            </a:r>
            <a:br>
              <a:rPr lang="cs-CZ"/>
            </a:br>
            <a:r>
              <a:rPr lang="cs-CZ"/>
              <a:t>a zdí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předpoklad realizace: 2025 – 2026</a:t>
            </a:r>
          </a:p>
          <a:p>
            <a:pPr marL="725170" lvl="2">
              <a:buFont typeface="Wingdings" panose="020B0604020202020204" pitchFamily="34" charset="0"/>
              <a:buChar char="§"/>
            </a:pPr>
            <a:endParaRPr lang="cs-CZ">
              <a:solidFill>
                <a:srgbClr val="002060"/>
              </a:solidFill>
              <a:ea typeface="Verdana"/>
            </a:endParaRPr>
          </a:p>
        </p:txBody>
      </p:sp>
      <p:sp>
        <p:nvSpPr>
          <p:cNvPr id="7" name="Nadpis 4">
            <a:extLst>
              <a:ext uri="{FF2B5EF4-FFF2-40B4-BE49-F238E27FC236}">
                <a16:creationId xmlns:a16="http://schemas.microsoft.com/office/drawing/2014/main" id="{C7A6CB5F-7F5E-591F-4389-B8E49B431139}"/>
              </a:ext>
            </a:extLst>
          </p:cNvPr>
          <p:cNvSpPr txBox="1">
            <a:spLocks/>
          </p:cNvSpPr>
          <p:nvPr/>
        </p:nvSpPr>
        <p:spPr>
          <a:xfrm>
            <a:off x="662520" y="382747"/>
            <a:ext cx="7275433" cy="4078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>
                <a:solidFill>
                  <a:srgbClr val="002060"/>
                </a:solidFill>
              </a:rPr>
              <a:t>Stavby v úseku Vsetín – státní hranice</a:t>
            </a:r>
            <a:endParaRPr lang="it-IT" sz="1800">
              <a:solidFill>
                <a:srgbClr val="002060"/>
              </a:solidFill>
            </a:endParaRPr>
          </a:p>
        </p:txBody>
      </p:sp>
      <p:pic>
        <p:nvPicPr>
          <p:cNvPr id="9" name="Zástupný symbol obrázku 9">
            <a:extLst>
              <a:ext uri="{FF2B5EF4-FFF2-40B4-BE49-F238E27FC236}">
                <a16:creationId xmlns:a16="http://schemas.microsoft.com/office/drawing/2014/main" id="{D9638BAF-22FF-F589-685B-02C7B8E90C0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5" r="9505"/>
          <a:stretch/>
        </p:blipFill>
        <p:spPr>
          <a:xfrm>
            <a:off x="7467600" y="360363"/>
            <a:ext cx="4724400" cy="5707062"/>
          </a:xfrm>
        </p:spPr>
      </p:pic>
    </p:spTree>
    <p:extLst>
      <p:ext uri="{BB962C8B-B14F-4D97-AF65-F5344CB8AC3E}">
        <p14:creationId xmlns:p14="http://schemas.microsoft.com/office/powerpoint/2010/main" val="186643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88782-09CA-6D2F-CF86-8DA69B2DB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C84C9D7-9B60-802E-5C79-BAFDBD4E8FD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Střední Morava-křižovatka dopravních a ekonomických zájmů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087F5BC-8AAA-2D36-6677-D6A0ED26D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935039"/>
            <a:ext cx="6588047" cy="4557710"/>
          </a:xfrm>
        </p:spPr>
        <p:txBody>
          <a:bodyPr vert="horz" lIns="0" tIns="0" rIns="0" bIns="0" rtlCol="0" anchor="t">
            <a:noAutofit/>
          </a:bodyPr>
          <a:lstStyle/>
          <a:p>
            <a:pPr marL="0" lvl="1">
              <a:buClr>
                <a:schemeClr val="tx1"/>
              </a:buClr>
            </a:pPr>
            <a:r>
              <a:rPr lang="cs-CZ" b="1" dirty="0"/>
              <a:t>Sanace nestabilního úseku Valašská Polanka – Horní Lideč v km 20,019 – 21,248</a:t>
            </a:r>
          </a:p>
          <a:p>
            <a:pPr marL="296545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 dirty="0"/>
              <a:t>rekonstrukce železničního svršku a železničního spodku zahrnující výstavbu nového náspu výšky až 12 m</a:t>
            </a:r>
            <a:endParaRPr lang="cs-CZ" dirty="0">
              <a:ea typeface="Verdana"/>
            </a:endParaRPr>
          </a:p>
          <a:p>
            <a:pPr marL="296545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 dirty="0"/>
              <a:t>předpoklad realizace: 2025 – 2027</a:t>
            </a:r>
            <a:endParaRPr lang="cs-CZ" dirty="0">
              <a:ea typeface="Verdana"/>
            </a:endParaRPr>
          </a:p>
          <a:p>
            <a:pPr marL="0" lvl="1">
              <a:buClr>
                <a:schemeClr val="tx1"/>
              </a:buClr>
            </a:pPr>
            <a:r>
              <a:rPr lang="cs-CZ" b="1" dirty="0"/>
              <a:t>Státní hranice Slovenská republika (Střelná) – Vsetín (mimo) – konverze</a:t>
            </a:r>
            <a:endParaRPr lang="cs-CZ" b="1" dirty="0">
              <a:ea typeface="Verdana"/>
            </a:endParaRPr>
          </a:p>
          <a:p>
            <a:pPr marL="296545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 dirty="0"/>
              <a:t>konverze trakční napájecí soustavy na střídavou trakční soustavu 25 </a:t>
            </a:r>
            <a:r>
              <a:rPr lang="cs-CZ" err="1"/>
              <a:t>kV</a:t>
            </a:r>
            <a:r>
              <a:rPr lang="cs-CZ" dirty="0"/>
              <a:t> AC, výstavba nového trakčního vedení, </a:t>
            </a:r>
            <a:br>
              <a:rPr lang="cs-CZ" dirty="0"/>
            </a:br>
            <a:r>
              <a:rPr lang="cs-CZ" dirty="0"/>
              <a:t>nové kabelizace apod.</a:t>
            </a:r>
            <a:endParaRPr lang="cs-CZ" dirty="0">
              <a:ea typeface="Verdana"/>
            </a:endParaRPr>
          </a:p>
          <a:p>
            <a:pPr marL="296545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realizace stavby: 2024 – 2027</a:t>
            </a:r>
            <a:endParaRPr lang="cs-CZ">
              <a:ea typeface="Verdana"/>
            </a:endParaRPr>
          </a:p>
          <a:p>
            <a:pPr marL="0" lvl="1">
              <a:buClr>
                <a:schemeClr val="tx1"/>
              </a:buClr>
            </a:pPr>
            <a:r>
              <a:rPr lang="cs-CZ" b="1" dirty="0"/>
              <a:t>GSM-R + ETCS Hranice na Moravě - Horní Lideč – Střelná</a:t>
            </a:r>
            <a:endParaRPr lang="cs-CZ" b="1" dirty="0">
              <a:ea typeface="Verdana"/>
            </a:endParaRPr>
          </a:p>
          <a:p>
            <a:pPr marL="296545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 dirty="0"/>
              <a:t>viz další snímky</a:t>
            </a:r>
            <a:endParaRPr lang="cs-CZ" dirty="0">
              <a:ea typeface="Verdana"/>
            </a:endParaRPr>
          </a:p>
        </p:txBody>
      </p:sp>
      <p:sp>
        <p:nvSpPr>
          <p:cNvPr id="7" name="Nadpis 4">
            <a:extLst>
              <a:ext uri="{FF2B5EF4-FFF2-40B4-BE49-F238E27FC236}">
                <a16:creationId xmlns:a16="http://schemas.microsoft.com/office/drawing/2014/main" id="{052C8A07-2E42-C0D5-DD2F-61D39C9E9152}"/>
              </a:ext>
            </a:extLst>
          </p:cNvPr>
          <p:cNvSpPr txBox="1">
            <a:spLocks/>
          </p:cNvSpPr>
          <p:nvPr/>
        </p:nvSpPr>
        <p:spPr>
          <a:xfrm>
            <a:off x="618067" y="382747"/>
            <a:ext cx="7275433" cy="4078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>
                <a:solidFill>
                  <a:srgbClr val="002060"/>
                </a:solidFill>
              </a:rPr>
              <a:t>Stavby v úseku Vsetín – státní hranice </a:t>
            </a:r>
            <a:r>
              <a:rPr lang="cs-CZ" sz="1800" b="0">
                <a:solidFill>
                  <a:srgbClr val="002060"/>
                </a:solidFill>
              </a:rPr>
              <a:t>(pokračování)</a:t>
            </a:r>
            <a:endParaRPr lang="it-IT" sz="1800">
              <a:solidFill>
                <a:srgbClr val="002060"/>
              </a:solidFill>
            </a:endParaRPr>
          </a:p>
        </p:txBody>
      </p:sp>
      <p:pic>
        <p:nvPicPr>
          <p:cNvPr id="9" name="Zástupný symbol obrázku 9">
            <a:extLst>
              <a:ext uri="{FF2B5EF4-FFF2-40B4-BE49-F238E27FC236}">
                <a16:creationId xmlns:a16="http://schemas.microsoft.com/office/drawing/2014/main" id="{2F43B378-4EED-B7C4-1901-6D7DD95C869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5" r="9505"/>
          <a:stretch/>
        </p:blipFill>
        <p:spPr>
          <a:xfrm>
            <a:off x="7467600" y="360363"/>
            <a:ext cx="4724400" cy="5707062"/>
          </a:xfrm>
        </p:spPr>
      </p:pic>
    </p:spTree>
    <p:extLst>
      <p:ext uri="{BB962C8B-B14F-4D97-AF65-F5344CB8AC3E}">
        <p14:creationId xmlns:p14="http://schemas.microsoft.com/office/powerpoint/2010/main" val="94656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48EBC-6F86-DF04-2AAC-60C7ED07F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obrázku 12">
            <a:extLst>
              <a:ext uri="{FF2B5EF4-FFF2-40B4-BE49-F238E27FC236}">
                <a16:creationId xmlns:a16="http://schemas.microsoft.com/office/drawing/2014/main" id="{6CB0B618-31DF-476E-FF55-62BBEDAB6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4" t="11815" b="1963"/>
          <a:stretch>
            <a:fillRect/>
          </a:stretch>
        </p:blipFill>
        <p:spPr>
          <a:xfrm>
            <a:off x="7469188" y="360363"/>
            <a:ext cx="4722812" cy="5707062"/>
          </a:xfrm>
          <a:prstGeom prst="rect">
            <a:avLst/>
          </a:prstGeom>
        </p:spPr>
      </p:pic>
      <p:pic>
        <p:nvPicPr>
          <p:cNvPr id="11" name="Zástupný symbol obrázku 12">
            <a:extLst>
              <a:ext uri="{FF2B5EF4-FFF2-40B4-BE49-F238E27FC236}">
                <a16:creationId xmlns:a16="http://schemas.microsoft.com/office/drawing/2014/main" id="{E617D7CB-AD07-C700-ADFD-E912F2A48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0" t="11919" r="3107"/>
          <a:stretch>
            <a:fillRect/>
          </a:stretch>
        </p:blipFill>
        <p:spPr>
          <a:xfrm>
            <a:off x="7469188" y="360363"/>
            <a:ext cx="4722812" cy="5707062"/>
          </a:xfrm>
          <a:prstGeom prst="rect">
            <a:avLst/>
          </a:prstGeo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DA8989D-0E06-E9D1-094E-D1DFEF96143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Střední Morava-křižovatka dopravních a ekonomických zájmů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B757EF53-4C15-A61B-A610-BC6949401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1800">
                <a:solidFill>
                  <a:srgbClr val="002060"/>
                </a:solidFill>
              </a:rPr>
              <a:t>VRT Moravská brána</a:t>
            </a:r>
            <a:br>
              <a:rPr lang="cs-CZ" sz="1800">
                <a:solidFill>
                  <a:srgbClr val="002060"/>
                </a:solidFill>
              </a:rPr>
            </a:br>
            <a:r>
              <a:rPr lang="cs-CZ" sz="1800">
                <a:solidFill>
                  <a:srgbClr val="002060"/>
                </a:solidFill>
              </a:rPr>
              <a:t>úsek Prosenice – Ostrava-Svinov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5342BEED-83E0-7281-92CB-1E33C3828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/>
              <a:t>novostavba délky 63,4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/>
              <a:t>maximální rychlost 320 km/h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/>
              <a:t>provoz výhradně osobních vlaků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/>
              <a:t>zrychlení spojení Brno – Ostrava a Olomouc – Ostrava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/>
              <a:t>propojení do konvenční sítě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/>
              <a:t>zlepšení dostupnosti Valašska a Přerovska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uvolnění kapacity stávající trati pro rozvoj regionální               a nákladní dopravy</a:t>
            </a:r>
          </a:p>
          <a:p>
            <a:endParaRPr lang="cs-CZ" b="0"/>
          </a:p>
        </p:txBody>
      </p:sp>
    </p:spTree>
    <p:extLst>
      <p:ext uri="{BB962C8B-B14F-4D97-AF65-F5344CB8AC3E}">
        <p14:creationId xmlns:p14="http://schemas.microsoft.com/office/powerpoint/2010/main" val="91904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BBD91AC-4AE6-6431-6BB9-527627784AC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Střední Morava-křižovatka dopravních a ekonomických zájmů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48929D1C-13B4-A188-F311-9AA0A7B5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1800">
                <a:solidFill>
                  <a:srgbClr val="002060"/>
                </a:solidFill>
              </a:rPr>
              <a:t>VRT Moravská brána</a:t>
            </a:r>
            <a:br>
              <a:rPr lang="cs-CZ" sz="1800">
                <a:solidFill>
                  <a:srgbClr val="002060"/>
                </a:solidFill>
              </a:rPr>
            </a:br>
            <a:r>
              <a:rPr lang="cs-CZ" sz="1800">
                <a:solidFill>
                  <a:srgbClr val="002060"/>
                </a:solidFill>
              </a:rPr>
              <a:t>úsek Prosenice – Ostrava-Svinov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C8AF9612-4999-64D9-ABAE-EE235B257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19" y="1509714"/>
            <a:ext cx="6793200" cy="4557710"/>
          </a:xfrm>
        </p:spPr>
        <p:txBody>
          <a:bodyPr/>
          <a:lstStyle/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 b="0"/>
              <a:t>vydáno souhlasné stanovisko EIA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zahájeny výkupu pozemků 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 b="0"/>
              <a:t>předběžný archeologický průzkum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podrobný inženýrsko-geologický průzkum 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zpracovávání Dokumentace pro povolení stavby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příprava soutěže na koncesionáře (forma PPP)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cs-CZ"/>
          </a:p>
        </p:txBody>
      </p: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1497E22B-94A5-5340-861D-5A40EA0C0C11}"/>
              </a:ext>
            </a:extLst>
          </p:cNvPr>
          <p:cNvGraphicFramePr>
            <a:graphicFrameLocks noGrp="1"/>
          </p:cNvGraphicFramePr>
          <p:nvPr/>
        </p:nvGraphicFramePr>
        <p:xfrm>
          <a:off x="662519" y="5119500"/>
          <a:ext cx="5462638" cy="473962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482638">
                  <a:extLst>
                    <a:ext uri="{9D8B030D-6E8A-4147-A177-3AD203B41FA5}">
                      <a16:colId xmlns:a16="http://schemas.microsoft.com/office/drawing/2014/main" val="2850522890"/>
                    </a:ext>
                  </a:extLst>
                </a:gridCol>
                <a:gridCol w="1980000">
                  <a:extLst>
                    <a:ext uri="{9D8B030D-6E8A-4147-A177-3AD203B41FA5}">
                      <a16:colId xmlns:a16="http://schemas.microsoft.com/office/drawing/2014/main" val="2291129793"/>
                    </a:ext>
                  </a:extLst>
                </a:gridCol>
              </a:tblGrid>
              <a:tr h="473962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lnSpc>
                          <a:spcPts val="1050"/>
                        </a:lnSpc>
                        <a:buNone/>
                      </a:pPr>
                      <a:r>
                        <a:rPr lang="cs-CZ" sz="15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Předpoklad realizace</a:t>
                      </a:r>
                      <a:endParaRPr lang="cs-CZ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lnSpc>
                          <a:spcPts val="1050"/>
                        </a:lnSpc>
                        <a:buNone/>
                      </a:pPr>
                      <a:r>
                        <a:rPr lang="cs-CZ" sz="1600" b="1" i="0" u="none" strike="noStrike" kern="1200">
                          <a:solidFill>
                            <a:srgbClr val="002B59"/>
                          </a:solidFill>
                          <a:effectLst/>
                          <a:latin typeface="Verdana"/>
                        </a:rPr>
                        <a:t>2028 – 2034</a:t>
                      </a:r>
                      <a:endParaRPr lang="cs-CZ" sz="1600" b="1" i="0" u="none" strike="noStrike">
                        <a:effectLst/>
                        <a:latin typeface="Verdan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234387"/>
                  </a:ext>
                </a:extLst>
              </a:tr>
            </a:tbl>
          </a:graphicData>
        </a:graphic>
      </p:graphicFrame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31A8A7BC-8446-B220-7901-66AE0704D46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4" t="11815" b="1963"/>
          <a:stretch>
            <a:fillRect/>
          </a:stretch>
        </p:blipFill>
        <p:spPr>
          <a:xfrm>
            <a:off x="7469188" y="360363"/>
            <a:ext cx="4722812" cy="5707062"/>
          </a:xfrm>
          <a:prstGeom prst="rect">
            <a:avLst/>
          </a:prstGeom>
        </p:spPr>
      </p:pic>
      <p:pic>
        <p:nvPicPr>
          <p:cNvPr id="18" name="Zástupný symbol obrázku 12">
            <a:extLst>
              <a:ext uri="{FF2B5EF4-FFF2-40B4-BE49-F238E27FC236}">
                <a16:creationId xmlns:a16="http://schemas.microsoft.com/office/drawing/2014/main" id="{C0E58EE9-4667-4C44-C37D-FAA9410E6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0" t="11919" r="3107"/>
          <a:stretch>
            <a:fillRect/>
          </a:stretch>
        </p:blipFill>
        <p:spPr>
          <a:xfrm>
            <a:off x="7469188" y="360363"/>
            <a:ext cx="4722812" cy="570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A74F6-1D6A-52A4-AF7C-61D67AD04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DA6CA6C3-373A-ED1E-2BE0-D397DEE8DC0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" t="11251" b="1725"/>
          <a:stretch>
            <a:fillRect/>
          </a:stretch>
        </p:blipFill>
        <p:spPr>
          <a:xfrm>
            <a:off x="7482657" y="428603"/>
            <a:ext cx="4722812" cy="5707062"/>
          </a:xfrm>
          <a:prstGeom prst="rect">
            <a:avLst/>
          </a:prstGeom>
        </p:spPr>
      </p:pic>
      <p:pic>
        <p:nvPicPr>
          <p:cNvPr id="2" name="Zástupný symbol obrázku 12">
            <a:extLst>
              <a:ext uri="{FF2B5EF4-FFF2-40B4-BE49-F238E27FC236}">
                <a16:creationId xmlns:a16="http://schemas.microsoft.com/office/drawing/2014/main" id="{4F8109B5-385F-6880-EFE3-A6638A5CE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1" t="9515" r="2437"/>
          <a:stretch>
            <a:fillRect/>
          </a:stretch>
        </p:blipFill>
        <p:spPr>
          <a:xfrm>
            <a:off x="7469188" y="428603"/>
            <a:ext cx="4722812" cy="5707062"/>
          </a:xfrm>
          <a:prstGeom prst="rect">
            <a:avLst/>
          </a:prstGeo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801AB51-ECF0-B1DD-7A8D-C077F345A08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Střední Morava-křižovatka dopravních a ekonomických zájmů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055CDFF6-EF47-9BB1-9F7C-94EF460EA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1800">
                <a:solidFill>
                  <a:srgbClr val="002060"/>
                </a:solidFill>
              </a:rPr>
              <a:t>VRT Moravská brána</a:t>
            </a:r>
            <a:br>
              <a:rPr lang="cs-CZ" sz="1800">
                <a:solidFill>
                  <a:srgbClr val="002060"/>
                </a:solidFill>
              </a:rPr>
            </a:br>
            <a:r>
              <a:rPr lang="cs-CZ" sz="1800">
                <a:solidFill>
                  <a:srgbClr val="002060"/>
                </a:solidFill>
              </a:rPr>
              <a:t>Brodek u Přerova – Prosenice – napojení Olomouce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EE03E1E0-8D84-C678-BD31-251B84F36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19" y="1509714"/>
            <a:ext cx="6793200" cy="4557710"/>
          </a:xfrm>
        </p:spPr>
        <p:txBody>
          <a:bodyPr/>
          <a:lstStyle/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novostavba délky 12 km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maximální rychlost 320 km/h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zajištění napojení Olomouce na VRT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probíhá zpracování projektové dokumentace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aktualizace zásad územního rozvoje</a:t>
            </a:r>
          </a:p>
          <a:p>
            <a:pPr marL="296863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cs-CZ" b="0"/>
          </a:p>
        </p:txBody>
      </p: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E74F09A8-7B70-9E4D-6161-4ED101322125}"/>
              </a:ext>
            </a:extLst>
          </p:cNvPr>
          <p:cNvGraphicFramePr>
            <a:graphicFrameLocks noGrp="1"/>
          </p:cNvGraphicFramePr>
          <p:nvPr/>
        </p:nvGraphicFramePr>
        <p:xfrm>
          <a:off x="662519" y="5119500"/>
          <a:ext cx="5462638" cy="473962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482638">
                  <a:extLst>
                    <a:ext uri="{9D8B030D-6E8A-4147-A177-3AD203B41FA5}">
                      <a16:colId xmlns:a16="http://schemas.microsoft.com/office/drawing/2014/main" val="2850522890"/>
                    </a:ext>
                  </a:extLst>
                </a:gridCol>
                <a:gridCol w="1980000">
                  <a:extLst>
                    <a:ext uri="{9D8B030D-6E8A-4147-A177-3AD203B41FA5}">
                      <a16:colId xmlns:a16="http://schemas.microsoft.com/office/drawing/2014/main" val="2291129793"/>
                    </a:ext>
                  </a:extLst>
                </a:gridCol>
              </a:tblGrid>
              <a:tr h="473962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lnSpc>
                          <a:spcPts val="1050"/>
                        </a:lnSpc>
                        <a:buNone/>
                      </a:pPr>
                      <a:r>
                        <a:rPr lang="cs-CZ" sz="15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Předpoklad realizace</a:t>
                      </a:r>
                      <a:endParaRPr lang="cs-CZ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lnSpc>
                          <a:spcPts val="1050"/>
                        </a:lnSpc>
                        <a:buNone/>
                      </a:pPr>
                      <a:r>
                        <a:rPr lang="cs-CZ" sz="1600" b="1" i="0" u="none" strike="noStrike" kern="1200">
                          <a:solidFill>
                            <a:srgbClr val="002B59"/>
                          </a:solidFill>
                          <a:effectLst/>
                          <a:latin typeface="Verdana"/>
                        </a:rPr>
                        <a:t>2028 – 2034</a:t>
                      </a:r>
                      <a:endParaRPr lang="cs-CZ" sz="1600" b="1" i="0" u="none" strike="noStrike">
                        <a:effectLst/>
                        <a:latin typeface="Verdan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234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091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ázek 25" descr="Obsah obrázku tráva, rostlina, venku, plantáž&#10;&#10;Obsah generovaný pomocí AI může být nesprávný.">
            <a:extLst>
              <a:ext uri="{FF2B5EF4-FFF2-40B4-BE49-F238E27FC236}">
                <a16:creationId xmlns:a16="http://schemas.microsoft.com/office/drawing/2014/main" id="{930E5B49-D79F-037E-A4D5-83621A28F4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259" r="22781" b="22357"/>
          <a:stretch>
            <a:fillRect/>
          </a:stretch>
        </p:blipFill>
        <p:spPr>
          <a:xfrm>
            <a:off x="6346438" y="1541462"/>
            <a:ext cx="5180400" cy="4439761"/>
          </a:xfrm>
          <a:custGeom>
            <a:avLst/>
            <a:gdLst>
              <a:gd name="connsiteX0" fmla="*/ 0 w 5180400"/>
              <a:gd name="connsiteY0" fmla="*/ 0 h 4439761"/>
              <a:gd name="connsiteX1" fmla="*/ 5180400 w 5180400"/>
              <a:gd name="connsiteY1" fmla="*/ 0 h 4439761"/>
              <a:gd name="connsiteX2" fmla="*/ 5180400 w 5180400"/>
              <a:gd name="connsiteY2" fmla="*/ 4439761 h 4439761"/>
              <a:gd name="connsiteX3" fmla="*/ 0 w 5180400"/>
              <a:gd name="connsiteY3" fmla="*/ 4439761 h 4439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0400" h="4439761">
                <a:moveTo>
                  <a:pt x="0" y="0"/>
                </a:moveTo>
                <a:lnTo>
                  <a:pt x="5180400" y="0"/>
                </a:lnTo>
                <a:lnTo>
                  <a:pt x="5180400" y="4439761"/>
                </a:lnTo>
                <a:lnTo>
                  <a:pt x="0" y="4439761"/>
                </a:lnTo>
                <a:close/>
              </a:path>
            </a:pathLst>
          </a:custGeom>
        </p:spPr>
      </p:pic>
      <p:pic>
        <p:nvPicPr>
          <p:cNvPr id="22" name="Zástupný obsah 21">
            <a:extLst>
              <a:ext uri="{FF2B5EF4-FFF2-40B4-BE49-F238E27FC236}">
                <a16:creationId xmlns:a16="http://schemas.microsoft.com/office/drawing/2014/main" id="{F3EA86F6-95F2-264D-7604-454E843A8C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222" t="12617"/>
          <a:stretch>
            <a:fillRect/>
          </a:stretch>
        </p:blipFill>
        <p:spPr>
          <a:xfrm>
            <a:off x="652964" y="1520824"/>
            <a:ext cx="5180400" cy="4460400"/>
          </a:xfrm>
          <a:custGeom>
            <a:avLst/>
            <a:gdLst>
              <a:gd name="connsiteX0" fmla="*/ 0 w 5180400"/>
              <a:gd name="connsiteY0" fmla="*/ 0 h 4460400"/>
              <a:gd name="connsiteX1" fmla="*/ 5180400 w 5180400"/>
              <a:gd name="connsiteY1" fmla="*/ 0 h 4460400"/>
              <a:gd name="connsiteX2" fmla="*/ 5180400 w 5180400"/>
              <a:gd name="connsiteY2" fmla="*/ 4460400 h 4460400"/>
              <a:gd name="connsiteX3" fmla="*/ 0 w 5180400"/>
              <a:gd name="connsiteY3" fmla="*/ 4460400 h 44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0400" h="4460400">
                <a:moveTo>
                  <a:pt x="0" y="0"/>
                </a:moveTo>
                <a:lnTo>
                  <a:pt x="5180400" y="0"/>
                </a:lnTo>
                <a:lnTo>
                  <a:pt x="5180400" y="4460400"/>
                </a:lnTo>
                <a:lnTo>
                  <a:pt x="0" y="4460400"/>
                </a:lnTo>
                <a:close/>
              </a:path>
            </a:pathLst>
          </a:custGeom>
        </p:spPr>
      </p:pic>
      <p:sp>
        <p:nvSpPr>
          <p:cNvPr id="7" name="Nadpis 6">
            <a:extLst>
              <a:ext uri="{FF2B5EF4-FFF2-40B4-BE49-F238E27FC236}">
                <a16:creationId xmlns:a16="http://schemas.microsoft.com/office/drawing/2014/main" id="{0655A340-4051-FBB9-6002-11850CD1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1800">
                <a:solidFill>
                  <a:srgbClr val="002060"/>
                </a:solidFill>
              </a:rPr>
              <a:t>VRT Moravská brána</a:t>
            </a:r>
            <a:br>
              <a:rPr lang="cs-CZ" sz="1800">
                <a:solidFill>
                  <a:srgbClr val="002060"/>
                </a:solidFill>
              </a:rPr>
            </a:br>
            <a:r>
              <a:rPr lang="cs-CZ" sz="1800">
                <a:solidFill>
                  <a:srgbClr val="002060"/>
                </a:solidFill>
              </a:rPr>
              <a:t>úsek Prosenice – Ostrava-Svinov</a:t>
            </a:r>
            <a:endParaRPr lang="cs-CZ" sz="180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C227E9D-CA8B-7201-9455-D2274B2ECA0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Střední Morava-křižovatka dopravních a ekonomických zájmů</a:t>
            </a: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93E08453-DA26-2772-A11B-E583CFE23081}"/>
              </a:ext>
            </a:extLst>
          </p:cNvPr>
          <p:cNvSpPr/>
          <p:nvPr/>
        </p:nvSpPr>
        <p:spPr>
          <a:xfrm>
            <a:off x="652964" y="5553074"/>
            <a:ext cx="5180400" cy="428149"/>
          </a:xfrm>
          <a:prstGeom prst="rect">
            <a:avLst/>
          </a:prstGeom>
          <a:solidFill>
            <a:srgbClr val="2AA39A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r>
              <a:rPr lang="cs-CZ" sz="1600" b="1">
                <a:solidFill>
                  <a:schemeClr val="tx1"/>
                </a:solidFill>
              </a:rPr>
              <a:t>Jezernického viaduktu pro VRT</a:t>
            </a:r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9BF059C4-3E5D-47DB-7DB5-08B39E413D1E}"/>
              </a:ext>
            </a:extLst>
          </p:cNvPr>
          <p:cNvSpPr/>
          <p:nvPr/>
        </p:nvSpPr>
        <p:spPr>
          <a:xfrm>
            <a:off x="6346438" y="5553074"/>
            <a:ext cx="5180400" cy="428149"/>
          </a:xfrm>
          <a:prstGeom prst="rect">
            <a:avLst/>
          </a:prstGeom>
          <a:solidFill>
            <a:srgbClr val="2AA39A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r>
              <a:rPr lang="cs-CZ" sz="1600" b="1">
                <a:solidFill>
                  <a:schemeClr val="tx1"/>
                </a:solidFill>
              </a:rPr>
              <a:t>VRT u Studénky</a:t>
            </a:r>
          </a:p>
        </p:txBody>
      </p:sp>
    </p:spTree>
    <p:extLst>
      <p:ext uri="{BB962C8B-B14F-4D97-AF65-F5344CB8AC3E}">
        <p14:creationId xmlns:p14="http://schemas.microsoft.com/office/powerpoint/2010/main" val="32074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>
            <a:extLst>
              <a:ext uri="{FF2B5EF4-FFF2-40B4-BE49-F238E27FC236}">
                <a16:creationId xmlns:a16="http://schemas.microsoft.com/office/drawing/2014/main" id="{F353DDBA-6B25-062A-6603-8EFF633ADE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89" r="22049" b="3725"/>
          <a:stretch>
            <a:fillRect/>
          </a:stretch>
        </p:blipFill>
        <p:spPr>
          <a:xfrm>
            <a:off x="6357437" y="1555165"/>
            <a:ext cx="5180400" cy="4413635"/>
          </a:xfrm>
          <a:custGeom>
            <a:avLst/>
            <a:gdLst>
              <a:gd name="connsiteX0" fmla="*/ 0 w 5180400"/>
              <a:gd name="connsiteY0" fmla="*/ 0 h 4413635"/>
              <a:gd name="connsiteX1" fmla="*/ 5180400 w 5180400"/>
              <a:gd name="connsiteY1" fmla="*/ 0 h 4413635"/>
              <a:gd name="connsiteX2" fmla="*/ 5180400 w 5180400"/>
              <a:gd name="connsiteY2" fmla="*/ 4413635 h 4413635"/>
              <a:gd name="connsiteX3" fmla="*/ 0 w 5180400"/>
              <a:gd name="connsiteY3" fmla="*/ 4413635 h 4413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0400" h="4413635">
                <a:moveTo>
                  <a:pt x="0" y="0"/>
                </a:moveTo>
                <a:lnTo>
                  <a:pt x="5180400" y="0"/>
                </a:lnTo>
                <a:lnTo>
                  <a:pt x="5180400" y="4413635"/>
                </a:lnTo>
                <a:lnTo>
                  <a:pt x="0" y="4413635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18923F1-3617-FDF4-7905-421018A6A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1800">
                <a:solidFill>
                  <a:srgbClr val="002060"/>
                </a:solidFill>
              </a:rPr>
              <a:t>VRT Moravská brána</a:t>
            </a:r>
            <a:br>
              <a:rPr lang="cs-CZ" sz="1800">
                <a:solidFill>
                  <a:srgbClr val="002060"/>
                </a:solidFill>
              </a:rPr>
            </a:br>
            <a:r>
              <a:rPr lang="cs-CZ" sz="1800">
                <a:solidFill>
                  <a:srgbClr val="002060"/>
                </a:solidFill>
              </a:rPr>
              <a:t>úsek Prosenice – Ostrava-Svinov</a:t>
            </a:r>
            <a:endParaRPr lang="cs-CZ" sz="180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29607F9-850A-144B-435C-0E980F885B8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Střední Morava-křižovatka dopravních a ekonomických zájmů</a:t>
            </a:r>
          </a:p>
        </p:txBody>
      </p:sp>
      <p:pic>
        <p:nvPicPr>
          <p:cNvPr id="11" name="Zástupný obsah 10" descr="Obsah obrázku tráva, venku, rostlina, strom&#10;&#10;Obsah generovaný pomocí AI může být nesprávný.">
            <a:extLst>
              <a:ext uri="{FF2B5EF4-FFF2-40B4-BE49-F238E27FC236}">
                <a16:creationId xmlns:a16="http://schemas.microsoft.com/office/drawing/2014/main" id="{F32CD5E3-1331-D8D1-31FF-252B70F278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40" t="444" r="23700" b="11450"/>
          <a:stretch>
            <a:fillRect/>
          </a:stretch>
        </p:blipFill>
        <p:spPr>
          <a:xfrm>
            <a:off x="665163" y="1508400"/>
            <a:ext cx="5180400" cy="4460400"/>
          </a:xfrm>
          <a:custGeom>
            <a:avLst/>
            <a:gdLst>
              <a:gd name="connsiteX0" fmla="*/ 0 w 5180400"/>
              <a:gd name="connsiteY0" fmla="*/ 0 h 4460400"/>
              <a:gd name="connsiteX1" fmla="*/ 5180400 w 5180400"/>
              <a:gd name="connsiteY1" fmla="*/ 0 h 4460400"/>
              <a:gd name="connsiteX2" fmla="*/ 5180400 w 5180400"/>
              <a:gd name="connsiteY2" fmla="*/ 4460400 h 4460400"/>
              <a:gd name="connsiteX3" fmla="*/ 0 w 5180400"/>
              <a:gd name="connsiteY3" fmla="*/ 4460400 h 44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0400" h="4460400">
                <a:moveTo>
                  <a:pt x="0" y="0"/>
                </a:moveTo>
                <a:lnTo>
                  <a:pt x="5180400" y="0"/>
                </a:lnTo>
                <a:lnTo>
                  <a:pt x="5180400" y="4460400"/>
                </a:lnTo>
                <a:lnTo>
                  <a:pt x="0" y="4460400"/>
                </a:lnTo>
                <a:close/>
              </a:path>
            </a:pathLst>
          </a:cu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C883D2CC-1CDA-C4BB-0D25-6E99E868B0BD}"/>
              </a:ext>
            </a:extLst>
          </p:cNvPr>
          <p:cNvSpPr/>
          <p:nvPr/>
        </p:nvSpPr>
        <p:spPr>
          <a:xfrm>
            <a:off x="672628" y="5553074"/>
            <a:ext cx="5180400" cy="428149"/>
          </a:xfrm>
          <a:prstGeom prst="rect">
            <a:avLst/>
          </a:prstGeom>
          <a:solidFill>
            <a:srgbClr val="2AA39A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r>
              <a:rPr lang="cs-CZ" sz="1600" b="1">
                <a:solidFill>
                  <a:schemeClr val="tx1"/>
                </a:solidFill>
              </a:rPr>
              <a:t>VRT u Butovic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B531A005-112E-CA08-D47A-1B1245AFA598}"/>
              </a:ext>
            </a:extLst>
          </p:cNvPr>
          <p:cNvSpPr/>
          <p:nvPr/>
        </p:nvSpPr>
        <p:spPr>
          <a:xfrm>
            <a:off x="6366102" y="5553074"/>
            <a:ext cx="5180400" cy="428149"/>
          </a:xfrm>
          <a:prstGeom prst="rect">
            <a:avLst/>
          </a:prstGeom>
          <a:solidFill>
            <a:srgbClr val="2AA39A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r>
              <a:rPr lang="cs-CZ" sz="1600" b="1" err="1">
                <a:solidFill>
                  <a:schemeClr val="tx1"/>
                </a:solidFill>
              </a:rPr>
              <a:t>Ekodukt</a:t>
            </a:r>
            <a:r>
              <a:rPr lang="cs-CZ" sz="1600" b="1">
                <a:solidFill>
                  <a:schemeClr val="tx1"/>
                </a:solidFill>
              </a:rPr>
              <a:t> přes VRT a dálnici</a:t>
            </a:r>
          </a:p>
        </p:txBody>
      </p:sp>
    </p:spTree>
    <p:extLst>
      <p:ext uri="{BB962C8B-B14F-4D97-AF65-F5344CB8AC3E}">
        <p14:creationId xmlns:p14="http://schemas.microsoft.com/office/powerpoint/2010/main" val="160139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D02E3-F1B4-CC52-FF14-64A2E4C46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490E536-1B11-C4F5-39BA-4E5B38A4E8E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Střední Morava-křižovatka dopravních a ekonomických zájmů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B108FCF6-FA8D-C52B-6546-A4A6985E6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sz="1800">
                <a:solidFill>
                  <a:srgbClr val="002060"/>
                </a:solidFill>
              </a:rPr>
              <a:t>Modernizace ŽST Hranice na Moravě</a:t>
            </a:r>
            <a:endParaRPr lang="it-IT" sz="1800">
              <a:solidFill>
                <a:srgbClr val="002060"/>
              </a:solidFill>
            </a:endParaRP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BE6C2F03-F4D0-67C8-46AF-3009DFC6AA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/>
              <a:t>kompletní přestavba západní části stanice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/>
              <a:t>posun nástupišť blíže autobusovému terminálu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/>
              <a:t>lepší dostupnost z centra města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/>
              <a:t>koleje pro vlaky délky až 740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/>
              <a:t>podoba stanice a autobusového terminálu vzešla                    z architektonické soutěže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/>
              <a:t>stavba zahrnuje přípravu pro jižní sjezd z VRT a úpravu koridorové trati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/>
              <a:t>rekonstrukce historického hranického viaduktu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/>
              <a:t>zpracovávání Dokumentace pro povolení stavby</a:t>
            </a:r>
          </a:p>
          <a:p>
            <a:endParaRPr lang="cs-CZ"/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92D66083-F635-88CE-4F26-D29C1CE995B8}"/>
              </a:ext>
            </a:extLst>
          </p:cNvPr>
          <p:cNvGraphicFramePr>
            <a:graphicFrameLocks noGrp="1"/>
          </p:cNvGraphicFramePr>
          <p:nvPr/>
        </p:nvGraphicFramePr>
        <p:xfrm>
          <a:off x="662519" y="5119500"/>
          <a:ext cx="5425931" cy="473962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482638">
                  <a:extLst>
                    <a:ext uri="{9D8B030D-6E8A-4147-A177-3AD203B41FA5}">
                      <a16:colId xmlns:a16="http://schemas.microsoft.com/office/drawing/2014/main" val="2850522890"/>
                    </a:ext>
                  </a:extLst>
                </a:gridCol>
                <a:gridCol w="1943293">
                  <a:extLst>
                    <a:ext uri="{9D8B030D-6E8A-4147-A177-3AD203B41FA5}">
                      <a16:colId xmlns:a16="http://schemas.microsoft.com/office/drawing/2014/main" val="2291129793"/>
                    </a:ext>
                  </a:extLst>
                </a:gridCol>
              </a:tblGrid>
              <a:tr h="473962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lnSpc>
                          <a:spcPts val="1050"/>
                        </a:lnSpc>
                        <a:buNone/>
                      </a:pPr>
                      <a:r>
                        <a:rPr lang="cs-CZ" sz="15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Předpoklad realizace</a:t>
                      </a:r>
                      <a:endParaRPr lang="cs-CZ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lnSpc>
                          <a:spcPts val="1050"/>
                        </a:lnSpc>
                        <a:buNone/>
                      </a:pPr>
                      <a:r>
                        <a:rPr lang="cs-CZ" sz="1600" b="1" i="0" u="none" strike="noStrike" kern="1200">
                          <a:solidFill>
                            <a:srgbClr val="002B59"/>
                          </a:solidFill>
                          <a:effectLst/>
                          <a:latin typeface="Verdana"/>
                        </a:rPr>
                        <a:t>2027 – 2032</a:t>
                      </a:r>
                      <a:endParaRPr lang="cs-CZ" sz="1600" b="1" i="0" u="none" strike="noStrike">
                        <a:effectLst/>
                        <a:latin typeface="Verdan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234387"/>
                  </a:ext>
                </a:extLst>
              </a:tr>
            </a:tbl>
          </a:graphicData>
        </a:graphic>
      </p:graphicFrame>
      <p:pic>
        <p:nvPicPr>
          <p:cNvPr id="9" name="Zástupný symbol obrázku 8" descr="Obsah obrázku venku, obloha, mrak, Letecké snímkování&#10;&#10;Obsah generovaný pomocí AI může být nesprávný.">
            <a:extLst>
              <a:ext uri="{FF2B5EF4-FFF2-40B4-BE49-F238E27FC236}">
                <a16:creationId xmlns:a16="http://schemas.microsoft.com/office/drawing/2014/main" id="{4375E529-2C72-DF29-C7A3-813AD2E187C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1" t="6521" r="36355" b="11374"/>
          <a:stretch>
            <a:fillRect/>
          </a:stretch>
        </p:blipFill>
        <p:spPr>
          <a:xfrm>
            <a:off x="6817357" y="2316"/>
            <a:ext cx="5631703" cy="6854651"/>
          </a:xfrm>
        </p:spPr>
      </p:pic>
    </p:spTree>
    <p:extLst>
      <p:ext uri="{BB962C8B-B14F-4D97-AF65-F5344CB8AC3E}">
        <p14:creationId xmlns:p14="http://schemas.microsoft.com/office/powerpoint/2010/main" val="250613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41FA4-9940-68B5-9C6D-80175F165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id="{1906A87E-4CA8-9F3E-F1BC-FBDCF2DFE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100" y="563418"/>
            <a:ext cx="7030900" cy="6309096"/>
          </a:xfrm>
          <a:prstGeom prst="rect">
            <a:avLst/>
          </a:prstGeom>
        </p:spPr>
      </p:pic>
      <p:sp>
        <p:nvSpPr>
          <p:cNvPr id="6" name="Nadpis 6">
            <a:extLst>
              <a:ext uri="{FF2B5EF4-FFF2-40B4-BE49-F238E27FC236}">
                <a16:creationId xmlns:a16="http://schemas.microsoft.com/office/drawing/2014/main" id="{A1024640-D1F6-33C0-4C47-AE8E2DE48C3E}"/>
              </a:ext>
            </a:extLst>
          </p:cNvPr>
          <p:cNvSpPr txBox="1">
            <a:spLocks/>
          </p:cNvSpPr>
          <p:nvPr/>
        </p:nvSpPr>
        <p:spPr>
          <a:xfrm>
            <a:off x="662518" y="360000"/>
            <a:ext cx="11300882" cy="8007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Všechny informace na jednom místě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3CBB31D-BE70-C4BF-489B-B0BAEBD53741}"/>
              </a:ext>
            </a:extLst>
          </p:cNvPr>
          <p:cNvSpPr txBox="1"/>
          <p:nvPr/>
        </p:nvSpPr>
        <p:spPr>
          <a:xfrm>
            <a:off x="662518" y="1227387"/>
            <a:ext cx="6181724" cy="4616648"/>
          </a:xfrm>
          <a:prstGeom prst="rect">
            <a:avLst/>
          </a:prstGeom>
          <a:noFill/>
          <a:ln w="12700"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400" b="1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www.spravazeleznic.cz</a:t>
            </a:r>
          </a:p>
          <a:p>
            <a:endParaRPr lang="cs-CZ" sz="1500" b="1">
              <a:solidFill>
                <a:srgbClr val="FAA700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cs-CZ" sz="1500"/>
          </a:p>
          <a:p>
            <a:endParaRPr lang="cs-CZ" b="1"/>
          </a:p>
          <a:p>
            <a:r>
              <a:rPr lang="cs-CZ" b="1"/>
              <a:t>Informace pro veřejnost a obce</a:t>
            </a:r>
            <a:endParaRPr lang="cs-CZ" b="1">
              <a:ea typeface="Verdana"/>
            </a:endParaRPr>
          </a:p>
          <a:p>
            <a:r>
              <a:rPr lang="cs-CZ">
                <a:solidFill>
                  <a:schemeClr val="tx2"/>
                </a:solidFill>
              </a:rPr>
              <a:t>Interaktivní mapa Správy železnic</a:t>
            </a:r>
            <a:endParaRPr lang="cs-CZ">
              <a:solidFill>
                <a:schemeClr val="tx2"/>
              </a:solidFill>
              <a:ea typeface="Verdana"/>
            </a:endParaRPr>
          </a:p>
          <a:p>
            <a:endParaRPr lang="cs-CZ" sz="1500"/>
          </a:p>
          <a:p>
            <a:endParaRPr lang="cs-CZ" sz="1500"/>
          </a:p>
          <a:p>
            <a:endParaRPr lang="cs-CZ" sz="1500">
              <a:ea typeface="Verdana"/>
            </a:endParaRPr>
          </a:p>
          <a:p>
            <a:endParaRPr lang="cs-CZ" sz="1500">
              <a:ea typeface="Verdana"/>
            </a:endParaRPr>
          </a:p>
          <a:p>
            <a:endParaRPr lang="cs-CZ" sz="1500">
              <a:ea typeface="Verdana"/>
            </a:endParaRPr>
          </a:p>
          <a:p>
            <a:endParaRPr lang="cs-CZ" sz="1500"/>
          </a:p>
          <a:p>
            <a:endParaRPr lang="cs-CZ" sz="1500">
              <a:ea typeface="Verdana"/>
            </a:endParaRPr>
          </a:p>
          <a:p>
            <a:endParaRPr lang="cs-CZ" sz="1500">
              <a:ea typeface="Verdana"/>
            </a:endParaRPr>
          </a:p>
          <a:p>
            <a:r>
              <a:rPr lang="cs-CZ" b="1"/>
              <a:t>Informace pro objednavatele a dopravce</a:t>
            </a:r>
            <a:endParaRPr lang="cs-CZ" b="1">
              <a:ea typeface="Verdana"/>
            </a:endParaRPr>
          </a:p>
          <a:p>
            <a:r>
              <a:rPr lang="cs-CZ">
                <a:solidFill>
                  <a:schemeClr val="tx2"/>
                </a:solidFill>
              </a:rPr>
              <a:t>Portál provozování dráhy</a:t>
            </a:r>
            <a:endParaRPr lang="cs-CZ" b="0">
              <a:solidFill>
                <a:schemeClr val="tx2"/>
              </a:solidFill>
              <a:ea typeface="Verdana"/>
            </a:endParaRPr>
          </a:p>
          <a:p>
            <a:endParaRPr lang="en-GB" sz="1500">
              <a:solidFill>
                <a:srgbClr val="FFC000"/>
              </a:solidFill>
            </a:endParaRPr>
          </a:p>
          <a:p>
            <a:endParaRPr lang="en-CZ" sz="1500"/>
          </a:p>
        </p:txBody>
      </p:sp>
      <p:pic>
        <p:nvPicPr>
          <p:cNvPr id="3" name="Obrázek 2" descr="Obsah obrázku text, Písmo, logo, Grafika&#10;&#10;Obsah vygenerovaný umělou inteligencí může být nesprávný.">
            <a:extLst>
              <a:ext uri="{FF2B5EF4-FFF2-40B4-BE49-F238E27FC236}">
                <a16:creationId xmlns:a16="http://schemas.microsoft.com/office/drawing/2014/main" id="{17113097-2BF8-47C0-AB57-B4E76CD14D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6547" y="3146766"/>
            <a:ext cx="2006992" cy="97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3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94393-2F6F-3FDE-AD5A-6F7EC36CF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A90588E-66FC-FB32-AFAA-7B00526E1BC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Střední Morava-křižovatka dopravních a ekonomických zájmů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17421135-683E-2D90-50AC-9E106E46B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cs-CZ" sz="1800">
                <a:solidFill>
                  <a:srgbClr val="002060"/>
                </a:solidFill>
              </a:rPr>
              <a:t>Rekonstrukce </a:t>
            </a:r>
            <a:r>
              <a:rPr lang="it-IT" sz="1800">
                <a:solidFill>
                  <a:srgbClr val="002060"/>
                </a:solidFill>
              </a:rPr>
              <a:t>ŽST</a:t>
            </a:r>
            <a:r>
              <a:rPr lang="cs-CZ" sz="1800">
                <a:solidFill>
                  <a:srgbClr val="002060"/>
                </a:solidFill>
              </a:rPr>
              <a:t> </a:t>
            </a:r>
            <a:r>
              <a:rPr lang="it-IT" sz="1800">
                <a:solidFill>
                  <a:srgbClr val="002060"/>
                </a:solidFill>
              </a:rPr>
              <a:t>Ostrava-</a:t>
            </a:r>
            <a:r>
              <a:rPr lang="it-IT" sz="1800" err="1">
                <a:solidFill>
                  <a:srgbClr val="002060"/>
                </a:solidFill>
              </a:rPr>
              <a:t>Svinov</a:t>
            </a:r>
            <a:endParaRPr lang="it-IT" sz="1800">
              <a:solidFill>
                <a:srgbClr val="002060"/>
              </a:solidFill>
            </a:endParaRP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F0548855-892F-AB6D-BC6A-95D854640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b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/>
              <a:t>adaptace stanice pro přivedení VRT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/>
              <a:t>příprava pro další modernizaci uzlu Ostrava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/>
              <a:t>nové zastřešení nástupišť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/>
              <a:t>nový informační a orientační systém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/>
              <a:t>budova pro regionální dispečerské pracoviště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/>
              <a:t>proces povolení stavby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/>
              <a:t>příprava soutěže na zhotovitele stavby (</a:t>
            </a:r>
            <a:r>
              <a:rPr lang="cs-CZ" b="0" err="1"/>
              <a:t>Design&amp;Build</a:t>
            </a:r>
            <a:r>
              <a:rPr lang="cs-CZ" b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0"/>
          </a:p>
          <a:p>
            <a:br>
              <a:rPr lang="cs-CZ"/>
            </a:br>
            <a:endParaRPr lang="cs-CZ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D56E0ACA-9D51-48FB-FA74-4B78ACAD2273}"/>
              </a:ext>
            </a:extLst>
          </p:cNvPr>
          <p:cNvGraphicFramePr>
            <a:graphicFrameLocks noGrp="1"/>
          </p:cNvGraphicFramePr>
          <p:nvPr/>
        </p:nvGraphicFramePr>
        <p:xfrm>
          <a:off x="662519" y="5119500"/>
          <a:ext cx="5425931" cy="473962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482638">
                  <a:extLst>
                    <a:ext uri="{9D8B030D-6E8A-4147-A177-3AD203B41FA5}">
                      <a16:colId xmlns:a16="http://schemas.microsoft.com/office/drawing/2014/main" val="2850522890"/>
                    </a:ext>
                  </a:extLst>
                </a:gridCol>
                <a:gridCol w="1943293">
                  <a:extLst>
                    <a:ext uri="{9D8B030D-6E8A-4147-A177-3AD203B41FA5}">
                      <a16:colId xmlns:a16="http://schemas.microsoft.com/office/drawing/2014/main" val="2291129793"/>
                    </a:ext>
                  </a:extLst>
                </a:gridCol>
              </a:tblGrid>
              <a:tr h="473962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lnSpc>
                          <a:spcPts val="1050"/>
                        </a:lnSpc>
                        <a:buNone/>
                      </a:pPr>
                      <a:r>
                        <a:rPr lang="cs-CZ" sz="15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Předpoklad realizace</a:t>
                      </a:r>
                      <a:endParaRPr lang="cs-CZ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lnSpc>
                          <a:spcPts val="1050"/>
                        </a:lnSpc>
                        <a:buNone/>
                      </a:pPr>
                      <a:r>
                        <a:rPr lang="cs-CZ" sz="1600" b="1" i="0" u="none" strike="noStrike">
                          <a:effectLst/>
                          <a:latin typeface="Verdana"/>
                        </a:rPr>
                        <a:t>2026 – 2029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234387"/>
                  </a:ext>
                </a:extLst>
              </a:tr>
            </a:tbl>
          </a:graphicData>
        </a:graphic>
      </p:graphicFrame>
      <p:pic>
        <p:nvPicPr>
          <p:cNvPr id="15" name="Zástupný symbol obrázku 14" descr="Obsah obrázku obloha, venku, vlakové nádraží, trať&#10;&#10;Obsah generovaný pomocí AI může být nesprávný.">
            <a:extLst>
              <a:ext uri="{FF2B5EF4-FFF2-40B4-BE49-F238E27FC236}">
                <a16:creationId xmlns:a16="http://schemas.microsoft.com/office/drawing/2014/main" id="{65534A84-AF14-BE27-354C-743A27F2C89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12" r="3412"/>
          <a:stretch>
            <a:fillRect/>
          </a:stretch>
        </p:blipFill>
        <p:spPr>
          <a:xfrm>
            <a:off x="6826538" y="2315"/>
            <a:ext cx="5365462" cy="3291823"/>
          </a:xfr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5FC1CB71-04C4-5E68-5D60-5E0D2A3B1A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25" r="1"/>
          <a:stretch>
            <a:fillRect/>
          </a:stretch>
        </p:blipFill>
        <p:spPr>
          <a:xfrm>
            <a:off x="6826539" y="3560382"/>
            <a:ext cx="5365461" cy="330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3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mapa, atlas, diagram&#10;&#10;Obsah generovaný pomocí AI může být nesprávný.">
            <a:extLst>
              <a:ext uri="{FF2B5EF4-FFF2-40B4-BE49-F238E27FC236}">
                <a16:creationId xmlns:a16="http://schemas.microsoft.com/office/drawing/2014/main" id="{BE2F8696-9346-4FB6-28BB-1C8947C7C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1"/>
          <a:stretch>
            <a:fillRect/>
          </a:stretch>
        </p:blipFill>
        <p:spPr>
          <a:xfrm>
            <a:off x="6921083" y="1594731"/>
            <a:ext cx="5270917" cy="3668538"/>
          </a:xfrm>
          <a:prstGeom prst="rect">
            <a:avLst/>
          </a:prstGeo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F82C81E-5AFE-29D9-E76D-62B4F0D0A79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6346110" cy="221070"/>
          </a:xfrm>
        </p:spPr>
        <p:txBody>
          <a:bodyPr anchor="ctr">
            <a:normAutofit/>
          </a:bodyPr>
          <a:lstStyle/>
          <a:p>
            <a:r>
              <a:rPr lang="cs-CZ"/>
              <a:t>Střední Morava-křižovatka dopravních a ekonomických zájmů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D0B21D41-74C7-C9A2-3344-F676B1E0C151}"/>
              </a:ext>
            </a:extLst>
          </p:cNvPr>
          <p:cNvSpPr/>
          <p:nvPr/>
        </p:nvSpPr>
        <p:spPr>
          <a:xfrm>
            <a:off x="7859736" y="5245822"/>
            <a:ext cx="1473842" cy="145454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0" i="0" u="none" strike="noStrike" kern="1200" cap="none" spc="0" normalizeH="0" baseline="0" noProof="0">
              <a:ln>
                <a:noFill/>
              </a:ln>
              <a:solidFill>
                <a:srgbClr val="002B5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Nadpis 4">
            <a:extLst>
              <a:ext uri="{FF2B5EF4-FFF2-40B4-BE49-F238E27FC236}">
                <a16:creationId xmlns:a16="http://schemas.microsoft.com/office/drawing/2014/main" id="{0907D776-BC74-026A-BD60-063AE0822F90}"/>
              </a:ext>
            </a:extLst>
          </p:cNvPr>
          <p:cNvSpPr txBox="1">
            <a:spLocks/>
          </p:cNvSpPr>
          <p:nvPr/>
        </p:nvSpPr>
        <p:spPr>
          <a:xfrm>
            <a:off x="662519" y="359999"/>
            <a:ext cx="6793200" cy="51290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>
                <a:solidFill>
                  <a:schemeClr val="tx1"/>
                </a:solidFill>
                <a:ea typeface="Verdana"/>
              </a:rPr>
              <a:t>Implementace ETCS</a:t>
            </a:r>
            <a:endParaRPr lang="cs-CZ">
              <a:solidFill>
                <a:schemeClr val="tx1"/>
              </a:solidFill>
            </a:endParaRPr>
          </a:p>
        </p:txBody>
      </p:sp>
      <p:sp>
        <p:nvSpPr>
          <p:cNvPr id="9" name="Zástupný obsah 5">
            <a:extLst>
              <a:ext uri="{FF2B5EF4-FFF2-40B4-BE49-F238E27FC236}">
                <a16:creationId xmlns:a16="http://schemas.microsoft.com/office/drawing/2014/main" id="{2961D943-E30A-20DA-BA85-A5F543DC810D}"/>
              </a:ext>
            </a:extLst>
          </p:cNvPr>
          <p:cNvSpPr txBox="1">
            <a:spLocks/>
          </p:cNvSpPr>
          <p:nvPr/>
        </p:nvSpPr>
        <p:spPr>
          <a:xfrm>
            <a:off x="662519" y="1594730"/>
            <a:ext cx="5930305" cy="381851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24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13" indent="0" algn="l" defTabSz="914400" rtl="0" eaLnBrk="1" latinLnBrk="0" hangingPunct="1">
              <a:lnSpc>
                <a:spcPts val="2400"/>
              </a:lnSpc>
              <a:spcBef>
                <a:spcPts val="240"/>
              </a:spcBef>
              <a:buClr>
                <a:schemeClr val="accent3"/>
              </a:buClr>
              <a:buFont typeface="Arial" panose="020B0604020202020204" pitchFamily="34" charset="0"/>
              <a:buNone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9737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81025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8825" indent="-2730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9675" indent="-212725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613" indent="-214313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6545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>
                <a:solidFill>
                  <a:srgbClr val="002060"/>
                </a:solidFill>
                <a:ea typeface="Verdana"/>
              </a:rPr>
              <a:t>probíhá realizace I. etapy – výstavba GSM-R, dokončení: </a:t>
            </a:r>
            <a:r>
              <a:rPr lang="en-US">
                <a:solidFill>
                  <a:srgbClr val="002060"/>
                </a:solidFill>
                <a:ea typeface="Verdana"/>
              </a:rPr>
              <a:t>202</a:t>
            </a:r>
            <a:r>
              <a:rPr lang="cs-CZ">
                <a:solidFill>
                  <a:srgbClr val="002060"/>
                </a:solidFill>
                <a:ea typeface="Verdana"/>
              </a:rPr>
              <a:t>6</a:t>
            </a:r>
            <a:endParaRPr lang="en-US">
              <a:solidFill>
                <a:srgbClr val="002060"/>
              </a:solidFill>
              <a:ea typeface="Verdana"/>
            </a:endParaRPr>
          </a:p>
          <a:p>
            <a:pPr marL="296545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>
                <a:solidFill>
                  <a:srgbClr val="002060"/>
                </a:solidFill>
                <a:ea typeface="Verdana"/>
              </a:rPr>
              <a:t>II. etapa - v</a:t>
            </a:r>
            <a:r>
              <a:rPr lang="en-US" err="1">
                <a:solidFill>
                  <a:srgbClr val="002060"/>
                </a:solidFill>
                <a:ea typeface="Verdana"/>
              </a:rPr>
              <a:t>ybudování</a:t>
            </a:r>
            <a:r>
              <a:rPr lang="en-US">
                <a:solidFill>
                  <a:srgbClr val="002060"/>
                </a:solidFill>
                <a:ea typeface="Verdana"/>
              </a:rPr>
              <a:t> </a:t>
            </a:r>
            <a:r>
              <a:rPr lang="en-US" err="1">
                <a:solidFill>
                  <a:srgbClr val="002060"/>
                </a:solidFill>
                <a:ea typeface="Verdana"/>
              </a:rPr>
              <a:t>systému</a:t>
            </a:r>
            <a:r>
              <a:rPr lang="en-US">
                <a:solidFill>
                  <a:srgbClr val="002060"/>
                </a:solidFill>
                <a:ea typeface="Verdana"/>
              </a:rPr>
              <a:t> ETCS L2</a:t>
            </a:r>
            <a:r>
              <a:rPr lang="cs-CZ">
                <a:solidFill>
                  <a:srgbClr val="002060"/>
                </a:solidFill>
                <a:ea typeface="Verdana"/>
              </a:rPr>
              <a:t> včetně dálkového ovládání zabezpečovacího zařízení, stavba</a:t>
            </a:r>
            <a:br>
              <a:rPr lang="cs-CZ">
                <a:solidFill>
                  <a:srgbClr val="002060"/>
                </a:solidFill>
                <a:ea typeface="Verdana"/>
              </a:rPr>
            </a:br>
            <a:r>
              <a:rPr lang="cs-CZ">
                <a:solidFill>
                  <a:srgbClr val="002060"/>
                </a:solidFill>
                <a:ea typeface="Verdana"/>
              </a:rPr>
              <a:t>v přípravě, předpoklad realizace: 2027 – 2030</a:t>
            </a:r>
          </a:p>
          <a:p>
            <a:pPr marL="725169" lvl="2">
              <a:buClr>
                <a:srgbClr val="002060"/>
              </a:buClr>
            </a:pPr>
            <a:r>
              <a:rPr lang="cs-CZ">
                <a:solidFill>
                  <a:srgbClr val="002060"/>
                </a:solidFill>
                <a:ea typeface="Verdana"/>
              </a:rPr>
              <a:t>součástí II. etapy bude rekonstrukce nástupišť </a:t>
            </a:r>
            <a:br>
              <a:rPr lang="cs-CZ">
                <a:solidFill>
                  <a:srgbClr val="002060"/>
                </a:solidFill>
                <a:ea typeface="Verdana"/>
              </a:rPr>
            </a:br>
            <a:r>
              <a:rPr lang="cs-CZ">
                <a:solidFill>
                  <a:srgbClr val="002060"/>
                </a:solidFill>
                <a:ea typeface="Verdana"/>
              </a:rPr>
              <a:t>ve stanicích Hranice na Moravě město, Hustopeče nad Bečvou, Valašská Polanka a Horní Lideč</a:t>
            </a:r>
          </a:p>
          <a:p>
            <a:pPr marL="725169" lvl="2"/>
            <a:endParaRPr lang="cs-CZ">
              <a:solidFill>
                <a:srgbClr val="002060"/>
              </a:solidFill>
              <a:ea typeface="Verdana"/>
            </a:endParaRPr>
          </a:p>
        </p:txBody>
      </p:sp>
      <p:sp>
        <p:nvSpPr>
          <p:cNvPr id="10" name="Nadpis 4">
            <a:extLst>
              <a:ext uri="{FF2B5EF4-FFF2-40B4-BE49-F238E27FC236}">
                <a16:creationId xmlns:a16="http://schemas.microsoft.com/office/drawing/2014/main" id="{3E82ED60-1F21-86BE-DE88-BED4014EAC9E}"/>
              </a:ext>
            </a:extLst>
          </p:cNvPr>
          <p:cNvSpPr txBox="1">
            <a:spLocks/>
          </p:cNvSpPr>
          <p:nvPr/>
        </p:nvSpPr>
        <p:spPr>
          <a:xfrm>
            <a:off x="662517" y="987397"/>
            <a:ext cx="7275433" cy="4078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>
                <a:solidFill>
                  <a:srgbClr val="002060"/>
                </a:solidFill>
              </a:rPr>
              <a:t>GSM-R + ETCS Hranice na Moravě - Horní Lideč – Střelná</a:t>
            </a:r>
          </a:p>
        </p:txBody>
      </p:sp>
      <p:sp>
        <p:nvSpPr>
          <p:cNvPr id="11" name="Nadpis 4">
            <a:extLst>
              <a:ext uri="{FF2B5EF4-FFF2-40B4-BE49-F238E27FC236}">
                <a16:creationId xmlns:a16="http://schemas.microsoft.com/office/drawing/2014/main" id="{9465DA10-E46C-6D98-10ED-409AF8D92801}"/>
              </a:ext>
            </a:extLst>
          </p:cNvPr>
          <p:cNvSpPr txBox="1">
            <a:spLocks/>
          </p:cNvSpPr>
          <p:nvPr/>
        </p:nvSpPr>
        <p:spPr>
          <a:xfrm>
            <a:off x="662517" y="4444591"/>
            <a:ext cx="7275433" cy="4078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>
                <a:solidFill>
                  <a:srgbClr val="002060"/>
                </a:solidFill>
              </a:rPr>
              <a:t>GSM-R + ETCS Hranice na Moravě - Horní Lideč – Střelná</a:t>
            </a:r>
          </a:p>
        </p:txBody>
      </p:sp>
      <p:sp>
        <p:nvSpPr>
          <p:cNvPr id="12" name="Zástupný obsah 5">
            <a:extLst>
              <a:ext uri="{FF2B5EF4-FFF2-40B4-BE49-F238E27FC236}">
                <a16:creationId xmlns:a16="http://schemas.microsoft.com/office/drawing/2014/main" id="{CA505C30-8CAD-2460-B698-639354E55459}"/>
              </a:ext>
            </a:extLst>
          </p:cNvPr>
          <p:cNvSpPr txBox="1">
            <a:spLocks/>
          </p:cNvSpPr>
          <p:nvPr/>
        </p:nvSpPr>
        <p:spPr>
          <a:xfrm>
            <a:off x="662517" y="5039242"/>
            <a:ext cx="6588047" cy="44805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24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13" indent="0" algn="l" defTabSz="914400" rtl="0" eaLnBrk="1" latinLnBrk="0" hangingPunct="1">
              <a:lnSpc>
                <a:spcPts val="2400"/>
              </a:lnSpc>
              <a:spcBef>
                <a:spcPts val="240"/>
              </a:spcBef>
              <a:buClr>
                <a:schemeClr val="accent3"/>
              </a:buClr>
              <a:buFont typeface="Arial" panose="020B0604020202020204" pitchFamily="34" charset="0"/>
              <a:buNone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9737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81025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8825" indent="-2730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9675" indent="-212725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613" indent="-214313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6545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>
                <a:solidFill>
                  <a:srgbClr val="002060"/>
                </a:solidFill>
                <a:ea typeface="Verdana"/>
              </a:rPr>
              <a:t>stavba v přípravě</a:t>
            </a:r>
          </a:p>
        </p:txBody>
      </p:sp>
    </p:spTree>
    <p:extLst>
      <p:ext uri="{BB962C8B-B14F-4D97-AF65-F5344CB8AC3E}">
        <p14:creationId xmlns:p14="http://schemas.microsoft.com/office/powerpoint/2010/main" val="216348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2F0D7-C285-CF37-71A7-1386989D5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348B18-00CD-531E-5E9D-E7FDD66FA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20" y="1181100"/>
            <a:ext cx="10866960" cy="4914900"/>
          </a:xfrm>
        </p:spPr>
        <p:txBody>
          <a:bodyPr/>
          <a:lstStyle/>
          <a:p>
            <a:endParaRPr lang="cs-CZ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/>
          </a:p>
          <a:p>
            <a:endParaRPr lang="en-GB"/>
          </a:p>
          <a:p>
            <a:pPr marL="153987" lvl="2" indent="0">
              <a:buNone/>
            </a:pPr>
            <a:endParaRPr lang="en-GB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016C88A-6AA0-FFF1-2F7E-A10E776CE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133" y="949731"/>
            <a:ext cx="5224839" cy="36033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75D814-FCDC-779D-B5AC-9D4E3BACB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17" y="450557"/>
            <a:ext cx="10672231" cy="393312"/>
          </a:xfrm>
        </p:spPr>
        <p:txBody>
          <a:bodyPr/>
          <a:lstStyle/>
          <a:p>
            <a:r>
              <a:rPr lang="cs-CZ">
                <a:solidFill>
                  <a:schemeClr val="tx1"/>
                </a:solidFill>
              </a:rPr>
              <a:t>Seznam investičních akcí elektrizací ve Zlínském kraji:</a:t>
            </a:r>
            <a:br>
              <a:rPr lang="en-GB"/>
            </a:br>
            <a:endParaRPr lang="en-CZ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828D36FA-67DF-F4DD-3B83-542FD0A4FB5F}"/>
              </a:ext>
            </a:extLst>
          </p:cNvPr>
          <p:cNvSpPr txBox="1">
            <a:spLocks/>
          </p:cNvSpPr>
          <p:nvPr/>
        </p:nvSpPr>
        <p:spPr>
          <a:xfrm>
            <a:off x="733012" y="1075184"/>
            <a:ext cx="10866960" cy="27061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24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13" indent="0" algn="l" defTabSz="914400" rtl="0" eaLnBrk="1" latinLnBrk="0" hangingPunct="1">
              <a:lnSpc>
                <a:spcPts val="2400"/>
              </a:lnSpc>
              <a:spcBef>
                <a:spcPts val="240"/>
              </a:spcBef>
              <a:buClr>
                <a:schemeClr val="accent3"/>
              </a:buClr>
              <a:buFont typeface="Arial" panose="020B0604020202020204" pitchFamily="34" charset="0"/>
              <a:buNone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9737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81025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8825" indent="-2730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9675" indent="-212725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613" indent="-214313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795" lvl="1"/>
            <a:r>
              <a:rPr lang="cs-CZ" b="1" dirty="0">
                <a:latin typeface="Verdana"/>
                <a:ea typeface="Aptos" panose="020B0004020202020204" pitchFamily="34" charset="0"/>
                <a:cs typeface="Aptos" panose="020B0004020202020204" pitchFamily="34" charset="0"/>
              </a:rPr>
              <a:t>Časový horizont B 2027-2029</a:t>
            </a:r>
            <a:endParaRPr lang="cs-CZ" dirty="0">
              <a:latin typeface="Verdana"/>
            </a:endParaRPr>
          </a:p>
          <a:p>
            <a:pPr marL="296545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Verdana"/>
                <a:ea typeface="Aptos" panose="020B0004020202020204" pitchFamily="34" charset="0"/>
                <a:cs typeface="Aptos" panose="020B0004020202020204" pitchFamily="34" charset="0"/>
              </a:rPr>
              <a:t>Otrokovice – Zlín - Vizovice</a:t>
            </a:r>
          </a:p>
          <a:p>
            <a:pPr marL="296545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Verdana"/>
                <a:ea typeface="Aptos" panose="020B0004020202020204" pitchFamily="34" charset="0"/>
                <a:cs typeface="Aptos" panose="020B0004020202020204" pitchFamily="34" charset="0"/>
              </a:rPr>
              <a:t>Staré město u Uherského Hradiště – Bojkovice město</a:t>
            </a:r>
          </a:p>
          <a:p>
            <a:pPr marL="296545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Verdana"/>
                <a:ea typeface="Aptos" panose="020B0004020202020204" pitchFamily="34" charset="0"/>
                <a:cs typeface="Aptos" panose="020B0004020202020204" pitchFamily="34" charset="0"/>
              </a:rPr>
              <a:t>Újezdec u Luhačovic (mimo) – Luhačovice</a:t>
            </a:r>
          </a:p>
          <a:p>
            <a:pPr marL="296545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Verdana"/>
                <a:ea typeface="Aptos" panose="020B0004020202020204" pitchFamily="34" charset="0"/>
                <a:cs typeface="Aptos" panose="020B0004020202020204" pitchFamily="34" charset="0"/>
              </a:rPr>
              <a:t>Kunovice (mimo) – Veselí nad Moravou (mimo)</a:t>
            </a:r>
          </a:p>
          <a:p>
            <a:pPr marL="296545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Verdana"/>
                <a:ea typeface="Aptos" panose="020B0004020202020204" pitchFamily="34" charset="0"/>
                <a:cs typeface="Aptos" panose="020B0004020202020204" pitchFamily="34" charset="0"/>
              </a:rPr>
              <a:t>Vsetín – Velké Karlovice</a:t>
            </a:r>
          </a:p>
          <a:p>
            <a:pPr marL="296545" lvl="1" indent="-285750">
              <a:buFont typeface="Arial" panose="020B0604020202020204" pitchFamily="34" charset="0"/>
              <a:buChar char="•"/>
            </a:pPr>
            <a:endParaRPr lang="cs-CZ">
              <a:latin typeface="Verdana" panose="020B060403050404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10795" lvl="1"/>
            <a:r>
              <a:rPr lang="cs-CZ" b="1" dirty="0">
                <a:latin typeface="Verdana"/>
                <a:ea typeface="Verdana"/>
              </a:rPr>
              <a:t>Časový horizont C 2030-2032</a:t>
            </a:r>
          </a:p>
          <a:p>
            <a:pPr marL="296545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Verdana"/>
                <a:ea typeface="Aptos" panose="020B0004020202020204" pitchFamily="34" charset="0"/>
                <a:cs typeface="Aptos" panose="020B0004020202020204" pitchFamily="34" charset="0"/>
              </a:rPr>
              <a:t>Kojetín (mimo) – Hulín</a:t>
            </a:r>
          </a:p>
          <a:p>
            <a:pPr marL="296545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Verdana"/>
                <a:ea typeface="Verdana"/>
              </a:rPr>
              <a:t>Hulín – Valašské Meziříčí – Rožnov pod Radhoštěm</a:t>
            </a:r>
          </a:p>
          <a:p>
            <a:pPr marL="296545" lvl="1" indent="-285750">
              <a:buFont typeface="Arial" panose="020B0604020202020204" pitchFamily="34" charset="0"/>
              <a:buChar char="•"/>
            </a:pPr>
            <a:endParaRPr lang="cs-CZ">
              <a:effectLst/>
              <a:latin typeface="Verdana" panose="020B060403050404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439420" lvl="2" indent="0">
              <a:buNone/>
            </a:pPr>
            <a:endParaRPr lang="cs-CZ">
              <a:solidFill>
                <a:schemeClr val="accent3"/>
              </a:solidFill>
              <a:ea typeface="Verdana"/>
            </a:endParaRPr>
          </a:p>
          <a:p>
            <a:pPr marL="439420" lvl="2" indent="0">
              <a:buNone/>
            </a:pPr>
            <a:endParaRPr lang="cs-CZ">
              <a:solidFill>
                <a:schemeClr val="accent3"/>
              </a:solidFill>
              <a:ea typeface="Verdana"/>
            </a:endParaRPr>
          </a:p>
          <a:p>
            <a:pPr marL="439420" lvl="2" indent="0">
              <a:buNone/>
            </a:pPr>
            <a:endParaRPr lang="cs-CZ">
              <a:solidFill>
                <a:schemeClr val="accent3"/>
              </a:solidFill>
              <a:ea typeface="Verdana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0C740A6-0B9D-0938-1D48-B1709BC65F0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Střední Morava-křižovatka dopravních a ekonomických zájmů</a:t>
            </a:r>
          </a:p>
        </p:txBody>
      </p:sp>
    </p:spTree>
    <p:extLst>
      <p:ext uri="{BB962C8B-B14F-4D97-AF65-F5344CB8AC3E}">
        <p14:creationId xmlns:p14="http://schemas.microsoft.com/office/powerpoint/2010/main" val="398087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AD1B08C-BD4B-1585-75F4-BA12649A4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025" y="2053462"/>
            <a:ext cx="2006992" cy="970197"/>
          </a:xfrm>
          <a:prstGeom prst="rect">
            <a:avLst/>
          </a:prstGeom>
        </p:spPr>
      </p:pic>
      <p:pic>
        <p:nvPicPr>
          <p:cNvPr id="3" name="Obrázek 9">
            <a:extLst>
              <a:ext uri="{FF2B5EF4-FFF2-40B4-BE49-F238E27FC236}">
                <a16:creationId xmlns:a16="http://schemas.microsoft.com/office/drawing/2014/main" id="{36CD210F-D5B2-7514-97F9-224A11DA14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4093" y="2331732"/>
            <a:ext cx="3422441" cy="126955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3D1F26A-3130-B374-EF99-57F8BA206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8025" y="3213259"/>
            <a:ext cx="2261119" cy="119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mapa, diagram, Písmo&#10;&#10;Obsah generovaný pomocí AI může být nesprávný.">
            <a:extLst>
              <a:ext uri="{FF2B5EF4-FFF2-40B4-BE49-F238E27FC236}">
                <a16:creationId xmlns:a16="http://schemas.microsoft.com/office/drawing/2014/main" id="{1136E6A0-3BF6-8F99-4CED-642A4B6516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82" t="5454" r="3590"/>
          <a:stretch>
            <a:fillRect/>
          </a:stretch>
        </p:blipFill>
        <p:spPr>
          <a:xfrm>
            <a:off x="5231732" y="914219"/>
            <a:ext cx="6583912" cy="4849099"/>
          </a:xfrm>
          <a:prstGeom prst="rect">
            <a:avLst/>
          </a:prstGeom>
        </p:spPr>
      </p:pic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62518" y="1845810"/>
            <a:ext cx="5287707" cy="4702629"/>
          </a:xfrm>
        </p:spPr>
        <p:txBody>
          <a:bodyPr vert="horz" lIns="0" tIns="0" rIns="0" bIns="0" rtlCol="0" anchor="t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sz="1500" dirty="0"/>
              <a:t>Až 69,5 mld. Kč</a:t>
            </a:r>
            <a:endParaRPr lang="cs-CZ" dirty="0">
              <a:ea typeface="Verdana"/>
            </a:endParaRPr>
          </a:p>
          <a:p>
            <a:pPr marL="439420" lvl="2">
              <a:spcAft>
                <a:spcPts val="300"/>
              </a:spcAft>
              <a:buClr>
                <a:srgbClr val="002060"/>
              </a:buClr>
            </a:pPr>
            <a:r>
              <a:rPr lang="cs-CZ" b="1" dirty="0"/>
              <a:t>Z toho na investice 43,55 mld. Kč</a:t>
            </a:r>
            <a:endParaRPr lang="cs-CZ" b="1" dirty="0">
              <a:ea typeface="Verdana"/>
            </a:endParaRPr>
          </a:p>
          <a:p>
            <a:pPr marL="153670" lvl="2" indent="0">
              <a:spcAft>
                <a:spcPts val="300"/>
              </a:spcAft>
              <a:buClr>
                <a:srgbClr val="002060"/>
              </a:buClr>
              <a:buNone/>
            </a:pPr>
            <a:r>
              <a:rPr lang="cs-CZ" b="1" dirty="0">
                <a:ea typeface="+mn-lt"/>
                <a:cs typeface="+mn-lt"/>
              </a:rPr>
              <a:t>    (modernizace, prosté rekonstrukce, </a:t>
            </a:r>
          </a:p>
          <a:p>
            <a:pPr marL="153670" lvl="2" indent="0">
              <a:spcAft>
                <a:spcPts val="300"/>
              </a:spcAft>
              <a:buNone/>
            </a:pPr>
            <a:r>
              <a:rPr lang="cs-CZ" b="1" dirty="0">
                <a:ea typeface="+mn-lt"/>
                <a:cs typeface="+mn-lt"/>
              </a:rPr>
              <a:t>     příprava staveb)</a:t>
            </a:r>
          </a:p>
          <a:p>
            <a:pPr marL="439420" lvl="2">
              <a:spcAft>
                <a:spcPts val="300"/>
              </a:spcAft>
              <a:buClr>
                <a:srgbClr val="002060"/>
              </a:buClr>
            </a:pPr>
            <a:r>
              <a:rPr lang="cs-CZ" b="1" dirty="0">
                <a:ea typeface="+mn-lt"/>
                <a:cs typeface="+mn-lt"/>
              </a:rPr>
              <a:t>Část</a:t>
            </a:r>
            <a:r>
              <a:rPr lang="cs-CZ" b="1" dirty="0"/>
              <a:t> zdrojů na pokrytí</a:t>
            </a:r>
            <a:br>
              <a:rPr lang="cs-CZ" b="1" dirty="0"/>
            </a:br>
            <a:r>
              <a:rPr lang="cs-CZ" b="1" dirty="0"/>
              <a:t>investiční činnosti z fondů EU</a:t>
            </a:r>
            <a:br>
              <a:rPr lang="cs-CZ" b="1" dirty="0"/>
            </a:br>
            <a:r>
              <a:rPr lang="cs-CZ" b="1" dirty="0"/>
              <a:t>(RRF, CEF, OPD3) a příp. EIB</a:t>
            </a:r>
            <a:endParaRPr lang="cs-CZ" b="1" dirty="0">
              <a:ea typeface="Verdana"/>
            </a:endParaRPr>
          </a:p>
          <a:p>
            <a:pPr marL="10795" lvl="1"/>
            <a:endParaRPr lang="cs-CZ" b="1">
              <a:ea typeface="Verdana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662518" y="360000"/>
            <a:ext cx="8103489" cy="554400"/>
          </a:xfrm>
        </p:spPr>
        <p:txBody>
          <a:bodyPr/>
          <a:lstStyle/>
          <a:p>
            <a:r>
              <a:rPr lang="cs-CZ"/>
              <a:t>Rozpočet v roce 2025</a:t>
            </a: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E2773E3B-0653-F265-AD0F-5A5D8398A7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402461"/>
              </p:ext>
            </p:extLst>
          </p:nvPr>
        </p:nvGraphicFramePr>
        <p:xfrm>
          <a:off x="606721" y="4675107"/>
          <a:ext cx="5292634" cy="907796"/>
        </p:xfrm>
        <a:graphic>
          <a:graphicData uri="http://schemas.openxmlformats.org/drawingml/2006/table">
            <a:tbl>
              <a:tblPr firstRow="1" firstCol="1" bandRow="1"/>
              <a:tblGrid>
                <a:gridCol w="2420002">
                  <a:extLst>
                    <a:ext uri="{9D8B030D-6E8A-4147-A177-3AD203B41FA5}">
                      <a16:colId xmlns:a16="http://schemas.microsoft.com/office/drawing/2014/main" val="3807415826"/>
                    </a:ext>
                  </a:extLst>
                </a:gridCol>
                <a:gridCol w="2872632">
                  <a:extLst>
                    <a:ext uri="{9D8B030D-6E8A-4147-A177-3AD203B41FA5}">
                      <a16:colId xmlns:a16="http://schemas.microsoft.com/office/drawing/2014/main" val="1133688157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120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Times New Roman" panose="02020603050405020304" pitchFamily="18" charset="0"/>
                          <a:cs typeface="Times New Roman"/>
                        </a:rPr>
                        <a:t>Významné stavby zasahující na území kraje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Verdana" panose="020B0604030504040204" pitchFamily="34" charset="0"/>
                        <a:cs typeface="Times New Roman"/>
                      </a:endParaRPr>
                    </a:p>
                  </a:txBody>
                  <a:tcPr marL="50165" marR="50165" marT="21590" marB="3619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66267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1200"/>
                        </a:spcAft>
                      </a:pPr>
                      <a:r>
                        <a:rPr lang="cs-CZ" sz="1600" b="1" i="0" dirty="0">
                          <a:solidFill>
                            <a:srgbClr val="FF52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6</a:t>
                      </a:r>
                      <a:r>
                        <a:rPr lang="cs-CZ" sz="1600" dirty="0">
                          <a:effectLst/>
                          <a:latin typeface="Verdana"/>
                          <a:ea typeface="Verdana"/>
                          <a:cs typeface="Times New Roman"/>
                        </a:rPr>
                        <a:t> stavby v realizaci</a:t>
                      </a:r>
                    </a:p>
                  </a:txBody>
                  <a:tcPr marL="50165" marR="50165" marT="21590" marB="36195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1200"/>
                        </a:spcAft>
                      </a:pPr>
                      <a:r>
                        <a:rPr lang="cs-CZ" sz="1600" b="1" i="0" dirty="0">
                          <a:solidFill>
                            <a:srgbClr val="FF52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26,09 mld. Kč</a:t>
                      </a:r>
                      <a:endParaRPr lang="cs-CZ" sz="1600" dirty="0"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50165" marR="50165" marT="21590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453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1200"/>
                        </a:spcAft>
                      </a:pPr>
                      <a:r>
                        <a:rPr lang="cs-CZ" sz="1600" b="1" i="0" dirty="0">
                          <a:solidFill>
                            <a:srgbClr val="002B59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17</a:t>
                      </a:r>
                      <a:r>
                        <a:rPr lang="cs-CZ" sz="1600" dirty="0">
                          <a:effectLst/>
                          <a:latin typeface="Verdana"/>
                          <a:ea typeface="Verdana"/>
                          <a:cs typeface="Times New Roman"/>
                        </a:rPr>
                        <a:t> staveb v přípravě</a:t>
                      </a:r>
                    </a:p>
                  </a:txBody>
                  <a:tcPr marL="50165" marR="50165" marT="21590" marB="36195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1200"/>
                        </a:spcAft>
                      </a:pPr>
                      <a:r>
                        <a:rPr lang="cs-CZ" sz="1600" b="1" i="0" dirty="0">
                          <a:solidFill>
                            <a:srgbClr val="002B59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68,13 mld. Kč</a:t>
                      </a:r>
                      <a:endParaRPr lang="cs-CZ" sz="1600" dirty="0">
                        <a:effectLst/>
                        <a:latin typeface="Verdana"/>
                        <a:ea typeface="Verdana"/>
                        <a:cs typeface="Times New Roman"/>
                      </a:endParaRPr>
                    </a:p>
                  </a:txBody>
                  <a:tcPr marL="50165" marR="50165" marT="21590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91464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601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5794A-C997-1D36-E3A7-08FA44331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5">
            <a:extLst>
              <a:ext uri="{FF2B5EF4-FFF2-40B4-BE49-F238E27FC236}">
                <a16:creationId xmlns:a16="http://schemas.microsoft.com/office/drawing/2014/main" id="{3067EA2D-06A7-3DE8-5B06-6BB20B9EC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18" y="360000"/>
            <a:ext cx="8103489" cy="55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Významné investiční akce </a:t>
            </a:r>
          </a:p>
        </p:txBody>
      </p:sp>
    </p:spTree>
    <p:extLst>
      <p:ext uri="{BB962C8B-B14F-4D97-AF65-F5344CB8AC3E}">
        <p14:creationId xmlns:p14="http://schemas.microsoft.com/office/powerpoint/2010/main" val="429157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A2DEE-609A-03F8-741F-A59EF0575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ástupný symbol obrázku 8" descr="Obsah obrázku venku, Letecké snímkování, budova, Pohled z ptačí perspektivy&#10;&#10;Obsah vygenerovaný umělou inteligencí může být nesprávný.">
            <a:extLst>
              <a:ext uri="{FF2B5EF4-FFF2-40B4-BE49-F238E27FC236}">
                <a16:creationId xmlns:a16="http://schemas.microsoft.com/office/drawing/2014/main" id="{6095E5A0-C808-12C3-DA94-C8A5991324D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" b="19641"/>
          <a:stretch>
            <a:fillRect/>
          </a:stretch>
        </p:blipFill>
        <p:spPr>
          <a:xfrm>
            <a:off x="0" y="2790825"/>
            <a:ext cx="12192000" cy="4067175"/>
          </a:xfrm>
          <a:effectLst>
            <a:softEdge rad="38100"/>
          </a:effec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9E718FC-2139-BB64-4F50-E4B9C4D63C9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511A2FC7-36D8-62E9-2F86-190CE5896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1800">
                <a:solidFill>
                  <a:srgbClr val="002060"/>
                </a:solidFill>
              </a:rPr>
              <a:t>Modernizace trati Brno – Přerov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4163865-E3C5-5909-73EF-014B19348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449" y="1014984"/>
            <a:ext cx="10550951" cy="5052440"/>
          </a:xfrm>
        </p:spPr>
        <p:txBody>
          <a:bodyPr vert="horz" lIns="0" tIns="0" rIns="0" bIns="0" rtlCol="0" anchor="t">
            <a:noAutofit/>
          </a:bodyPr>
          <a:lstStyle/>
          <a:p>
            <a:pPr marL="439420" lvl="2">
              <a:spcBef>
                <a:spcPts val="600"/>
              </a:spcBef>
            </a:pPr>
            <a:r>
              <a:rPr lang="cs-CZ" err="1"/>
              <a:t>Zdvoukolejnění</a:t>
            </a:r>
            <a:r>
              <a:rPr lang="cs-CZ"/>
              <a:t> v nové stopě s rychlostí až 200 km/h</a:t>
            </a:r>
            <a:endParaRPr lang="cs-CZ">
              <a:ea typeface="Verdana"/>
            </a:endParaRPr>
          </a:p>
          <a:p>
            <a:pPr marL="439420" lvl="2">
              <a:spcBef>
                <a:spcPts val="600"/>
              </a:spcBef>
            </a:pPr>
            <a:r>
              <a:rPr lang="cs-CZ">
                <a:ea typeface="Verdana"/>
              </a:rPr>
              <a:t>Délka modernizovaného úseku 67 km</a:t>
            </a:r>
          </a:p>
          <a:p>
            <a:pPr marL="439420" lvl="2">
              <a:spcBef>
                <a:spcPts val="600"/>
              </a:spcBef>
            </a:pPr>
            <a:r>
              <a:rPr lang="cs-CZ">
                <a:ea typeface="Verdana"/>
              </a:rPr>
              <a:t>6 tunelů, zrušení všech úrovňových přejezdů, </a:t>
            </a:r>
            <a:r>
              <a:rPr lang="cs-CZ"/>
              <a:t>bezbariérového přístupu pro cestující</a:t>
            </a:r>
          </a:p>
          <a:p>
            <a:pPr marL="439420" lvl="2">
              <a:spcBef>
                <a:spcPts val="600"/>
              </a:spcBef>
            </a:pPr>
            <a:r>
              <a:rPr lang="cs-CZ"/>
              <a:t>Zásadní zkrácení cestovních dob (až 30 minut pro expresní vlaky bez zastavení)</a:t>
            </a:r>
          </a:p>
          <a:p>
            <a:pPr marL="439420" lvl="2">
              <a:spcBef>
                <a:spcPts val="600"/>
              </a:spcBef>
            </a:pPr>
            <a:r>
              <a:rPr lang="cs-CZ"/>
              <a:t>Stávající trať bude zrušena</a:t>
            </a:r>
          </a:p>
          <a:p>
            <a:pPr marL="439420" lvl="2">
              <a:spcBef>
                <a:spcPts val="600"/>
              </a:spcBef>
            </a:pPr>
            <a:endParaRPr lang="cs-CZ" b="1">
              <a:ea typeface="Verdana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F136803C-78BD-FA07-3335-E2E9E404A04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769204" y="0"/>
            <a:ext cx="622169" cy="359999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78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A38F61-CA45-0CD8-F8C3-379F7AC06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1800">
                <a:solidFill>
                  <a:srgbClr val="002060"/>
                </a:solidFill>
              </a:rPr>
              <a:t>Modernizace trati Brno – Přerov</a:t>
            </a:r>
          </a:p>
        </p:txBody>
      </p: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9DEB41FC-B42E-967E-D62F-70624A0405B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8"/>
          </p:nvPr>
        </p:nvPicPr>
        <p:blipFill>
          <a:blip r:embed="rId2"/>
          <a:srcRect t="2319" b="2319"/>
          <a:stretch>
            <a:fillRect/>
          </a:stretch>
        </p:blipFill>
        <p:spPr>
          <a:xfrm>
            <a:off x="0" y="1610553"/>
            <a:ext cx="12192000" cy="5237922"/>
          </a:xfrm>
          <a:prstGeom prst="rect">
            <a:avLst/>
          </a:prstGeom>
        </p:spPr>
      </p:pic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97F6A0AB-06E5-62FA-B38B-1D0E1C7D046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 flipV="1">
            <a:off x="3103418" y="6151418"/>
            <a:ext cx="64655" cy="175491"/>
          </a:xfrm>
          <a:prstGeom prst="line">
            <a:avLst/>
          </a:prstGeom>
          <a:ln w="38100">
            <a:headEnd type="none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EE39C8DE-8E50-CAC4-CBC0-651C79286EB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 flipV="1">
            <a:off x="5717308" y="4304146"/>
            <a:ext cx="166256" cy="129309"/>
          </a:xfrm>
          <a:prstGeom prst="line">
            <a:avLst/>
          </a:prstGeom>
          <a:ln w="38100">
            <a:headEnd type="none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19742333-2B58-AD62-5066-C51668E925B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 flipV="1">
            <a:off x="7920181" y="3429000"/>
            <a:ext cx="69274" cy="200891"/>
          </a:xfrm>
          <a:prstGeom prst="line">
            <a:avLst/>
          </a:prstGeom>
          <a:ln w="38100">
            <a:headEnd type="none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6891A8BB-59E1-8116-8174-BA921E87F6A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 flipV="1">
            <a:off x="9277925" y="3574473"/>
            <a:ext cx="69275" cy="184727"/>
          </a:xfrm>
          <a:prstGeom prst="line">
            <a:avLst/>
          </a:prstGeom>
          <a:ln w="38100">
            <a:headEnd type="none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0" name="Volný tvar: obrazec 69">
            <a:extLst>
              <a:ext uri="{FF2B5EF4-FFF2-40B4-BE49-F238E27FC236}">
                <a16:creationId xmlns:a16="http://schemas.microsoft.com/office/drawing/2014/main" id="{51F52887-9158-E733-558C-29386436C3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920288" y="3363833"/>
            <a:ext cx="114300" cy="93742"/>
          </a:xfrm>
          <a:custGeom>
            <a:avLst/>
            <a:gdLst>
              <a:gd name="connsiteX0" fmla="*/ 0 w 114300"/>
              <a:gd name="connsiteY0" fmla="*/ 93742 h 93742"/>
              <a:gd name="connsiteX1" fmla="*/ 69056 w 114300"/>
              <a:gd name="connsiteY1" fmla="*/ 48498 h 93742"/>
              <a:gd name="connsiteX2" fmla="*/ 114300 w 114300"/>
              <a:gd name="connsiteY2" fmla="*/ 10398 h 9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300" h="93742">
                <a:moveTo>
                  <a:pt x="0" y="93742"/>
                </a:moveTo>
                <a:cubicBezTo>
                  <a:pt x="25003" y="78065"/>
                  <a:pt x="50006" y="62389"/>
                  <a:pt x="69056" y="48498"/>
                </a:cubicBezTo>
                <a:cubicBezTo>
                  <a:pt x="88106" y="34607"/>
                  <a:pt x="29766" y="-23337"/>
                  <a:pt x="114300" y="10398"/>
                </a:cubicBezTo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46" name="Skupina 245">
            <a:extLst>
              <a:ext uri="{FF2B5EF4-FFF2-40B4-BE49-F238E27FC236}">
                <a16:creationId xmlns:a16="http://schemas.microsoft.com/office/drawing/2014/main" id="{063B79B5-D272-CAE3-6186-5A5E4B5BDB5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327128" y="3647831"/>
            <a:ext cx="7560" cy="17640"/>
            <a:chOff x="9327128" y="3647831"/>
            <a:chExt cx="7560" cy="1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38" name="Rukopis 237">
                  <a:extLst>
                    <a:ext uri="{FF2B5EF4-FFF2-40B4-BE49-F238E27FC236}">
                      <a16:creationId xmlns:a16="http://schemas.microsoft.com/office/drawing/2014/main" id="{4D5A7234-CB2C-F4FA-BF2D-67E6731D4D28}"/>
                    </a:ext>
                  </a:extLst>
                </p14:cNvPr>
                <p14:cNvContentPartPr>
                  <a14:cpLocks xmlns:a14="http://schemas.microsoft.com/office/drawing/2010/main" noGrp="1" noRot="1" noMove="1" noResize="1" noEditPoints="1" noAdjustHandles="1" noChangeArrowheads="1" noChangeShapeType="1"/>
                </p14:cNvContentPartPr>
                <p14:nvPr/>
              </p14:nvContentPartPr>
              <p14:xfrm>
                <a:off x="9327128" y="3652511"/>
                <a:ext cx="360" cy="360"/>
              </p14:xfrm>
            </p:contentPart>
          </mc:Choice>
          <mc:Fallback xmlns="">
            <p:pic>
              <p:nvPicPr>
                <p:cNvPr id="238" name="Rukopis 237">
                  <a:extLst>
                    <a:ext uri="{FF2B5EF4-FFF2-40B4-BE49-F238E27FC236}">
                      <a16:creationId xmlns:a16="http://schemas.microsoft.com/office/drawing/2014/main" id="{4D5A7234-CB2C-F4FA-BF2D-67E6731D4D28}"/>
                    </a:ext>
                  </a:extLst>
                </p:cNvPr>
                <p:cNvPicPr>
                  <a:picLocks noGrp="1" noRo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322808" y="3648191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39" name="Rukopis 238">
                  <a:extLst>
                    <a:ext uri="{FF2B5EF4-FFF2-40B4-BE49-F238E27FC236}">
                      <a16:creationId xmlns:a16="http://schemas.microsoft.com/office/drawing/2014/main" id="{B98E4E6F-126D-C6EE-EA42-A5107C479E45}"/>
                    </a:ext>
                  </a:extLst>
                </p14:cNvPr>
                <p14:cNvContentPartPr>
                  <a14:cpLocks xmlns:a14="http://schemas.microsoft.com/office/drawing/2010/main" noGrp="1" noRot="1" noMove="1" noResize="1" noEditPoints="1" noAdjustHandles="1" noChangeArrowheads="1" noChangeShapeType="1"/>
                </p14:cNvContentPartPr>
                <p14:nvPr/>
              </p14:nvContentPartPr>
              <p14:xfrm>
                <a:off x="9329648" y="3647831"/>
                <a:ext cx="360" cy="360"/>
              </p14:xfrm>
            </p:contentPart>
          </mc:Choice>
          <mc:Fallback xmlns="">
            <p:pic>
              <p:nvPicPr>
                <p:cNvPr id="239" name="Rukopis 238">
                  <a:extLst>
                    <a:ext uri="{FF2B5EF4-FFF2-40B4-BE49-F238E27FC236}">
                      <a16:creationId xmlns:a16="http://schemas.microsoft.com/office/drawing/2014/main" id="{B98E4E6F-126D-C6EE-EA42-A5107C479E45}"/>
                    </a:ext>
                  </a:extLst>
                </p:cNvPr>
                <p:cNvPicPr>
                  <a:picLocks noGrp="1" noRo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325328" y="3643511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40" name="Rukopis 239">
                  <a:extLst>
                    <a:ext uri="{FF2B5EF4-FFF2-40B4-BE49-F238E27FC236}">
                      <a16:creationId xmlns:a16="http://schemas.microsoft.com/office/drawing/2014/main" id="{2D6B2C4A-7B4E-DAEC-9833-149ECF88956C}"/>
                    </a:ext>
                  </a:extLst>
                </p14:cNvPr>
                <p14:cNvContentPartPr>
                  <a14:cpLocks xmlns:a14="http://schemas.microsoft.com/office/drawing/2010/main" noGrp="1" noRot="1" noMove="1" noResize="1" noEditPoints="1" noAdjustHandles="1" noChangeArrowheads="1" noChangeShapeType="1"/>
                </p14:cNvContentPartPr>
                <p14:nvPr/>
              </p14:nvContentPartPr>
              <p14:xfrm>
                <a:off x="9331808" y="3650351"/>
                <a:ext cx="360" cy="720"/>
              </p14:xfrm>
            </p:contentPart>
          </mc:Choice>
          <mc:Fallback xmlns="">
            <p:pic>
              <p:nvPicPr>
                <p:cNvPr id="240" name="Rukopis 239">
                  <a:extLst>
                    <a:ext uri="{FF2B5EF4-FFF2-40B4-BE49-F238E27FC236}">
                      <a16:creationId xmlns:a16="http://schemas.microsoft.com/office/drawing/2014/main" id="{2D6B2C4A-7B4E-DAEC-9833-149ECF88956C}"/>
                    </a:ext>
                  </a:extLst>
                </p:cNvPr>
                <p:cNvPicPr>
                  <a:picLocks noGrp="1" noRo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327488" y="3646031"/>
                  <a:ext cx="9000" cy="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41" name="Rukopis 240">
                  <a:extLst>
                    <a:ext uri="{FF2B5EF4-FFF2-40B4-BE49-F238E27FC236}">
                      <a16:creationId xmlns:a16="http://schemas.microsoft.com/office/drawing/2014/main" id="{EBE4CBC9-4040-5353-F77A-BCF6170A7980}"/>
                    </a:ext>
                  </a:extLst>
                </p14:cNvPr>
                <p14:cNvContentPartPr>
                  <a14:cpLocks xmlns:a14="http://schemas.microsoft.com/office/drawing/2010/main" noGrp="1" noRot="1" noMove="1" noResize="1" noEditPoints="1" noAdjustHandles="1" noChangeArrowheads="1" noChangeShapeType="1"/>
                </p14:cNvContentPartPr>
                <p14:nvPr/>
              </p14:nvContentPartPr>
              <p14:xfrm>
                <a:off x="9331808" y="3657551"/>
                <a:ext cx="360" cy="360"/>
              </p14:xfrm>
            </p:contentPart>
          </mc:Choice>
          <mc:Fallback xmlns="">
            <p:pic>
              <p:nvPicPr>
                <p:cNvPr id="241" name="Rukopis 240">
                  <a:extLst>
                    <a:ext uri="{FF2B5EF4-FFF2-40B4-BE49-F238E27FC236}">
                      <a16:creationId xmlns:a16="http://schemas.microsoft.com/office/drawing/2014/main" id="{EBE4CBC9-4040-5353-F77A-BCF6170A7980}"/>
                    </a:ext>
                  </a:extLst>
                </p:cNvPr>
                <p:cNvPicPr>
                  <a:picLocks noGrp="1" noRo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327488" y="3653231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42" name="Rukopis 241">
                  <a:extLst>
                    <a:ext uri="{FF2B5EF4-FFF2-40B4-BE49-F238E27FC236}">
                      <a16:creationId xmlns:a16="http://schemas.microsoft.com/office/drawing/2014/main" id="{153CFDE7-E2F9-CCB0-B285-BE8B7455ED77}"/>
                    </a:ext>
                  </a:extLst>
                </p14:cNvPr>
                <p14:cNvContentPartPr>
                  <a14:cpLocks xmlns:a14="http://schemas.microsoft.com/office/drawing/2010/main" noGrp="1" noRot="1" noMove="1" noResize="1" noEditPoints="1" noAdjustHandles="1" noChangeArrowheads="1" noChangeShapeType="1"/>
                </p14:cNvContentPartPr>
                <p14:nvPr/>
              </p14:nvContentPartPr>
              <p14:xfrm>
                <a:off x="9331808" y="3659711"/>
                <a:ext cx="360" cy="360"/>
              </p14:xfrm>
            </p:contentPart>
          </mc:Choice>
          <mc:Fallback xmlns="">
            <p:pic>
              <p:nvPicPr>
                <p:cNvPr id="242" name="Rukopis 241">
                  <a:extLst>
                    <a:ext uri="{FF2B5EF4-FFF2-40B4-BE49-F238E27FC236}">
                      <a16:creationId xmlns:a16="http://schemas.microsoft.com/office/drawing/2014/main" id="{153CFDE7-E2F9-CCB0-B285-BE8B7455ED77}"/>
                    </a:ext>
                  </a:extLst>
                </p:cNvPr>
                <p:cNvPicPr>
                  <a:picLocks noGrp="1" noRo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327488" y="3655391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43" name="Rukopis 242">
                  <a:extLst>
                    <a:ext uri="{FF2B5EF4-FFF2-40B4-BE49-F238E27FC236}">
                      <a16:creationId xmlns:a16="http://schemas.microsoft.com/office/drawing/2014/main" id="{72C61F4E-CFBC-6DBB-0393-2FDF1CF46661}"/>
                    </a:ext>
                  </a:extLst>
                </p14:cNvPr>
                <p14:cNvContentPartPr>
                  <a14:cpLocks xmlns:a14="http://schemas.microsoft.com/office/drawing/2010/main" noGrp="1" noRot="1" noMove="1" noResize="1" noEditPoints="1" noAdjustHandles="1" noChangeArrowheads="1" noChangeShapeType="1"/>
                </p14:cNvContentPartPr>
                <p14:nvPr/>
              </p14:nvContentPartPr>
              <p14:xfrm>
                <a:off x="9331808" y="3659711"/>
                <a:ext cx="360" cy="360"/>
              </p14:xfrm>
            </p:contentPart>
          </mc:Choice>
          <mc:Fallback xmlns="">
            <p:pic>
              <p:nvPicPr>
                <p:cNvPr id="243" name="Rukopis 242">
                  <a:extLst>
                    <a:ext uri="{FF2B5EF4-FFF2-40B4-BE49-F238E27FC236}">
                      <a16:creationId xmlns:a16="http://schemas.microsoft.com/office/drawing/2014/main" id="{72C61F4E-CFBC-6DBB-0393-2FDF1CF46661}"/>
                    </a:ext>
                  </a:extLst>
                </p:cNvPr>
                <p:cNvPicPr>
                  <a:picLocks noGrp="1" noRo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327488" y="3655391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45" name="Rukopis 244">
                  <a:extLst>
                    <a:ext uri="{FF2B5EF4-FFF2-40B4-BE49-F238E27FC236}">
                      <a16:creationId xmlns:a16="http://schemas.microsoft.com/office/drawing/2014/main" id="{036F130D-DDF8-0D90-8CEC-BB968DF84D22}"/>
                    </a:ext>
                  </a:extLst>
                </p14:cNvPr>
                <p14:cNvContentPartPr>
                  <a14:cpLocks xmlns:a14="http://schemas.microsoft.com/office/drawing/2010/main" noGrp="1" noRot="1" noMove="1" noResize="1" noEditPoints="1" noAdjustHandles="1" noChangeArrowheads="1" noChangeShapeType="1"/>
                </p14:cNvContentPartPr>
                <p14:nvPr/>
              </p14:nvContentPartPr>
              <p14:xfrm>
                <a:off x="9334328" y="3664751"/>
                <a:ext cx="360" cy="720"/>
              </p14:xfrm>
            </p:contentPart>
          </mc:Choice>
          <mc:Fallback xmlns="">
            <p:pic>
              <p:nvPicPr>
                <p:cNvPr id="245" name="Rukopis 244">
                  <a:extLst>
                    <a:ext uri="{FF2B5EF4-FFF2-40B4-BE49-F238E27FC236}">
                      <a16:creationId xmlns:a16="http://schemas.microsoft.com/office/drawing/2014/main" id="{036F130D-DDF8-0D90-8CEC-BB968DF84D22}"/>
                    </a:ext>
                  </a:extLst>
                </p:cNvPr>
                <p:cNvPicPr>
                  <a:picLocks noGrp="1" noRo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330008" y="3660431"/>
                  <a:ext cx="9000" cy="93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63" name="Volný tvar: obrazec 262">
            <a:extLst>
              <a:ext uri="{FF2B5EF4-FFF2-40B4-BE49-F238E27FC236}">
                <a16:creationId xmlns:a16="http://schemas.microsoft.com/office/drawing/2014/main" id="{84DF71E8-EE43-E7F2-87B2-BE80B5B943A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62567" y="3473764"/>
            <a:ext cx="1345739" cy="336957"/>
          </a:xfrm>
          <a:custGeom>
            <a:avLst/>
            <a:gdLst>
              <a:gd name="connsiteX0" fmla="*/ 333 w 1345739"/>
              <a:gd name="connsiteY0" fmla="*/ 62392 h 336957"/>
              <a:gd name="connsiteX1" fmla="*/ 57483 w 1345739"/>
              <a:gd name="connsiteY1" fmla="*/ 36199 h 336957"/>
              <a:gd name="connsiteX2" fmla="*/ 357521 w 1345739"/>
              <a:gd name="connsiteY2" fmla="*/ 2861 h 336957"/>
              <a:gd name="connsiteX3" fmla="*/ 464677 w 1345739"/>
              <a:gd name="connsiteY3" fmla="*/ 2861 h 336957"/>
              <a:gd name="connsiteX4" fmla="*/ 578977 w 1345739"/>
              <a:gd name="connsiteY4" fmla="*/ 12386 h 336957"/>
              <a:gd name="connsiteX5" fmla="*/ 733758 w 1345739"/>
              <a:gd name="connsiteY5" fmla="*/ 31436 h 336957"/>
              <a:gd name="connsiteX6" fmla="*/ 824246 w 1345739"/>
              <a:gd name="connsiteY6" fmla="*/ 57630 h 336957"/>
              <a:gd name="connsiteX7" fmla="*/ 924258 w 1345739"/>
              <a:gd name="connsiteY7" fmla="*/ 138592 h 336957"/>
              <a:gd name="connsiteX8" fmla="*/ 1036177 w 1345739"/>
              <a:gd name="connsiteY8" fmla="*/ 198124 h 336957"/>
              <a:gd name="connsiteX9" fmla="*/ 1200483 w 1345739"/>
              <a:gd name="connsiteY9" fmla="*/ 229080 h 336957"/>
              <a:gd name="connsiteX10" fmla="*/ 1345739 w 1345739"/>
              <a:gd name="connsiteY10" fmla="*/ 190980 h 33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45739" h="336957">
                <a:moveTo>
                  <a:pt x="333" y="62392"/>
                </a:moveTo>
                <a:cubicBezTo>
                  <a:pt x="-858" y="54256"/>
                  <a:pt x="-2048" y="46121"/>
                  <a:pt x="57483" y="36199"/>
                </a:cubicBezTo>
                <a:cubicBezTo>
                  <a:pt x="117014" y="26277"/>
                  <a:pt x="289655" y="8417"/>
                  <a:pt x="357521" y="2861"/>
                </a:cubicBezTo>
                <a:cubicBezTo>
                  <a:pt x="425387" y="-2695"/>
                  <a:pt x="427768" y="1274"/>
                  <a:pt x="464677" y="2861"/>
                </a:cubicBezTo>
                <a:cubicBezTo>
                  <a:pt x="501586" y="4448"/>
                  <a:pt x="534130" y="7624"/>
                  <a:pt x="578977" y="12386"/>
                </a:cubicBezTo>
                <a:cubicBezTo>
                  <a:pt x="623824" y="17148"/>
                  <a:pt x="692880" y="23895"/>
                  <a:pt x="733758" y="31436"/>
                </a:cubicBezTo>
                <a:cubicBezTo>
                  <a:pt x="774636" y="38977"/>
                  <a:pt x="792496" y="39771"/>
                  <a:pt x="824246" y="57630"/>
                </a:cubicBezTo>
                <a:cubicBezTo>
                  <a:pt x="855996" y="75489"/>
                  <a:pt x="888936" y="115176"/>
                  <a:pt x="924258" y="138592"/>
                </a:cubicBezTo>
                <a:cubicBezTo>
                  <a:pt x="959580" y="162008"/>
                  <a:pt x="990140" y="183043"/>
                  <a:pt x="1036177" y="198124"/>
                </a:cubicBezTo>
                <a:cubicBezTo>
                  <a:pt x="1082214" y="213205"/>
                  <a:pt x="1148889" y="230271"/>
                  <a:pt x="1200483" y="229080"/>
                </a:cubicBezTo>
                <a:cubicBezTo>
                  <a:pt x="1252077" y="227889"/>
                  <a:pt x="1336214" y="496177"/>
                  <a:pt x="1345739" y="190980"/>
                </a:cubicBezTo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4" name="Volný tvar: obrazec 263">
            <a:extLst>
              <a:ext uri="{FF2B5EF4-FFF2-40B4-BE49-F238E27FC236}">
                <a16:creationId xmlns:a16="http://schemas.microsoft.com/office/drawing/2014/main" id="{8832978B-582B-B1E9-68F7-B6A65647BA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67663" y="3470416"/>
            <a:ext cx="766762" cy="60978"/>
          </a:xfrm>
          <a:custGeom>
            <a:avLst/>
            <a:gdLst>
              <a:gd name="connsiteX0" fmla="*/ 0 w 766762"/>
              <a:gd name="connsiteY0" fmla="*/ 60978 h 60978"/>
              <a:gd name="connsiteX1" fmla="*/ 69056 w 766762"/>
              <a:gd name="connsiteY1" fmla="*/ 37165 h 60978"/>
              <a:gd name="connsiteX2" fmla="*/ 226218 w 766762"/>
              <a:gd name="connsiteY2" fmla="*/ 18115 h 60978"/>
              <a:gd name="connsiteX3" fmla="*/ 371475 w 766762"/>
              <a:gd name="connsiteY3" fmla="*/ 1447 h 60978"/>
              <a:gd name="connsiteX4" fmla="*/ 490537 w 766762"/>
              <a:gd name="connsiteY4" fmla="*/ 3828 h 60978"/>
              <a:gd name="connsiteX5" fmla="*/ 659606 w 766762"/>
              <a:gd name="connsiteY5" fmla="*/ 27640 h 60978"/>
              <a:gd name="connsiteX6" fmla="*/ 747712 w 766762"/>
              <a:gd name="connsiteY6" fmla="*/ 34784 h 60978"/>
              <a:gd name="connsiteX7" fmla="*/ 757237 w 766762"/>
              <a:gd name="connsiteY7" fmla="*/ 41928 h 60978"/>
              <a:gd name="connsiteX8" fmla="*/ 766762 w 766762"/>
              <a:gd name="connsiteY8" fmla="*/ 49072 h 60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762" h="60978">
                <a:moveTo>
                  <a:pt x="0" y="60978"/>
                </a:moveTo>
                <a:cubicBezTo>
                  <a:pt x="15676" y="52643"/>
                  <a:pt x="31353" y="44309"/>
                  <a:pt x="69056" y="37165"/>
                </a:cubicBezTo>
                <a:cubicBezTo>
                  <a:pt x="106759" y="30021"/>
                  <a:pt x="175815" y="24068"/>
                  <a:pt x="226218" y="18115"/>
                </a:cubicBezTo>
                <a:cubicBezTo>
                  <a:pt x="276621" y="12162"/>
                  <a:pt x="327422" y="3828"/>
                  <a:pt x="371475" y="1447"/>
                </a:cubicBezTo>
                <a:cubicBezTo>
                  <a:pt x="415528" y="-934"/>
                  <a:pt x="442515" y="-537"/>
                  <a:pt x="490537" y="3828"/>
                </a:cubicBezTo>
                <a:cubicBezTo>
                  <a:pt x="538559" y="8193"/>
                  <a:pt x="616744" y="22481"/>
                  <a:pt x="659606" y="27640"/>
                </a:cubicBezTo>
                <a:cubicBezTo>
                  <a:pt x="702468" y="32799"/>
                  <a:pt x="731440" y="32403"/>
                  <a:pt x="747712" y="34784"/>
                </a:cubicBezTo>
                <a:cubicBezTo>
                  <a:pt x="763984" y="37165"/>
                  <a:pt x="754062" y="39547"/>
                  <a:pt x="757237" y="41928"/>
                </a:cubicBezTo>
                <a:lnTo>
                  <a:pt x="766762" y="49072"/>
                </a:lnTo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7" name="Volný tvar: obrazec 266">
            <a:extLst>
              <a:ext uri="{FF2B5EF4-FFF2-40B4-BE49-F238E27FC236}">
                <a16:creationId xmlns:a16="http://schemas.microsoft.com/office/drawing/2014/main" id="{240897C8-6092-254C-0641-E524066018D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71235" y="3460923"/>
            <a:ext cx="1404953" cy="227353"/>
          </a:xfrm>
          <a:custGeom>
            <a:avLst/>
            <a:gdLst>
              <a:gd name="connsiteX0" fmla="*/ 0 w 1404953"/>
              <a:gd name="connsiteY0" fmla="*/ 64228 h 227353"/>
              <a:gd name="connsiteX1" fmla="*/ 50006 w 1404953"/>
              <a:gd name="connsiteY1" fmla="*/ 40416 h 227353"/>
              <a:gd name="connsiteX2" fmla="*/ 159544 w 1404953"/>
              <a:gd name="connsiteY2" fmla="*/ 28509 h 227353"/>
              <a:gd name="connsiteX3" fmla="*/ 361950 w 1404953"/>
              <a:gd name="connsiteY3" fmla="*/ 4697 h 227353"/>
              <a:gd name="connsiteX4" fmla="*/ 464344 w 1404953"/>
              <a:gd name="connsiteY4" fmla="*/ 2316 h 227353"/>
              <a:gd name="connsiteX5" fmla="*/ 711994 w 1404953"/>
              <a:gd name="connsiteY5" fmla="*/ 30891 h 227353"/>
              <a:gd name="connsiteX6" fmla="*/ 823912 w 1404953"/>
              <a:gd name="connsiteY6" fmla="*/ 68991 h 227353"/>
              <a:gd name="connsiteX7" fmla="*/ 912019 w 1404953"/>
              <a:gd name="connsiteY7" fmla="*/ 133284 h 227353"/>
              <a:gd name="connsiteX8" fmla="*/ 945356 w 1404953"/>
              <a:gd name="connsiteY8" fmla="*/ 159478 h 227353"/>
              <a:gd name="connsiteX9" fmla="*/ 1014412 w 1404953"/>
              <a:gd name="connsiteY9" fmla="*/ 195197 h 227353"/>
              <a:gd name="connsiteX10" fmla="*/ 1104900 w 1404953"/>
              <a:gd name="connsiteY10" fmla="*/ 223772 h 227353"/>
              <a:gd name="connsiteX11" fmla="*/ 1188244 w 1404953"/>
              <a:gd name="connsiteY11" fmla="*/ 226153 h 227353"/>
              <a:gd name="connsiteX12" fmla="*/ 1278731 w 1404953"/>
              <a:gd name="connsiteY12" fmla="*/ 216628 h 227353"/>
              <a:gd name="connsiteX13" fmla="*/ 1357312 w 1404953"/>
              <a:gd name="connsiteY13" fmla="*/ 192816 h 227353"/>
              <a:gd name="connsiteX14" fmla="*/ 1404937 w 1404953"/>
              <a:gd name="connsiteY14" fmla="*/ 171384 h 227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04953" h="227353">
                <a:moveTo>
                  <a:pt x="0" y="64228"/>
                </a:moveTo>
                <a:cubicBezTo>
                  <a:pt x="11707" y="55298"/>
                  <a:pt x="23415" y="46369"/>
                  <a:pt x="50006" y="40416"/>
                </a:cubicBezTo>
                <a:cubicBezTo>
                  <a:pt x="76597" y="34463"/>
                  <a:pt x="159544" y="28509"/>
                  <a:pt x="159544" y="28509"/>
                </a:cubicBezTo>
                <a:cubicBezTo>
                  <a:pt x="211535" y="22556"/>
                  <a:pt x="311150" y="9062"/>
                  <a:pt x="361950" y="4697"/>
                </a:cubicBezTo>
                <a:cubicBezTo>
                  <a:pt x="412750" y="332"/>
                  <a:pt x="406003" y="-2050"/>
                  <a:pt x="464344" y="2316"/>
                </a:cubicBezTo>
                <a:cubicBezTo>
                  <a:pt x="522685" y="6682"/>
                  <a:pt x="652066" y="19778"/>
                  <a:pt x="711994" y="30891"/>
                </a:cubicBezTo>
                <a:cubicBezTo>
                  <a:pt x="771922" y="42003"/>
                  <a:pt x="790575" y="51926"/>
                  <a:pt x="823912" y="68991"/>
                </a:cubicBezTo>
                <a:cubicBezTo>
                  <a:pt x="857249" y="86056"/>
                  <a:pt x="891778" y="118203"/>
                  <a:pt x="912019" y="133284"/>
                </a:cubicBezTo>
                <a:cubicBezTo>
                  <a:pt x="932260" y="148365"/>
                  <a:pt x="928291" y="149159"/>
                  <a:pt x="945356" y="159478"/>
                </a:cubicBezTo>
                <a:cubicBezTo>
                  <a:pt x="962421" y="169797"/>
                  <a:pt x="987821" y="184481"/>
                  <a:pt x="1014412" y="195197"/>
                </a:cubicBezTo>
                <a:cubicBezTo>
                  <a:pt x="1041003" y="205913"/>
                  <a:pt x="1075928" y="218613"/>
                  <a:pt x="1104900" y="223772"/>
                </a:cubicBezTo>
                <a:cubicBezTo>
                  <a:pt x="1133872" y="228931"/>
                  <a:pt x="1159272" y="227344"/>
                  <a:pt x="1188244" y="226153"/>
                </a:cubicBezTo>
                <a:cubicBezTo>
                  <a:pt x="1217216" y="224962"/>
                  <a:pt x="1250553" y="222184"/>
                  <a:pt x="1278731" y="216628"/>
                </a:cubicBezTo>
                <a:cubicBezTo>
                  <a:pt x="1306909" y="211072"/>
                  <a:pt x="1336278" y="200357"/>
                  <a:pt x="1357312" y="192816"/>
                </a:cubicBezTo>
                <a:cubicBezTo>
                  <a:pt x="1378346" y="185275"/>
                  <a:pt x="1405731" y="178528"/>
                  <a:pt x="1404937" y="171384"/>
                </a:cubicBezTo>
              </a:path>
            </a:pathLst>
          </a:cu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8" name="Volný tvar: obrazec 267">
            <a:extLst>
              <a:ext uri="{FF2B5EF4-FFF2-40B4-BE49-F238E27FC236}">
                <a16:creationId xmlns:a16="http://schemas.microsoft.com/office/drawing/2014/main" id="{949F3B07-4EF1-6E23-7EBC-EB7653A155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374981" y="2626519"/>
            <a:ext cx="1543207" cy="1016794"/>
          </a:xfrm>
          <a:custGeom>
            <a:avLst/>
            <a:gdLst>
              <a:gd name="connsiteX0" fmla="*/ 0 w 1543207"/>
              <a:gd name="connsiteY0" fmla="*/ 1016794 h 1016794"/>
              <a:gd name="connsiteX1" fmla="*/ 550069 w 1543207"/>
              <a:gd name="connsiteY1" fmla="*/ 833437 h 1016794"/>
              <a:gd name="connsiteX2" fmla="*/ 1369219 w 1543207"/>
              <a:gd name="connsiteY2" fmla="*/ 116681 h 1016794"/>
              <a:gd name="connsiteX3" fmla="*/ 1533525 w 1543207"/>
              <a:gd name="connsiteY3" fmla="*/ 0 h 1016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207" h="1016794">
                <a:moveTo>
                  <a:pt x="0" y="1016794"/>
                </a:moveTo>
                <a:cubicBezTo>
                  <a:pt x="160933" y="1000125"/>
                  <a:pt x="321866" y="983456"/>
                  <a:pt x="550069" y="833437"/>
                </a:cubicBezTo>
                <a:cubicBezTo>
                  <a:pt x="778272" y="683418"/>
                  <a:pt x="1205310" y="255587"/>
                  <a:pt x="1369219" y="116681"/>
                </a:cubicBezTo>
                <a:cubicBezTo>
                  <a:pt x="1533128" y="-22225"/>
                  <a:pt x="1562100" y="18653"/>
                  <a:pt x="1533525" y="0"/>
                </a:cubicBezTo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9" name="Volný tvar: obrazec 268">
            <a:extLst>
              <a:ext uri="{FF2B5EF4-FFF2-40B4-BE49-F238E27FC236}">
                <a16:creationId xmlns:a16="http://schemas.microsoft.com/office/drawing/2014/main" id="{0578ECAF-3CDF-87A5-E1AD-C47C50E853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374981" y="3459956"/>
            <a:ext cx="550069" cy="185738"/>
          </a:xfrm>
          <a:custGeom>
            <a:avLst/>
            <a:gdLst>
              <a:gd name="connsiteX0" fmla="*/ 0 w 550069"/>
              <a:gd name="connsiteY0" fmla="*/ 185738 h 185738"/>
              <a:gd name="connsiteX1" fmla="*/ 550069 w 550069"/>
              <a:gd name="connsiteY1" fmla="*/ 0 h 185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0069" h="185738">
                <a:moveTo>
                  <a:pt x="0" y="185738"/>
                </a:moveTo>
                <a:cubicBezTo>
                  <a:pt x="223837" y="117673"/>
                  <a:pt x="447675" y="49609"/>
                  <a:pt x="550069" y="0"/>
                </a:cubicBezTo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0" name="Volný tvar: obrazec 269">
            <a:extLst>
              <a:ext uri="{FF2B5EF4-FFF2-40B4-BE49-F238E27FC236}">
                <a16:creationId xmlns:a16="http://schemas.microsoft.com/office/drawing/2014/main" id="{32F1BE44-6279-E6B1-DEAC-E93CC3B081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372600" y="3431381"/>
            <a:ext cx="595313" cy="214313"/>
          </a:xfrm>
          <a:custGeom>
            <a:avLst/>
            <a:gdLst>
              <a:gd name="connsiteX0" fmla="*/ 0 w 595313"/>
              <a:gd name="connsiteY0" fmla="*/ 214313 h 214313"/>
              <a:gd name="connsiteX1" fmla="*/ 502444 w 595313"/>
              <a:gd name="connsiteY1" fmla="*/ 45244 h 214313"/>
              <a:gd name="connsiteX2" fmla="*/ 595313 w 595313"/>
              <a:gd name="connsiteY2" fmla="*/ 0 h 214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313" h="214313">
                <a:moveTo>
                  <a:pt x="0" y="214313"/>
                </a:moveTo>
                <a:lnTo>
                  <a:pt x="502444" y="45244"/>
                </a:lnTo>
                <a:cubicBezTo>
                  <a:pt x="601663" y="9525"/>
                  <a:pt x="452438" y="100806"/>
                  <a:pt x="595313" y="0"/>
                </a:cubicBezTo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1" name="Volný tvar: obrazec 270">
            <a:extLst>
              <a:ext uri="{FF2B5EF4-FFF2-40B4-BE49-F238E27FC236}">
                <a16:creationId xmlns:a16="http://schemas.microsoft.com/office/drawing/2014/main" id="{B23DD2DB-DA7D-7E47-9E24-D933DC1C1F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367838" y="3400425"/>
            <a:ext cx="635793" cy="247650"/>
          </a:xfrm>
          <a:custGeom>
            <a:avLst/>
            <a:gdLst>
              <a:gd name="connsiteX0" fmla="*/ 0 w 635793"/>
              <a:gd name="connsiteY0" fmla="*/ 247650 h 247650"/>
              <a:gd name="connsiteX1" fmla="*/ 542925 w 635793"/>
              <a:gd name="connsiteY1" fmla="*/ 69056 h 247650"/>
              <a:gd name="connsiteX2" fmla="*/ 635793 w 635793"/>
              <a:gd name="connsiteY2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5793" h="247650">
                <a:moveTo>
                  <a:pt x="0" y="247650"/>
                </a:moveTo>
                <a:cubicBezTo>
                  <a:pt x="218480" y="178990"/>
                  <a:pt x="436960" y="110331"/>
                  <a:pt x="542925" y="69056"/>
                </a:cubicBezTo>
                <a:cubicBezTo>
                  <a:pt x="648890" y="27781"/>
                  <a:pt x="577849" y="52784"/>
                  <a:pt x="635793" y="0"/>
                </a:cubicBezTo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2" name="Volný tvar: obrazec 271">
            <a:extLst>
              <a:ext uri="{FF2B5EF4-FFF2-40B4-BE49-F238E27FC236}">
                <a16:creationId xmlns:a16="http://schemas.microsoft.com/office/drawing/2014/main" id="{198702ED-0698-B82C-C43D-173E233E21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379744" y="3455194"/>
            <a:ext cx="546331" cy="189753"/>
          </a:xfrm>
          <a:custGeom>
            <a:avLst/>
            <a:gdLst>
              <a:gd name="connsiteX0" fmla="*/ 0 w 546331"/>
              <a:gd name="connsiteY0" fmla="*/ 185737 h 189753"/>
              <a:gd name="connsiteX1" fmla="*/ 545306 w 546331"/>
              <a:gd name="connsiteY1" fmla="*/ 0 h 18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6331" h="189753">
                <a:moveTo>
                  <a:pt x="0" y="185737"/>
                </a:moveTo>
                <a:cubicBezTo>
                  <a:pt x="282773" y="195262"/>
                  <a:pt x="565547" y="204787"/>
                  <a:pt x="545306" y="0"/>
                </a:cubicBezTo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3" name="Volný tvar: obrazec 272">
            <a:extLst>
              <a:ext uri="{FF2B5EF4-FFF2-40B4-BE49-F238E27FC236}">
                <a16:creationId xmlns:a16="http://schemas.microsoft.com/office/drawing/2014/main" id="{D7343135-8B67-B289-E31F-431CFF2E763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374981" y="2348531"/>
            <a:ext cx="1811267" cy="1294782"/>
          </a:xfrm>
          <a:custGeom>
            <a:avLst/>
            <a:gdLst>
              <a:gd name="connsiteX0" fmla="*/ 0 w 1811267"/>
              <a:gd name="connsiteY0" fmla="*/ 1294782 h 1294782"/>
              <a:gd name="connsiteX1" fmla="*/ 516732 w 1811267"/>
              <a:gd name="connsiteY1" fmla="*/ 1118569 h 1294782"/>
              <a:gd name="connsiteX2" fmla="*/ 600075 w 1811267"/>
              <a:gd name="connsiteY2" fmla="*/ 1073325 h 1294782"/>
              <a:gd name="connsiteX3" fmla="*/ 697707 w 1811267"/>
              <a:gd name="connsiteY3" fmla="*/ 987600 h 1294782"/>
              <a:gd name="connsiteX4" fmla="*/ 1764507 w 1811267"/>
              <a:gd name="connsiteY4" fmla="*/ 47007 h 1294782"/>
              <a:gd name="connsiteX5" fmla="*/ 1354932 w 1811267"/>
              <a:gd name="connsiteY5" fmla="*/ 73200 h 1294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1267" h="1294782">
                <a:moveTo>
                  <a:pt x="0" y="1294782"/>
                </a:moveTo>
                <a:lnTo>
                  <a:pt x="516732" y="1118569"/>
                </a:lnTo>
                <a:cubicBezTo>
                  <a:pt x="616745" y="1081659"/>
                  <a:pt x="569912" y="1095153"/>
                  <a:pt x="600075" y="1073325"/>
                </a:cubicBezTo>
                <a:cubicBezTo>
                  <a:pt x="630238" y="1051497"/>
                  <a:pt x="697707" y="987600"/>
                  <a:pt x="697707" y="987600"/>
                </a:cubicBezTo>
                <a:cubicBezTo>
                  <a:pt x="891779" y="816547"/>
                  <a:pt x="1654970" y="199407"/>
                  <a:pt x="1764507" y="47007"/>
                </a:cubicBezTo>
                <a:cubicBezTo>
                  <a:pt x="1874044" y="-105393"/>
                  <a:pt x="1811735" y="170037"/>
                  <a:pt x="1354932" y="73200"/>
                </a:cubicBezTo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4" name="Volný tvar: obrazec 273">
            <a:extLst>
              <a:ext uri="{FF2B5EF4-FFF2-40B4-BE49-F238E27FC236}">
                <a16:creationId xmlns:a16="http://schemas.microsoft.com/office/drawing/2014/main" id="{51172045-3258-0E32-EBF5-2A55403500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998869" y="2271713"/>
            <a:ext cx="1335701" cy="1133475"/>
          </a:xfrm>
          <a:custGeom>
            <a:avLst/>
            <a:gdLst>
              <a:gd name="connsiteX0" fmla="*/ 1331119 w 1335701"/>
              <a:gd name="connsiteY0" fmla="*/ 0 h 1133475"/>
              <a:gd name="connsiteX1" fmla="*/ 1331119 w 1335701"/>
              <a:gd name="connsiteY1" fmla="*/ 57150 h 1133475"/>
              <a:gd name="connsiteX2" fmla="*/ 1283494 w 1335701"/>
              <a:gd name="connsiteY2" fmla="*/ 107156 h 1133475"/>
              <a:gd name="connsiteX3" fmla="*/ 1173956 w 1335701"/>
              <a:gd name="connsiteY3" fmla="*/ 109537 h 1133475"/>
              <a:gd name="connsiteX4" fmla="*/ 1112044 w 1335701"/>
              <a:gd name="connsiteY4" fmla="*/ 147637 h 1133475"/>
              <a:gd name="connsiteX5" fmla="*/ 0 w 1335701"/>
              <a:gd name="connsiteY5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5701" h="1133475">
                <a:moveTo>
                  <a:pt x="1331119" y="0"/>
                </a:moveTo>
                <a:cubicBezTo>
                  <a:pt x="1335087" y="19645"/>
                  <a:pt x="1339056" y="39291"/>
                  <a:pt x="1331119" y="57150"/>
                </a:cubicBezTo>
                <a:cubicBezTo>
                  <a:pt x="1323182" y="75009"/>
                  <a:pt x="1309688" y="98425"/>
                  <a:pt x="1283494" y="107156"/>
                </a:cubicBezTo>
                <a:cubicBezTo>
                  <a:pt x="1257300" y="115887"/>
                  <a:pt x="1202531" y="102790"/>
                  <a:pt x="1173956" y="109537"/>
                </a:cubicBezTo>
                <a:cubicBezTo>
                  <a:pt x="1145381" y="116284"/>
                  <a:pt x="1307703" y="-23019"/>
                  <a:pt x="1112044" y="147637"/>
                </a:cubicBezTo>
                <a:cubicBezTo>
                  <a:pt x="916385" y="318293"/>
                  <a:pt x="101997" y="1069181"/>
                  <a:pt x="0" y="1133475"/>
                </a:cubicBezTo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5" name="Volný tvar: obrazec 274">
            <a:extLst>
              <a:ext uri="{FF2B5EF4-FFF2-40B4-BE49-F238E27FC236}">
                <a16:creationId xmlns:a16="http://schemas.microsoft.com/office/drawing/2014/main" id="{78472435-CD3F-7EBD-1D7F-079F6C0DA1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979818" y="2268767"/>
            <a:ext cx="1354751" cy="1136470"/>
          </a:xfrm>
          <a:custGeom>
            <a:avLst/>
            <a:gdLst>
              <a:gd name="connsiteX0" fmla="*/ 1340644 w 1344768"/>
              <a:gd name="connsiteY0" fmla="*/ 0 h 1138238"/>
              <a:gd name="connsiteX1" fmla="*/ 1340644 w 1344768"/>
              <a:gd name="connsiteY1" fmla="*/ 50006 h 1138238"/>
              <a:gd name="connsiteX2" fmla="*/ 1297781 w 1344768"/>
              <a:gd name="connsiteY2" fmla="*/ 102394 h 1138238"/>
              <a:gd name="connsiteX3" fmla="*/ 1176337 w 1344768"/>
              <a:gd name="connsiteY3" fmla="*/ 107156 h 1138238"/>
              <a:gd name="connsiteX4" fmla="*/ 1138237 w 1344768"/>
              <a:gd name="connsiteY4" fmla="*/ 130969 h 1138238"/>
              <a:gd name="connsiteX5" fmla="*/ 1109662 w 1344768"/>
              <a:gd name="connsiteY5" fmla="*/ 154781 h 1138238"/>
              <a:gd name="connsiteX6" fmla="*/ 0 w 1344768"/>
              <a:gd name="connsiteY6" fmla="*/ 1138238 h 1138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4768" h="1138238">
                <a:moveTo>
                  <a:pt x="1340644" y="0"/>
                </a:moveTo>
                <a:cubicBezTo>
                  <a:pt x="1344216" y="16470"/>
                  <a:pt x="1347788" y="32940"/>
                  <a:pt x="1340644" y="50006"/>
                </a:cubicBezTo>
                <a:cubicBezTo>
                  <a:pt x="1333500" y="67072"/>
                  <a:pt x="1325165" y="92869"/>
                  <a:pt x="1297781" y="102394"/>
                </a:cubicBezTo>
                <a:cubicBezTo>
                  <a:pt x="1270397" y="111919"/>
                  <a:pt x="1202927" y="102394"/>
                  <a:pt x="1176337" y="107156"/>
                </a:cubicBezTo>
                <a:cubicBezTo>
                  <a:pt x="1149747" y="111918"/>
                  <a:pt x="1149349" y="123032"/>
                  <a:pt x="1138237" y="130969"/>
                </a:cubicBezTo>
                <a:cubicBezTo>
                  <a:pt x="1127124" y="138907"/>
                  <a:pt x="1109662" y="154781"/>
                  <a:pt x="1109662" y="154781"/>
                </a:cubicBezTo>
                <a:cubicBezTo>
                  <a:pt x="919956" y="322659"/>
                  <a:pt x="198040" y="974726"/>
                  <a:pt x="0" y="1138238"/>
                </a:cubicBezTo>
              </a:path>
            </a:pathLst>
          </a:cu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77" name="Přímá spojnice 276">
            <a:extLst>
              <a:ext uri="{FF2B5EF4-FFF2-40B4-BE49-F238E27FC236}">
                <a16:creationId xmlns:a16="http://schemas.microsoft.com/office/drawing/2014/main" id="{815926C4-4863-2173-4F9F-D239B5AF08C8}"/>
              </a:ext>
            </a:extLst>
          </p:cNvPr>
          <p:cNvCxnSpPr>
            <a:cxnSpLocks noGrp="1" noRot="1" noMove="1" noResize="1" noEditPoints="1" noAdjustHandles="1" noChangeArrowheads="1" noChangeShapeType="1"/>
            <a:stCxn id="267" idx="13"/>
          </p:cNvCxnSpPr>
          <p:nvPr/>
        </p:nvCxnSpPr>
        <p:spPr>
          <a:xfrm flipV="1">
            <a:off x="9328547" y="3456968"/>
            <a:ext cx="577454" cy="196771"/>
          </a:xfrm>
          <a:prstGeom prst="line">
            <a:avLst/>
          </a:prstGeom>
          <a:ln>
            <a:headEnd type="none"/>
            <a:tailEnd type="non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82" name="Volný tvar: obrazec 281">
            <a:extLst>
              <a:ext uri="{FF2B5EF4-FFF2-40B4-BE49-F238E27FC236}">
                <a16:creationId xmlns:a16="http://schemas.microsoft.com/office/drawing/2014/main" id="{5E515808-E6B5-5DF3-947D-D278C34162A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903619" y="3436144"/>
            <a:ext cx="66675" cy="28575"/>
          </a:xfrm>
          <a:custGeom>
            <a:avLst/>
            <a:gdLst>
              <a:gd name="connsiteX0" fmla="*/ 0 w 66675"/>
              <a:gd name="connsiteY0" fmla="*/ 28575 h 28575"/>
              <a:gd name="connsiteX1" fmla="*/ 66675 w 66675"/>
              <a:gd name="connsiteY1" fmla="*/ 0 h 28575"/>
              <a:gd name="connsiteX2" fmla="*/ 66675 w 66675"/>
              <a:gd name="connsiteY2" fmla="*/ 0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" h="28575">
                <a:moveTo>
                  <a:pt x="0" y="28575"/>
                </a:moveTo>
                <a:lnTo>
                  <a:pt x="66675" y="0"/>
                </a:lnTo>
                <a:lnTo>
                  <a:pt x="66675" y="0"/>
                </a:lnTo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4" name="Volný tvar: obrazec 283">
            <a:extLst>
              <a:ext uri="{FF2B5EF4-FFF2-40B4-BE49-F238E27FC236}">
                <a16:creationId xmlns:a16="http://schemas.microsoft.com/office/drawing/2014/main" id="{CE9B3E75-C8AA-F2AB-EC02-92A6011954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898856" y="3409950"/>
            <a:ext cx="88107" cy="47625"/>
          </a:xfrm>
          <a:custGeom>
            <a:avLst/>
            <a:gdLst>
              <a:gd name="connsiteX0" fmla="*/ 0 w 88107"/>
              <a:gd name="connsiteY0" fmla="*/ 47625 h 47625"/>
              <a:gd name="connsiteX1" fmla="*/ 88107 w 88107"/>
              <a:gd name="connsiteY1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107" h="47625">
                <a:moveTo>
                  <a:pt x="0" y="47625"/>
                </a:moveTo>
                <a:lnTo>
                  <a:pt x="88107" y="0"/>
                </a:lnTo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5" name="Volný tvar: obrazec 284">
            <a:extLst>
              <a:ext uri="{FF2B5EF4-FFF2-40B4-BE49-F238E27FC236}">
                <a16:creationId xmlns:a16="http://schemas.microsoft.com/office/drawing/2014/main" id="{2E70C244-9E0E-F2A7-0249-E933FDB09C5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901238" y="3412331"/>
            <a:ext cx="80962" cy="42863"/>
          </a:xfrm>
          <a:custGeom>
            <a:avLst/>
            <a:gdLst>
              <a:gd name="connsiteX0" fmla="*/ 0 w 80962"/>
              <a:gd name="connsiteY0" fmla="*/ 42863 h 42863"/>
              <a:gd name="connsiteX1" fmla="*/ 80962 w 80962"/>
              <a:gd name="connsiteY1" fmla="*/ 0 h 4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0962" h="42863">
                <a:moveTo>
                  <a:pt x="0" y="42863"/>
                </a:moveTo>
                <a:cubicBezTo>
                  <a:pt x="36512" y="31353"/>
                  <a:pt x="73025" y="19844"/>
                  <a:pt x="80962" y="0"/>
                </a:cubicBezTo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6" name="Volný tvar: obrazec 285">
            <a:extLst>
              <a:ext uri="{FF2B5EF4-FFF2-40B4-BE49-F238E27FC236}">
                <a16:creationId xmlns:a16="http://schemas.microsoft.com/office/drawing/2014/main" id="{D5389A82-72AB-7DB7-D122-052FFC784D6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898856" y="3236119"/>
            <a:ext cx="278607" cy="221456"/>
          </a:xfrm>
          <a:custGeom>
            <a:avLst/>
            <a:gdLst>
              <a:gd name="connsiteX0" fmla="*/ 0 w 278607"/>
              <a:gd name="connsiteY0" fmla="*/ 221456 h 221456"/>
              <a:gd name="connsiteX1" fmla="*/ 83344 w 278607"/>
              <a:gd name="connsiteY1" fmla="*/ 171450 h 221456"/>
              <a:gd name="connsiteX2" fmla="*/ 278607 w 278607"/>
              <a:gd name="connsiteY2" fmla="*/ 0 h 221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07" h="221456">
                <a:moveTo>
                  <a:pt x="0" y="221456"/>
                </a:moveTo>
                <a:cubicBezTo>
                  <a:pt x="18455" y="214907"/>
                  <a:pt x="36910" y="208359"/>
                  <a:pt x="83344" y="171450"/>
                </a:cubicBezTo>
                <a:cubicBezTo>
                  <a:pt x="129779" y="134541"/>
                  <a:pt x="240507" y="33337"/>
                  <a:pt x="278607" y="0"/>
                </a:cubicBezTo>
              </a:path>
            </a:pathLst>
          </a:cu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026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F0DDB-28C8-A12B-547A-DDD0CDA52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2B07C-8152-8666-ACAE-9C26D1327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20" y="359999"/>
            <a:ext cx="8866962" cy="922149"/>
          </a:xfrm>
        </p:spPr>
        <p:txBody>
          <a:bodyPr/>
          <a:lstStyle/>
          <a:p>
            <a:r>
              <a:rPr lang="cs-CZ" sz="1800">
                <a:solidFill>
                  <a:srgbClr val="002060"/>
                </a:solidFill>
              </a:rPr>
              <a:t>Modernizace trati Brno – Přerov</a:t>
            </a:r>
            <a:endParaRPr lang="en-CZ" sz="1800">
              <a:solidFill>
                <a:srgbClr val="00206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D53884-F768-7AFC-B274-5C082E8095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0C2883-70A7-79B6-79EA-5A3B2395B4D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36788" y="6327369"/>
            <a:ext cx="7656928" cy="221070"/>
          </a:xfrm>
        </p:spPr>
        <p:txBody>
          <a:bodyPr/>
          <a:lstStyle/>
          <a:p>
            <a:r>
              <a:rPr lang="cs-CZ"/>
              <a:t>Střední Morava-křižovatka dopravních a ekonomických zájmů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8D2D6B-B539-13B7-9CFE-C2EF25A38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20" y="1183535"/>
            <a:ext cx="6169146" cy="4795923"/>
          </a:xfrm>
        </p:spPr>
        <p:txBody>
          <a:bodyPr vert="horz" lIns="0" tIns="0" rIns="0" bIns="0" rtlCol="0" anchor="t">
            <a:noAutofit/>
          </a:bodyPr>
          <a:lstStyle/>
          <a:p>
            <a:pPr marL="153670" lvl="2" indent="0">
              <a:spcBef>
                <a:spcPts val="1200"/>
              </a:spcBef>
              <a:buNone/>
            </a:pPr>
            <a:r>
              <a:rPr lang="cs-CZ" b="1">
                <a:latin typeface="+mj-lt"/>
              </a:rPr>
              <a:t>4. stavba, Nezamyslice – Kojetín</a:t>
            </a:r>
            <a:endParaRPr lang="cs-CZ"/>
          </a:p>
          <a:p>
            <a:pPr marL="439420" lvl="2"/>
            <a:r>
              <a:rPr lang="cs-CZ">
                <a:latin typeface="+mj-lt"/>
              </a:rPr>
              <a:t>Předpokládaná realizace do 2028 </a:t>
            </a:r>
            <a:endParaRPr lang="cs-CZ">
              <a:latin typeface="+mj-lt"/>
              <a:ea typeface="Verdana"/>
            </a:endParaRPr>
          </a:p>
          <a:p>
            <a:pPr marL="439420" lvl="2"/>
            <a:r>
              <a:rPr lang="cs-CZ">
                <a:latin typeface="+mj-lt"/>
              </a:rPr>
              <a:t>CIN 7,8 mil. Kč </a:t>
            </a:r>
            <a:endParaRPr lang="cs-CZ">
              <a:latin typeface="+mj-lt"/>
              <a:ea typeface="Verdana"/>
            </a:endParaRPr>
          </a:p>
          <a:p>
            <a:pPr marL="439420" lvl="2"/>
            <a:r>
              <a:rPr lang="cs-CZ">
                <a:latin typeface="Verdana" panose="020B0604030504040204" pitchFamily="34" charset="0"/>
                <a:cs typeface="Times New Roman" panose="02020603050405020304" pitchFamily="18" charset="0"/>
              </a:rPr>
              <a:t>Spolufinancování: CEF 2014-2020 (projektová příprava) a 2021 – 2027 (požádáno o dotaci na realizaci)</a:t>
            </a:r>
            <a:endParaRPr lang="cs-CZ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53670" lvl="2" indent="0">
              <a:spcBef>
                <a:spcPts val="1200"/>
              </a:spcBef>
              <a:buNone/>
            </a:pPr>
            <a:r>
              <a:rPr lang="cs-CZ" b="1">
                <a:latin typeface="+mj-lt"/>
              </a:rPr>
              <a:t>5. stavba, Kojetín – Přerov</a:t>
            </a:r>
            <a:endParaRPr lang="cs-CZ" b="1">
              <a:latin typeface="+mj-lt"/>
              <a:ea typeface="Verdana"/>
            </a:endParaRPr>
          </a:p>
          <a:p>
            <a:pPr marL="439420" marR="0" lvl="2" indent="-285750" algn="l" defTabSz="914400" rtl="0" eaLnBrk="1" fontAlgn="auto" latinLnBrk="0" hangingPunct="1">
              <a:lnSpc>
                <a:spcPts val="2400"/>
              </a:lnSpc>
              <a:spcBef>
                <a:spcPct val="20000"/>
              </a:spcBef>
              <a:spcAft>
                <a:spcPts val="0"/>
              </a:spcAft>
              <a:buClr>
                <a:srgbClr val="34A3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>
                <a:latin typeface="+mj-lt"/>
              </a:rPr>
              <a:t>Předpokládaná realizace do 2028 </a:t>
            </a:r>
            <a:endParaRPr lang="cs-CZ">
              <a:latin typeface="+mj-lt"/>
              <a:ea typeface="Verdana"/>
            </a:endParaRPr>
          </a:p>
          <a:p>
            <a:pPr marL="439420" lvl="2">
              <a:buClr>
                <a:srgbClr val="34A39A"/>
              </a:buClr>
              <a:defRPr/>
            </a:pPr>
            <a:r>
              <a:rPr lang="cs-CZ">
                <a:latin typeface="+mj-lt"/>
              </a:rPr>
              <a:t>CIN 13,4 mld. Kč</a:t>
            </a:r>
            <a:endParaRPr lang="cs-CZ">
              <a:latin typeface="+mj-lt"/>
              <a:ea typeface="Verdana"/>
            </a:endParaRPr>
          </a:p>
          <a:p>
            <a:pPr marL="439420" marR="0" lvl="2" indent="-285750" algn="l" defTabSz="914400" rtl="0" eaLnBrk="1" fontAlgn="auto" latinLnBrk="0" hangingPunct="1">
              <a:lnSpc>
                <a:spcPts val="2400"/>
              </a:lnSpc>
              <a:spcBef>
                <a:spcPct val="20000"/>
              </a:spcBef>
              <a:spcAft>
                <a:spcPts val="0"/>
              </a:spcAft>
              <a:buClr>
                <a:srgbClr val="34A3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>
                <a:latin typeface="Verdana" panose="020B0604030504040204" pitchFamily="34" charset="0"/>
                <a:cs typeface="Times New Roman" panose="02020603050405020304" pitchFamily="18" charset="0"/>
              </a:rPr>
              <a:t>Spolufinancování: CEF 2014-2020 (projektová příprava) a 2021 – 2027 (požádáno o dotaci na realizaci)</a:t>
            </a:r>
            <a:endParaRPr lang="cs-CZ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53670" lvl="2" indent="0">
              <a:buNone/>
            </a:pPr>
            <a:endParaRPr lang="cs-CZ">
              <a:latin typeface="+mj-lt"/>
              <a:ea typeface="Verdana"/>
            </a:endParaRPr>
          </a:p>
        </p:txBody>
      </p:sp>
      <p:pic>
        <p:nvPicPr>
          <p:cNvPr id="8" name="Obrázek 7" descr="Obsah obrázku venku, strom, tráva, trať&#10;&#10;Obsah generovaný pomocí AI může být nesprávný.">
            <a:extLst>
              <a:ext uri="{FF2B5EF4-FFF2-40B4-BE49-F238E27FC236}">
                <a16:creationId xmlns:a16="http://schemas.microsoft.com/office/drawing/2014/main" id="{DB2533DD-188D-4826-0F5A-FE5AA1442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195" y="3708854"/>
            <a:ext cx="5216804" cy="2729069"/>
          </a:xfrm>
          <a:prstGeom prst="rect">
            <a:avLst/>
          </a:prstGeom>
        </p:spPr>
      </p:pic>
      <p:pic>
        <p:nvPicPr>
          <p:cNvPr id="11" name="Obrázek 10" descr="Obsah obrázku venku, tráva, obloha, strom&#10;&#10;Obsah generovaný pomocí AI může být nesprávný.">
            <a:extLst>
              <a:ext uri="{FF2B5EF4-FFF2-40B4-BE49-F238E27FC236}">
                <a16:creationId xmlns:a16="http://schemas.microsoft.com/office/drawing/2014/main" id="{74D9910B-4AB5-7EE9-183A-BFEFFD22FA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"/>
          <a:stretch>
            <a:fillRect/>
          </a:stretch>
        </p:blipFill>
        <p:spPr>
          <a:xfrm>
            <a:off x="6975195" y="-1"/>
            <a:ext cx="5214921" cy="3433454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61A938E6-6E6A-E061-F816-E7D526DCC2F1}"/>
              </a:ext>
            </a:extLst>
          </p:cNvPr>
          <p:cNvSpPr/>
          <p:nvPr/>
        </p:nvSpPr>
        <p:spPr>
          <a:xfrm>
            <a:off x="6973655" y="3159612"/>
            <a:ext cx="5219478" cy="418380"/>
          </a:xfrm>
          <a:prstGeom prst="rect">
            <a:avLst/>
          </a:prstGeom>
          <a:solidFill>
            <a:srgbClr val="2AA39A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r>
              <a:rPr lang="cs-CZ" sz="1600" b="1">
                <a:solidFill>
                  <a:schemeClr val="tx1"/>
                </a:solidFill>
                <a:ea typeface="Verdana"/>
              </a:rPr>
              <a:t>Realizace stavby </a:t>
            </a:r>
            <a:r>
              <a:rPr lang="cs-CZ" sz="1600" b="1">
                <a:solidFill>
                  <a:schemeClr val="tx1"/>
                </a:solidFill>
                <a:latin typeface="Verdana"/>
                <a:ea typeface="Verdana"/>
                <a:cs typeface="Open Sans"/>
              </a:rPr>
              <a:t>Němčice nad Hanou</a:t>
            </a:r>
            <a:endParaRPr lang="cs-CZ" sz="1600" b="1">
              <a:solidFill>
                <a:schemeClr val="tx1"/>
              </a:solidFill>
              <a:latin typeface="Verdana"/>
              <a:ea typeface="Verdana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F88D81E6-5370-700C-B71B-FBD33F2CE255}"/>
              </a:ext>
            </a:extLst>
          </p:cNvPr>
          <p:cNvSpPr/>
          <p:nvPr/>
        </p:nvSpPr>
        <p:spPr>
          <a:xfrm>
            <a:off x="6973656" y="6432305"/>
            <a:ext cx="5219477" cy="428149"/>
          </a:xfrm>
          <a:prstGeom prst="rect">
            <a:avLst/>
          </a:prstGeom>
          <a:solidFill>
            <a:srgbClr val="2AA39A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r>
              <a:rPr lang="cs-CZ" sz="1600" b="1">
                <a:solidFill>
                  <a:schemeClr val="tx1"/>
                </a:solidFill>
                <a:ea typeface="Verdana"/>
              </a:rPr>
              <a:t>Vizualizace </a:t>
            </a:r>
            <a:r>
              <a:rPr lang="cs-CZ" sz="1600" b="1">
                <a:solidFill>
                  <a:schemeClr val="tx1"/>
                </a:solidFill>
                <a:latin typeface="Verdana"/>
                <a:ea typeface="Verdana"/>
                <a:cs typeface="Open Sans"/>
              </a:rPr>
              <a:t>zastávky Němčice nad Hanou </a:t>
            </a:r>
            <a:endParaRPr lang="cs-CZ" sz="1600" b="1">
              <a:solidFill>
                <a:schemeClr val="tx1"/>
              </a:solidFill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5847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72541CC-023A-46B4-C08D-A8F303815A7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Střední Morava-křižovatka dopravních a ekonomických zájmů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C46C524-90B9-6CE2-2E23-FE60A30C7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Verdana"/>
              </a:rPr>
              <a:t>Stavby v projektové přípravě</a:t>
            </a:r>
            <a:br>
              <a:rPr lang="cs-CZ" strike="sngStrike"/>
            </a:br>
            <a:endParaRPr lang="cs-CZ" strike="sngStrike"/>
          </a:p>
        </p:txBody>
      </p:sp>
      <p:sp>
        <p:nvSpPr>
          <p:cNvPr id="20" name="Zástupný obsah 19">
            <a:extLst>
              <a:ext uri="{FF2B5EF4-FFF2-40B4-BE49-F238E27FC236}">
                <a16:creationId xmlns:a16="http://schemas.microsoft.com/office/drawing/2014/main" id="{E3CE1E3A-9693-31BB-28C6-C1A7BB94F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022" y="1738500"/>
            <a:ext cx="6504495" cy="4320000"/>
          </a:xfrm>
        </p:spPr>
        <p:txBody>
          <a:bodyPr vert="horz" lIns="0" tIns="0" rIns="0" bIns="0" rtlCol="0" anchor="t">
            <a:noAutofit/>
          </a:bodyPr>
          <a:lstStyle/>
          <a:p>
            <a:pPr marL="296545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 dirty="0"/>
              <a:t>kompletní rekonstrukce stanice</a:t>
            </a:r>
          </a:p>
          <a:p>
            <a:pPr marL="296545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 dirty="0"/>
              <a:t>vybudována budou nová bezbariérová nástupiště </a:t>
            </a:r>
            <a:br>
              <a:rPr lang="cs-CZ" dirty="0"/>
            </a:br>
            <a:r>
              <a:rPr lang="cs-CZ" dirty="0"/>
              <a:t>a nový podchod</a:t>
            </a:r>
            <a:endParaRPr lang="cs-CZ" dirty="0">
              <a:ea typeface="Verdana"/>
            </a:endParaRPr>
          </a:p>
          <a:p>
            <a:pPr marL="296545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 dirty="0"/>
              <a:t>součástí bude nové parkoviště na západní straně stanice </a:t>
            </a:r>
            <a:br>
              <a:rPr lang="cs-CZ" dirty="0"/>
            </a:br>
            <a:r>
              <a:rPr lang="cs-CZ" dirty="0"/>
              <a:t>a rekonstrukce prostoru přednádraží</a:t>
            </a:r>
            <a:endParaRPr lang="cs-CZ" dirty="0">
              <a:ea typeface="Verdana"/>
            </a:endParaRPr>
          </a:p>
          <a:p>
            <a:pPr marL="296545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 dirty="0"/>
              <a:t>stavba je koordinována s několika projekty města </a:t>
            </a:r>
            <a:br>
              <a:rPr lang="cs-CZ" dirty="0"/>
            </a:br>
            <a:r>
              <a:rPr lang="cs-CZ" dirty="0"/>
              <a:t>(např. autobusový terminál, cyklostezka podél stanice)</a:t>
            </a:r>
            <a:endParaRPr lang="cs-CZ" dirty="0">
              <a:ea typeface="Verdana"/>
            </a:endParaRPr>
          </a:p>
          <a:p>
            <a:pPr marL="296545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/>
              <a:t>aktuálně probíhá projednávání Záměru projektu s CK </a:t>
            </a:r>
            <a:r>
              <a:rPr lang="cs-CZ" dirty="0"/>
              <a:t>MD</a:t>
            </a:r>
            <a:endParaRPr lang="cs-CZ" dirty="0">
              <a:ea typeface="Verdana"/>
            </a:endParaRPr>
          </a:p>
        </p:txBody>
      </p:sp>
      <p:sp>
        <p:nvSpPr>
          <p:cNvPr id="7" name="Nadpis 4">
            <a:extLst>
              <a:ext uri="{FF2B5EF4-FFF2-40B4-BE49-F238E27FC236}">
                <a16:creationId xmlns:a16="http://schemas.microsoft.com/office/drawing/2014/main" id="{7FD7D60B-DE9C-271A-753E-BA2F3CBB119E}"/>
              </a:ext>
            </a:extLst>
          </p:cNvPr>
          <p:cNvSpPr txBox="1">
            <a:spLocks/>
          </p:cNvSpPr>
          <p:nvPr/>
        </p:nvSpPr>
        <p:spPr>
          <a:xfrm>
            <a:off x="662517" y="987397"/>
            <a:ext cx="7210467" cy="4078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err="1">
                <a:solidFill>
                  <a:srgbClr val="002060"/>
                </a:solidFill>
              </a:rPr>
              <a:t>Rekonstrukce</a:t>
            </a:r>
            <a:r>
              <a:rPr lang="it-IT" sz="1800">
                <a:solidFill>
                  <a:srgbClr val="002060"/>
                </a:solidFill>
              </a:rPr>
              <a:t> </a:t>
            </a:r>
            <a:r>
              <a:rPr lang="it-IT" sz="1800" err="1">
                <a:solidFill>
                  <a:srgbClr val="002060"/>
                </a:solidFill>
              </a:rPr>
              <a:t>nástupišť</a:t>
            </a:r>
            <a:r>
              <a:rPr lang="it-IT" sz="1800">
                <a:solidFill>
                  <a:srgbClr val="002060"/>
                </a:solidFill>
              </a:rPr>
              <a:t> v </a:t>
            </a:r>
            <a:r>
              <a:rPr lang="it-IT" sz="1800" err="1">
                <a:solidFill>
                  <a:srgbClr val="002060"/>
                </a:solidFill>
              </a:rPr>
              <a:t>žst</a:t>
            </a:r>
            <a:r>
              <a:rPr lang="it-IT" sz="1800">
                <a:solidFill>
                  <a:srgbClr val="002060"/>
                </a:solidFill>
              </a:rPr>
              <a:t>. </a:t>
            </a:r>
            <a:r>
              <a:rPr lang="it-IT" sz="1800" err="1">
                <a:solidFill>
                  <a:srgbClr val="002060"/>
                </a:solidFill>
              </a:rPr>
              <a:t>Uherské</a:t>
            </a:r>
            <a:r>
              <a:rPr lang="it-IT" sz="1800">
                <a:solidFill>
                  <a:srgbClr val="002060"/>
                </a:solidFill>
              </a:rPr>
              <a:t> </a:t>
            </a:r>
            <a:r>
              <a:rPr lang="it-IT" sz="1800" err="1">
                <a:solidFill>
                  <a:srgbClr val="002060"/>
                </a:solidFill>
              </a:rPr>
              <a:t>Hradiště</a:t>
            </a:r>
            <a:endParaRPr lang="it-IT" sz="1800">
              <a:solidFill>
                <a:srgbClr val="002060"/>
              </a:solidFill>
            </a:endParaRPr>
          </a:p>
        </p:txBody>
      </p:sp>
      <p:pic>
        <p:nvPicPr>
          <p:cNvPr id="33" name="Zástupný symbol obrázku 32" descr="Obsah obrázku mapa, text, atlas&#10;&#10;Obsah generovaný pomocí AI může být nesprávný.">
            <a:extLst>
              <a:ext uri="{FF2B5EF4-FFF2-40B4-BE49-F238E27FC236}">
                <a16:creationId xmlns:a16="http://schemas.microsoft.com/office/drawing/2014/main" id="{E2AF8156-2745-B93A-224B-2F811726619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" r="3186"/>
          <a:stretch>
            <a:fillRect/>
          </a:stretch>
        </p:blipFill>
        <p:spPr>
          <a:xfrm>
            <a:off x="7467600" y="360363"/>
            <a:ext cx="4724400" cy="5707062"/>
          </a:xfrm>
        </p:spPr>
      </p:pic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C30E0823-BB29-D902-582E-5A7E92FE06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152809"/>
              </p:ext>
            </p:extLst>
          </p:nvPr>
        </p:nvGraphicFramePr>
        <p:xfrm>
          <a:off x="670069" y="4922679"/>
          <a:ext cx="5425931" cy="94792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482638">
                  <a:extLst>
                    <a:ext uri="{9D8B030D-6E8A-4147-A177-3AD203B41FA5}">
                      <a16:colId xmlns:a16="http://schemas.microsoft.com/office/drawing/2014/main" val="2850522890"/>
                    </a:ext>
                  </a:extLst>
                </a:gridCol>
                <a:gridCol w="1943293">
                  <a:extLst>
                    <a:ext uri="{9D8B030D-6E8A-4147-A177-3AD203B41FA5}">
                      <a16:colId xmlns:a16="http://schemas.microsoft.com/office/drawing/2014/main" val="2291129793"/>
                    </a:ext>
                  </a:extLst>
                </a:gridCol>
              </a:tblGrid>
              <a:tr h="473962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lnSpc>
                          <a:spcPts val="1050"/>
                        </a:lnSpc>
                        <a:buNone/>
                      </a:pPr>
                      <a:r>
                        <a:rPr lang="cs-CZ" sz="15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Předpoklad realizace</a:t>
                      </a:r>
                      <a:endParaRPr lang="cs-CZ" sz="18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lnSpc>
                          <a:spcPts val="1050"/>
                        </a:lnSpc>
                        <a:buNone/>
                      </a:pPr>
                      <a:r>
                        <a:rPr lang="cs-CZ" sz="1600" b="1" i="0" u="none" strike="noStrike" kern="1200">
                          <a:solidFill>
                            <a:srgbClr val="002B59"/>
                          </a:solidFill>
                          <a:effectLst/>
                          <a:latin typeface="+mn-lt"/>
                        </a:rPr>
                        <a:t>2027 – 2029</a:t>
                      </a:r>
                      <a:endParaRPr lang="cs-CZ" sz="1600" b="1" i="0" u="none" strike="noStrike">
                        <a:effectLst/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234387"/>
                  </a:ext>
                </a:extLst>
              </a:tr>
              <a:tr h="473962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lnSpc>
                          <a:spcPts val="1050"/>
                        </a:lnSpc>
                        <a:buNone/>
                      </a:pPr>
                      <a:r>
                        <a:rPr lang="cs-CZ" sz="1500" b="1" i="0" u="none" strike="noStrike" kern="120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Předpokládané náklady</a:t>
                      </a:r>
                      <a:endParaRPr lang="cs-CZ" sz="1500" b="1" i="0" u="none" strike="noStrike">
                        <a:solidFill>
                          <a:schemeClr val="tx1"/>
                        </a:solidFill>
                        <a:effectLst/>
                        <a:latin typeface="Verdan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lnSpc>
                          <a:spcPts val="1050"/>
                        </a:lnSpc>
                        <a:buNone/>
                      </a:pPr>
                      <a:r>
                        <a:rPr lang="cs-CZ" sz="1600" b="1" i="0" u="none" strike="noStrike" kern="1200">
                          <a:solidFill>
                            <a:srgbClr val="001F42"/>
                          </a:solidFill>
                          <a:effectLst/>
                          <a:latin typeface="+mn-lt"/>
                        </a:rPr>
                        <a:t>1 633 mil. Kč</a:t>
                      </a:r>
                      <a:endParaRPr lang="cs-CZ" sz="1600" b="1" i="0" u="none" strike="noStrike">
                        <a:effectLst/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A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8082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950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Základní dynamická prezentace">
  <a:themeElements>
    <a:clrScheme name="SZ Color Theme Graphs">
      <a:dk1>
        <a:srgbClr val="002B59"/>
      </a:dk1>
      <a:lt1>
        <a:srgbClr val="FFFFFF"/>
      </a:lt1>
      <a:dk2>
        <a:srgbClr val="FF5200"/>
      </a:dk2>
      <a:lt2>
        <a:srgbClr val="FFFFFF"/>
      </a:lt2>
      <a:accent1>
        <a:srgbClr val="002B59"/>
      </a:accent1>
      <a:accent2>
        <a:srgbClr val="6B7F99"/>
      </a:accent2>
      <a:accent3>
        <a:srgbClr val="34A39A"/>
      </a:accent3>
      <a:accent4>
        <a:srgbClr val="B7D9D7"/>
      </a:accent4>
      <a:accent5>
        <a:srgbClr val="FC5200"/>
      </a:accent5>
      <a:accent6>
        <a:srgbClr val="F1986F"/>
      </a:accent6>
      <a:hlink>
        <a:srgbClr val="FAA700"/>
      </a:hlink>
      <a:folHlink>
        <a:srgbClr val="F5CDA1"/>
      </a:folHlink>
    </a:clrScheme>
    <a:fontScheme name="SZDC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12700">
          <a:noFill/>
        </a:ln>
      </a:spPr>
      <a:bodyPr lIns="72000" tIns="54000" rIns="72000" bIns="72000" rtlCol="0" anchor="t" anchorCtr="0"/>
      <a:lstStyle>
        <a:defPPr algn="l"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3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2700">
          <a:noFill/>
        </a:ln>
      </a:spPr>
      <a:bodyPr wrap="square" lIns="0" tIns="0" rIns="0" bIns="0" rtlCol="0">
        <a:spAutoFit/>
      </a:bodyPr>
      <a:lstStyle>
        <a:defPPr algn="l"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zentace7" id="{8EE35276-C550-4C1A-B725-AB2B9BFD68A9}" vid="{CCCC7641-EEAE-4AFC-BB7F-C87AE819B2E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88CF755854DE94D9AB515C36E76B158" ma:contentTypeVersion="4" ma:contentTypeDescription="Vytvoří nový dokument" ma:contentTypeScope="" ma:versionID="483771aa81c360b011bc047fa13f14e8">
  <xsd:schema xmlns:xsd="http://www.w3.org/2001/XMLSchema" xmlns:xs="http://www.w3.org/2001/XMLSchema" xmlns:p="http://schemas.microsoft.com/office/2006/metadata/properties" xmlns:ns2="c6fb3842-0217-4212-b7ee-870927d15d94" targetNamespace="http://schemas.microsoft.com/office/2006/metadata/properties" ma:root="true" ma:fieldsID="e0ef2303a9a11d1d91c0837829ea2a5c" ns2:_="">
    <xsd:import namespace="c6fb3842-0217-4212-b7ee-870927d15d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fb3842-0217-4212-b7ee-870927d15d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73DE01A2-E641-4ABB-807C-0106AF68B3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425F1B2-E2BE-42F8-BBB1-8508CA8CF1F8}">
  <ds:schemaRefs>
    <ds:schemaRef ds:uri="c6fb3842-0217-4212-b7ee-870927d15d9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64E9C4E-5A5C-4606-BB4D-5F12F61555F6}">
  <ds:schemaRefs>
    <ds:schemaRef ds:uri="c6fb3842-0217-4212-b7ee-870927d15d9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65334bdb-ef60-40ad-ad10-aebc1eeffaa2}" enabled="1" method="Standard" siteId="{f0ab7d6a-64b0-4696-9f4d-d69909c6e8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Sprava_zeleznic_prezentace-powerpoint-16ku9-SABLONA-2024</Template>
  <TotalTime>0</TotalTime>
  <Words>1827</Words>
  <Application>Microsoft Office PowerPoint</Application>
  <PresentationFormat>Widescreen</PresentationFormat>
  <Paragraphs>303</Paragraphs>
  <Slides>33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Základní dynamická prezentace</vt:lpstr>
      <vt:lpstr>PowerPoint Presentation</vt:lpstr>
      <vt:lpstr>PowerPoint Presentation</vt:lpstr>
      <vt:lpstr>PowerPoint Presentation</vt:lpstr>
      <vt:lpstr>Rozpočet v roce 2025</vt:lpstr>
      <vt:lpstr>Významné investiční akce </vt:lpstr>
      <vt:lpstr>Modernizace trati Brno – Přerov</vt:lpstr>
      <vt:lpstr>Modernizace trati Brno – Přerov</vt:lpstr>
      <vt:lpstr>Modernizace trati Brno – Přerov</vt:lpstr>
      <vt:lpstr>Stavby v projektové přípravě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Stavby v projektové přípravě</vt:lpstr>
      <vt:lpstr>PowerPoint Presentation</vt:lpstr>
      <vt:lpstr>Stavby v projektové přípravě</vt:lpstr>
      <vt:lpstr>Stavby v projektové přípravě</vt:lpstr>
      <vt:lpstr>Stavby v projektové přípravě</vt:lpstr>
      <vt:lpstr>PowerPoint Presentation</vt:lpstr>
      <vt:lpstr>PowerPoint Presentation</vt:lpstr>
      <vt:lpstr>PowerPoint Presentation</vt:lpstr>
      <vt:lpstr>VRT Moravská brána úsek Prosenice – Ostrava-Svinov</vt:lpstr>
      <vt:lpstr>VRT Moravská brána úsek Prosenice – Ostrava-Svinov</vt:lpstr>
      <vt:lpstr>VRT Moravská brána Brodek u Přerova – Prosenice – napojení Olomouce</vt:lpstr>
      <vt:lpstr>VRT Moravská brána úsek Prosenice – Ostrava-Svinov</vt:lpstr>
      <vt:lpstr>VRT Moravská brána úsek Prosenice – Ostrava-Svinov</vt:lpstr>
      <vt:lpstr>Modernizace ŽST Hranice na Moravě</vt:lpstr>
      <vt:lpstr>Rekonstrukce ŽST Ostrava-Svinov</vt:lpstr>
      <vt:lpstr>PowerPoint Presentation</vt:lpstr>
      <vt:lpstr>Seznam investičních akcí elektrizací ve Zlínském kraji: </vt:lpstr>
      <vt:lpstr>PowerPoint Presentation</vt:lpstr>
    </vt:vector>
  </TitlesOfParts>
  <Company>Sprava zeleznic, statni organizace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Louma Jaromír, Ing.</dc:creator>
  <cp:lastModifiedBy>Cerha Jan</cp:lastModifiedBy>
  <cp:revision>77</cp:revision>
  <cp:lastPrinted>2025-02-20T07:53:20Z</cp:lastPrinted>
  <dcterms:created xsi:type="dcterms:W3CDTF">2025-02-18T10:12:18Z</dcterms:created>
  <dcterms:modified xsi:type="dcterms:W3CDTF">2025-09-23T08:36:46Z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0x010100E88CF755854DE94D9AB515C36E76B158</vt:lpwstr>
  </property>
</Properties>
</file>